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67"/>
  </p:notesMasterIdLst>
  <p:sldIdLst>
    <p:sldId id="841" r:id="rId2"/>
    <p:sldId id="323" r:id="rId3"/>
    <p:sldId id="846" r:id="rId4"/>
    <p:sldId id="845" r:id="rId5"/>
    <p:sldId id="618" r:id="rId6"/>
    <p:sldId id="388" r:id="rId7"/>
    <p:sldId id="847" r:id="rId8"/>
    <p:sldId id="9885" r:id="rId9"/>
    <p:sldId id="272" r:id="rId10"/>
    <p:sldId id="273" r:id="rId11"/>
    <p:sldId id="274" r:id="rId12"/>
    <p:sldId id="275" r:id="rId13"/>
    <p:sldId id="277" r:id="rId14"/>
    <p:sldId id="356" r:id="rId15"/>
    <p:sldId id="9884" r:id="rId16"/>
    <p:sldId id="9886" r:id="rId17"/>
    <p:sldId id="9895" r:id="rId18"/>
    <p:sldId id="9898" r:id="rId19"/>
    <p:sldId id="9899" r:id="rId20"/>
    <p:sldId id="9900" r:id="rId21"/>
    <p:sldId id="9901" r:id="rId22"/>
    <p:sldId id="9902" r:id="rId23"/>
    <p:sldId id="9903" r:id="rId24"/>
    <p:sldId id="9904" r:id="rId25"/>
    <p:sldId id="9906" r:id="rId26"/>
    <p:sldId id="9907" r:id="rId27"/>
    <p:sldId id="408" r:id="rId28"/>
    <p:sldId id="749" r:id="rId29"/>
    <p:sldId id="141168098" r:id="rId30"/>
    <p:sldId id="9909" r:id="rId31"/>
    <p:sldId id="9887" r:id="rId32"/>
    <p:sldId id="9910" r:id="rId33"/>
    <p:sldId id="9893" r:id="rId34"/>
    <p:sldId id="9892" r:id="rId35"/>
    <p:sldId id="9911" r:id="rId36"/>
    <p:sldId id="362" r:id="rId37"/>
    <p:sldId id="9912" r:id="rId38"/>
    <p:sldId id="9896" r:id="rId39"/>
    <p:sldId id="9913" r:id="rId40"/>
    <p:sldId id="9890" r:id="rId41"/>
    <p:sldId id="9914" r:id="rId42"/>
    <p:sldId id="141168099" r:id="rId43"/>
    <p:sldId id="9915" r:id="rId44"/>
    <p:sldId id="9889" r:id="rId45"/>
    <p:sldId id="141168101" r:id="rId46"/>
    <p:sldId id="141168100" r:id="rId47"/>
    <p:sldId id="432" r:id="rId48"/>
    <p:sldId id="716" r:id="rId49"/>
    <p:sldId id="381" r:id="rId50"/>
    <p:sldId id="281" r:id="rId51"/>
    <p:sldId id="386" r:id="rId52"/>
    <p:sldId id="387" r:id="rId53"/>
    <p:sldId id="342" r:id="rId54"/>
    <p:sldId id="339" r:id="rId55"/>
    <p:sldId id="340" r:id="rId56"/>
    <p:sldId id="341" r:id="rId57"/>
    <p:sldId id="390" r:id="rId58"/>
    <p:sldId id="311" r:id="rId59"/>
    <p:sldId id="312" r:id="rId60"/>
    <p:sldId id="314" r:id="rId61"/>
    <p:sldId id="313" r:id="rId62"/>
    <p:sldId id="317" r:id="rId63"/>
    <p:sldId id="744" r:id="rId64"/>
    <p:sldId id="855" r:id="rId65"/>
    <p:sldId id="306"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7" name="Mandy Chessell" initials="MC" lastIdx="16" clrIdx="7"/>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DCCDE"/>
    <a:srgbClr val="011893"/>
    <a:srgbClr val="FFB7FF"/>
    <a:srgbClr val="FEFFB3"/>
    <a:srgbClr val="FF9933"/>
    <a:srgbClr val="595959"/>
    <a:srgbClr val="F6F6F6"/>
    <a:srgbClr val="CDCDCD"/>
    <a:srgbClr val="95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02" autoAdjust="0"/>
    <p:restoredTop sz="77551" autoAdjust="0"/>
  </p:normalViewPr>
  <p:slideViewPr>
    <p:cSldViewPr snapToGrid="0" snapToObjects="1">
      <p:cViewPr>
        <p:scale>
          <a:sx n="100" d="100"/>
          <a:sy n="100" d="100"/>
        </p:scale>
        <p:origin x="1240" y="664"/>
      </p:cViewPr>
      <p:guideLst>
        <p:guide orient="horz" pos="1620"/>
        <p:guide pos="2880"/>
      </p:guideLst>
    </p:cSldViewPr>
  </p:slideViewPr>
  <p:notesTextViewPr>
    <p:cViewPr>
      <p:scale>
        <a:sx n="1" d="1"/>
        <a:sy n="1" d="1"/>
      </p:scale>
      <p:origin x="0" y="0"/>
    </p:cViewPr>
  </p:notesTextViewPr>
  <p:sorterViewPr>
    <p:cViewPr>
      <p:scale>
        <a:sx n="82" d="100"/>
        <a:sy n="82"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8ED4B-0F72-084C-B0EF-EEC0D88522EF}" type="doc">
      <dgm:prSet loTypeId="urn:microsoft.com/office/officeart/2005/8/layout/cycle1" loCatId="" qsTypeId="urn:microsoft.com/office/officeart/2005/8/quickstyle/simple5" qsCatId="simple" csTypeId="urn:microsoft.com/office/officeart/2005/8/colors/accent1_2" csCatId="accent1" phldr="1"/>
      <dgm:spPr/>
      <dgm:t>
        <a:bodyPr/>
        <a:lstStyle/>
        <a:p>
          <a:endParaRPr lang="en-US"/>
        </a:p>
      </dgm:t>
    </dgm:pt>
    <dgm:pt modelId="{6FA45429-DE32-854C-B32F-D74029B9ADB5}">
      <dgm:prSet phldrT="[Text]"/>
      <dgm:spPr>
        <a:xfrm>
          <a:off x="1525022" y="307364"/>
          <a:ext cx="654901" cy="413216"/>
        </a:xfrm>
        <a:prstGeom prst="rect">
          <a:avLst/>
        </a:prstGeom>
        <a:noFill/>
        <a:ln>
          <a:noFill/>
        </a:ln>
        <a:effectLst/>
      </dgm:spPr>
      <dgm:t>
        <a:bodyPr/>
        <a:lstStyle/>
        <a:p>
          <a:r>
            <a:rPr lang="en-US" dirty="0">
              <a:solidFill>
                <a:sysClr val="windowText" lastClr="000000">
                  <a:hueOff val="0"/>
                  <a:satOff val="0"/>
                  <a:lumOff val="0"/>
                  <a:alphaOff val="0"/>
                </a:sysClr>
              </a:solidFill>
              <a:latin typeface="Calibri"/>
              <a:ea typeface="+mn-ea"/>
              <a:cs typeface="+mn-cs"/>
            </a:rPr>
            <a:t>Exploration</a:t>
          </a:r>
        </a:p>
      </dgm:t>
    </dgm:pt>
    <dgm:pt modelId="{702CEF68-6C53-5C42-8335-8FC21A42B33F}" type="parTrans" cxnId="{E6AC5891-63A2-CC41-992A-D621B7F40D85}">
      <dgm:prSet/>
      <dgm:spPr/>
      <dgm:t>
        <a:bodyPr/>
        <a:lstStyle/>
        <a:p>
          <a:endParaRPr lang="en-US"/>
        </a:p>
      </dgm:t>
    </dgm:pt>
    <dgm:pt modelId="{C70B0CFE-3EDF-3C46-80BF-13EC997C05FE}" type="sibTrans" cxnId="{E6AC5891-63A2-CC41-992A-D621B7F40D85}">
      <dgm:prSet/>
      <dgm:spPr>
        <a:xfrm>
          <a:off x="528393" y="57908"/>
          <a:ext cx="1547559" cy="1547559"/>
        </a:xfrm>
        <a:prstGeom prst="circularArrow">
          <a:avLst>
            <a:gd name="adj1" fmla="val 8252"/>
            <a:gd name="adj2" fmla="val 576426"/>
            <a:gd name="adj3" fmla="val 2273168"/>
            <a:gd name="adj4" fmla="val 20995792"/>
            <a:gd name="adj5" fmla="val 9627"/>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en-US"/>
        </a:p>
      </dgm:t>
    </dgm:pt>
    <dgm:pt modelId="{5B65429B-7187-094B-819A-DE779463C212}">
      <dgm:prSet phldrT="[Text]"/>
      <dgm:spPr>
        <a:xfrm>
          <a:off x="872826" y="1256736"/>
          <a:ext cx="858693" cy="420767"/>
        </a:xfrm>
        <a:prstGeom prst="rect">
          <a:avLst/>
        </a:prstGeom>
        <a:noFill/>
        <a:ln>
          <a:noFill/>
        </a:ln>
        <a:effectLst/>
      </dgm:spPr>
      <dgm:t>
        <a:bodyPr/>
        <a:lstStyle/>
        <a:p>
          <a:r>
            <a:rPr lang="en-US" dirty="0">
              <a:solidFill>
                <a:sysClr val="windowText" lastClr="000000">
                  <a:hueOff val="0"/>
                  <a:satOff val="0"/>
                  <a:lumOff val="0"/>
                  <a:alphaOff val="0"/>
                </a:sysClr>
              </a:solidFill>
              <a:latin typeface="Calibri"/>
              <a:ea typeface="+mn-ea"/>
              <a:cs typeface="+mn-cs"/>
            </a:rPr>
            <a:t>Deployment</a:t>
          </a:r>
        </a:p>
      </dgm:t>
    </dgm:pt>
    <dgm:pt modelId="{ABDAE6F4-D3B1-1E4D-95AC-931C8999B91C}" type="parTrans" cxnId="{E31D3CBA-8DBA-2544-94AA-B98B4E16EE4E}">
      <dgm:prSet/>
      <dgm:spPr/>
      <dgm:t>
        <a:bodyPr/>
        <a:lstStyle/>
        <a:p>
          <a:endParaRPr lang="en-US"/>
        </a:p>
      </dgm:t>
    </dgm:pt>
    <dgm:pt modelId="{A728FB66-95DF-D848-9AB1-42DD0E1A3FD8}" type="sibTrans" cxnId="{E31D3CBA-8DBA-2544-94AA-B98B4E16EE4E}">
      <dgm:prSet/>
      <dgm:spPr>
        <a:xfrm>
          <a:off x="528393" y="57908"/>
          <a:ext cx="1547559" cy="1547559"/>
        </a:xfrm>
        <a:prstGeom prst="circularArrow">
          <a:avLst>
            <a:gd name="adj1" fmla="val 8252"/>
            <a:gd name="adj2" fmla="val 576426"/>
            <a:gd name="adj3" fmla="val 10783983"/>
            <a:gd name="adj4" fmla="val 7950407"/>
            <a:gd name="adj5" fmla="val 9627"/>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en-US"/>
        </a:p>
      </dgm:t>
    </dgm:pt>
    <dgm:pt modelId="{3FA6A404-641A-C244-B57D-71882D837D2A}">
      <dgm:prSet phldrT="[Text]"/>
      <dgm:spPr>
        <a:xfrm>
          <a:off x="424422" y="299384"/>
          <a:ext cx="654901" cy="429176"/>
        </a:xfrm>
        <a:prstGeom prst="rect">
          <a:avLst/>
        </a:prstGeom>
        <a:noFill/>
        <a:ln>
          <a:noFill/>
        </a:ln>
        <a:effectLst/>
      </dgm:spPr>
      <dgm:t>
        <a:bodyPr/>
        <a:lstStyle/>
        <a:p>
          <a:r>
            <a:rPr lang="en-US" dirty="0">
              <a:solidFill>
                <a:sysClr val="windowText" lastClr="000000">
                  <a:hueOff val="0"/>
                  <a:satOff val="0"/>
                  <a:lumOff val="0"/>
                  <a:alphaOff val="0"/>
                </a:sysClr>
              </a:solidFill>
              <a:latin typeface="Calibri"/>
              <a:ea typeface="+mn-ea"/>
              <a:cs typeface="+mn-cs"/>
            </a:rPr>
            <a:t>Discovery</a:t>
          </a:r>
        </a:p>
      </dgm:t>
    </dgm:pt>
    <dgm:pt modelId="{4A6A6E59-E2B1-8C47-A930-5796965AE1F1}" type="parTrans" cxnId="{8056BB3F-6A12-9D4F-BA17-4A01D681BEB0}">
      <dgm:prSet/>
      <dgm:spPr/>
      <dgm:t>
        <a:bodyPr/>
        <a:lstStyle/>
        <a:p>
          <a:endParaRPr lang="en-US"/>
        </a:p>
      </dgm:t>
    </dgm:pt>
    <dgm:pt modelId="{8A5A6CDF-3206-B545-89BB-DD1135D21F81}" type="sibTrans" cxnId="{8056BB3F-6A12-9D4F-BA17-4A01D681BEB0}">
      <dgm:prSet/>
      <dgm:spPr>
        <a:xfrm>
          <a:off x="528393" y="57908"/>
          <a:ext cx="1547559" cy="1547559"/>
        </a:xfrm>
        <a:prstGeom prst="circularArrow">
          <a:avLst>
            <a:gd name="adj1" fmla="val 8252"/>
            <a:gd name="adj2" fmla="val 576426"/>
            <a:gd name="adj3" fmla="val 17687374"/>
            <a:gd name="adj4" fmla="val 14213912"/>
            <a:gd name="adj5" fmla="val 9627"/>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en-US"/>
        </a:p>
      </dgm:t>
    </dgm:pt>
    <dgm:pt modelId="{F88B275B-7A3D-2644-911E-924A2B6F2E34}" type="pres">
      <dgm:prSet presAssocID="{D478ED4B-0F72-084C-B0EF-EEC0D88522EF}" presName="cycle" presStyleCnt="0">
        <dgm:presLayoutVars>
          <dgm:dir/>
          <dgm:resizeHandles val="exact"/>
        </dgm:presLayoutVars>
      </dgm:prSet>
      <dgm:spPr/>
    </dgm:pt>
    <dgm:pt modelId="{EDE7B324-8AA7-864B-BD7A-87F990FE6872}" type="pres">
      <dgm:prSet presAssocID="{6FA45429-DE32-854C-B32F-D74029B9ADB5}" presName="dummy" presStyleCnt="0"/>
      <dgm:spPr/>
    </dgm:pt>
    <dgm:pt modelId="{B0FB1749-2674-2B43-ADA2-FC6A155E4D51}" type="pres">
      <dgm:prSet presAssocID="{6FA45429-DE32-854C-B32F-D74029B9ADB5}" presName="node" presStyleLbl="revTx" presStyleIdx="0" presStyleCnt="3" custScaleY="63096">
        <dgm:presLayoutVars>
          <dgm:bulletEnabled val="1"/>
        </dgm:presLayoutVars>
      </dgm:prSet>
      <dgm:spPr/>
    </dgm:pt>
    <dgm:pt modelId="{9608B48E-E403-214C-A470-0CDB79E1D7B2}" type="pres">
      <dgm:prSet presAssocID="{C70B0CFE-3EDF-3C46-80BF-13EC997C05FE}" presName="sibTrans" presStyleLbl="node1" presStyleIdx="0" presStyleCnt="3"/>
      <dgm:spPr/>
    </dgm:pt>
    <dgm:pt modelId="{9EA3EA4A-024E-4B41-B14A-7609CFF2A549}" type="pres">
      <dgm:prSet presAssocID="{5B65429B-7187-094B-819A-DE779463C212}" presName="dummy" presStyleCnt="0"/>
      <dgm:spPr/>
    </dgm:pt>
    <dgm:pt modelId="{BF52597E-8539-3644-86C7-5B56BB85A547}" type="pres">
      <dgm:prSet presAssocID="{5B65429B-7187-094B-819A-DE779463C212}" presName="node" presStyleLbl="revTx" presStyleIdx="1" presStyleCnt="3" custScaleX="131118" custScaleY="64249">
        <dgm:presLayoutVars>
          <dgm:bulletEnabled val="1"/>
        </dgm:presLayoutVars>
      </dgm:prSet>
      <dgm:spPr/>
    </dgm:pt>
    <dgm:pt modelId="{84502AB3-BA79-8A4C-AF34-8F43A4185FB0}" type="pres">
      <dgm:prSet presAssocID="{A728FB66-95DF-D848-9AB1-42DD0E1A3FD8}" presName="sibTrans" presStyleLbl="node1" presStyleIdx="1" presStyleCnt="3"/>
      <dgm:spPr/>
    </dgm:pt>
    <dgm:pt modelId="{F8FADFC4-A805-AE41-BF09-B598521C213C}" type="pres">
      <dgm:prSet presAssocID="{3FA6A404-641A-C244-B57D-71882D837D2A}" presName="dummy" presStyleCnt="0"/>
      <dgm:spPr/>
    </dgm:pt>
    <dgm:pt modelId="{05A441C7-CB2F-E149-91BC-6F5975DD5E69}" type="pres">
      <dgm:prSet presAssocID="{3FA6A404-641A-C244-B57D-71882D837D2A}" presName="node" presStyleLbl="revTx" presStyleIdx="2" presStyleCnt="3" custScaleY="65533">
        <dgm:presLayoutVars>
          <dgm:bulletEnabled val="1"/>
        </dgm:presLayoutVars>
      </dgm:prSet>
      <dgm:spPr/>
    </dgm:pt>
    <dgm:pt modelId="{088BC7B6-8E1E-6242-A8D7-1BC3BFB9E230}" type="pres">
      <dgm:prSet presAssocID="{8A5A6CDF-3206-B545-89BB-DD1135D21F81}" presName="sibTrans" presStyleLbl="node1" presStyleIdx="2" presStyleCnt="3"/>
      <dgm:spPr/>
    </dgm:pt>
  </dgm:ptLst>
  <dgm:cxnLst>
    <dgm:cxn modelId="{4D3D0E3A-DE92-734D-AECE-C9C15AECCC1E}" type="presOf" srcId="{A728FB66-95DF-D848-9AB1-42DD0E1A3FD8}" destId="{84502AB3-BA79-8A4C-AF34-8F43A4185FB0}" srcOrd="0" destOrd="0" presId="urn:microsoft.com/office/officeart/2005/8/layout/cycle1"/>
    <dgm:cxn modelId="{7FD98A3E-B308-8645-9F68-02D0B276CB0D}" type="presOf" srcId="{6FA45429-DE32-854C-B32F-D74029B9ADB5}" destId="{B0FB1749-2674-2B43-ADA2-FC6A155E4D51}" srcOrd="0" destOrd="0" presId="urn:microsoft.com/office/officeart/2005/8/layout/cycle1"/>
    <dgm:cxn modelId="{8056BB3F-6A12-9D4F-BA17-4A01D681BEB0}" srcId="{D478ED4B-0F72-084C-B0EF-EEC0D88522EF}" destId="{3FA6A404-641A-C244-B57D-71882D837D2A}" srcOrd="2" destOrd="0" parTransId="{4A6A6E59-E2B1-8C47-A930-5796965AE1F1}" sibTransId="{8A5A6CDF-3206-B545-89BB-DD1135D21F81}"/>
    <dgm:cxn modelId="{47F4C54A-9B83-2341-8766-9B7DE3E1BC88}" type="presOf" srcId="{D478ED4B-0F72-084C-B0EF-EEC0D88522EF}" destId="{F88B275B-7A3D-2644-911E-924A2B6F2E34}" srcOrd="0" destOrd="0" presId="urn:microsoft.com/office/officeart/2005/8/layout/cycle1"/>
    <dgm:cxn modelId="{0DD91A54-950E-2649-BB77-1198BECFE6BD}" type="presOf" srcId="{8A5A6CDF-3206-B545-89BB-DD1135D21F81}" destId="{088BC7B6-8E1E-6242-A8D7-1BC3BFB9E230}" srcOrd="0" destOrd="0" presId="urn:microsoft.com/office/officeart/2005/8/layout/cycle1"/>
    <dgm:cxn modelId="{27E30C57-CDAE-2042-9BBD-64F05F1B206D}" type="presOf" srcId="{3FA6A404-641A-C244-B57D-71882D837D2A}" destId="{05A441C7-CB2F-E149-91BC-6F5975DD5E69}" srcOrd="0" destOrd="0" presId="urn:microsoft.com/office/officeart/2005/8/layout/cycle1"/>
    <dgm:cxn modelId="{5C793E8D-56E4-0B48-BD0E-3AF65DF98AC5}" type="presOf" srcId="{5B65429B-7187-094B-819A-DE779463C212}" destId="{BF52597E-8539-3644-86C7-5B56BB85A547}" srcOrd="0" destOrd="0" presId="urn:microsoft.com/office/officeart/2005/8/layout/cycle1"/>
    <dgm:cxn modelId="{E6AC5891-63A2-CC41-992A-D621B7F40D85}" srcId="{D478ED4B-0F72-084C-B0EF-EEC0D88522EF}" destId="{6FA45429-DE32-854C-B32F-D74029B9ADB5}" srcOrd="0" destOrd="0" parTransId="{702CEF68-6C53-5C42-8335-8FC21A42B33F}" sibTransId="{C70B0CFE-3EDF-3C46-80BF-13EC997C05FE}"/>
    <dgm:cxn modelId="{BFDEA9B8-500C-2945-98CC-4128F4221300}" type="presOf" srcId="{C70B0CFE-3EDF-3C46-80BF-13EC997C05FE}" destId="{9608B48E-E403-214C-A470-0CDB79E1D7B2}" srcOrd="0" destOrd="0" presId="urn:microsoft.com/office/officeart/2005/8/layout/cycle1"/>
    <dgm:cxn modelId="{E31D3CBA-8DBA-2544-94AA-B98B4E16EE4E}" srcId="{D478ED4B-0F72-084C-B0EF-EEC0D88522EF}" destId="{5B65429B-7187-094B-819A-DE779463C212}" srcOrd="1" destOrd="0" parTransId="{ABDAE6F4-D3B1-1E4D-95AC-931C8999B91C}" sibTransId="{A728FB66-95DF-D848-9AB1-42DD0E1A3FD8}"/>
    <dgm:cxn modelId="{743B3E9E-D0D2-1E4F-98F9-A9951700DE2A}" type="presParOf" srcId="{F88B275B-7A3D-2644-911E-924A2B6F2E34}" destId="{EDE7B324-8AA7-864B-BD7A-87F990FE6872}" srcOrd="0" destOrd="0" presId="urn:microsoft.com/office/officeart/2005/8/layout/cycle1"/>
    <dgm:cxn modelId="{BC2E2779-DFB6-5648-99F3-A20A7E61574C}" type="presParOf" srcId="{F88B275B-7A3D-2644-911E-924A2B6F2E34}" destId="{B0FB1749-2674-2B43-ADA2-FC6A155E4D51}" srcOrd="1" destOrd="0" presId="urn:microsoft.com/office/officeart/2005/8/layout/cycle1"/>
    <dgm:cxn modelId="{CDC967A3-9BBF-AE42-BB79-D0648E9122AF}" type="presParOf" srcId="{F88B275B-7A3D-2644-911E-924A2B6F2E34}" destId="{9608B48E-E403-214C-A470-0CDB79E1D7B2}" srcOrd="2" destOrd="0" presId="urn:microsoft.com/office/officeart/2005/8/layout/cycle1"/>
    <dgm:cxn modelId="{42864B28-5125-0344-9B5D-9D29E2E9B660}" type="presParOf" srcId="{F88B275B-7A3D-2644-911E-924A2B6F2E34}" destId="{9EA3EA4A-024E-4B41-B14A-7609CFF2A549}" srcOrd="3" destOrd="0" presId="urn:microsoft.com/office/officeart/2005/8/layout/cycle1"/>
    <dgm:cxn modelId="{2E98B695-BF73-8946-A663-F4083A119985}" type="presParOf" srcId="{F88B275B-7A3D-2644-911E-924A2B6F2E34}" destId="{BF52597E-8539-3644-86C7-5B56BB85A547}" srcOrd="4" destOrd="0" presId="urn:microsoft.com/office/officeart/2005/8/layout/cycle1"/>
    <dgm:cxn modelId="{2479B574-E568-4B4D-AA42-8406300D8F22}" type="presParOf" srcId="{F88B275B-7A3D-2644-911E-924A2B6F2E34}" destId="{84502AB3-BA79-8A4C-AF34-8F43A4185FB0}" srcOrd="5" destOrd="0" presId="urn:microsoft.com/office/officeart/2005/8/layout/cycle1"/>
    <dgm:cxn modelId="{BEB01554-3A2B-4049-96EF-300E289FE384}" type="presParOf" srcId="{F88B275B-7A3D-2644-911E-924A2B6F2E34}" destId="{F8FADFC4-A805-AE41-BF09-B598521C213C}" srcOrd="6" destOrd="0" presId="urn:microsoft.com/office/officeart/2005/8/layout/cycle1"/>
    <dgm:cxn modelId="{119DC46A-EE4F-6241-ACD6-D81E6E47EC4C}" type="presParOf" srcId="{F88B275B-7A3D-2644-911E-924A2B6F2E34}" destId="{05A441C7-CB2F-E149-91BC-6F5975DD5E69}" srcOrd="7" destOrd="0" presId="urn:microsoft.com/office/officeart/2005/8/layout/cycle1"/>
    <dgm:cxn modelId="{57372D3A-F6E4-C84B-9ACB-1E38DAFCF81E}" type="presParOf" srcId="{F88B275B-7A3D-2644-911E-924A2B6F2E34}" destId="{088BC7B6-8E1E-6242-A8D7-1BC3BFB9E230}"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78ED4B-0F72-084C-B0EF-EEC0D88522EF}" type="doc">
      <dgm:prSet loTypeId="urn:microsoft.com/office/officeart/2005/8/layout/cycle1" loCatId="" qsTypeId="urn:microsoft.com/office/officeart/2005/8/quickstyle/simple5" qsCatId="simple" csTypeId="urn:microsoft.com/office/officeart/2005/8/colors/accent1_2" csCatId="accent1" phldr="1"/>
      <dgm:spPr/>
      <dgm:t>
        <a:bodyPr/>
        <a:lstStyle/>
        <a:p>
          <a:endParaRPr lang="en-US"/>
        </a:p>
      </dgm:t>
    </dgm:pt>
    <dgm:pt modelId="{6FA45429-DE32-854C-B32F-D74029B9ADB5}">
      <dgm:prSet phldrT="[Text]"/>
      <dgm:spPr/>
      <dgm:t>
        <a:bodyPr/>
        <a:lstStyle/>
        <a:p>
          <a:r>
            <a:rPr lang="en-US" dirty="0"/>
            <a:t>Exploration</a:t>
          </a:r>
        </a:p>
      </dgm:t>
    </dgm:pt>
    <dgm:pt modelId="{702CEF68-6C53-5C42-8335-8FC21A42B33F}" type="parTrans" cxnId="{E6AC5891-63A2-CC41-992A-D621B7F40D85}">
      <dgm:prSet/>
      <dgm:spPr/>
      <dgm:t>
        <a:bodyPr/>
        <a:lstStyle/>
        <a:p>
          <a:endParaRPr lang="en-US"/>
        </a:p>
      </dgm:t>
    </dgm:pt>
    <dgm:pt modelId="{C70B0CFE-3EDF-3C46-80BF-13EC997C05FE}" type="sibTrans" cxnId="{E6AC5891-63A2-CC41-992A-D621B7F40D85}">
      <dgm:prSet/>
      <dgm:spPr/>
      <dgm:t>
        <a:bodyPr/>
        <a:lstStyle/>
        <a:p>
          <a:endParaRPr lang="en-US"/>
        </a:p>
      </dgm:t>
    </dgm:pt>
    <dgm:pt modelId="{5B65429B-7187-094B-819A-DE779463C212}">
      <dgm:prSet phldrT="[Text]"/>
      <dgm:spPr/>
      <dgm:t>
        <a:bodyPr/>
        <a:lstStyle/>
        <a:p>
          <a:r>
            <a:rPr lang="en-US" dirty="0"/>
            <a:t>Deployment</a:t>
          </a:r>
        </a:p>
      </dgm:t>
    </dgm:pt>
    <dgm:pt modelId="{ABDAE6F4-D3B1-1E4D-95AC-931C8999B91C}" type="parTrans" cxnId="{E31D3CBA-8DBA-2544-94AA-B98B4E16EE4E}">
      <dgm:prSet/>
      <dgm:spPr/>
      <dgm:t>
        <a:bodyPr/>
        <a:lstStyle/>
        <a:p>
          <a:endParaRPr lang="en-US"/>
        </a:p>
      </dgm:t>
    </dgm:pt>
    <dgm:pt modelId="{A728FB66-95DF-D848-9AB1-42DD0E1A3FD8}" type="sibTrans" cxnId="{E31D3CBA-8DBA-2544-94AA-B98B4E16EE4E}">
      <dgm:prSet/>
      <dgm:spPr/>
      <dgm:t>
        <a:bodyPr/>
        <a:lstStyle/>
        <a:p>
          <a:endParaRPr lang="en-US"/>
        </a:p>
      </dgm:t>
    </dgm:pt>
    <dgm:pt modelId="{3FA6A404-641A-C244-B57D-71882D837D2A}">
      <dgm:prSet phldrT="[Text]"/>
      <dgm:spPr/>
      <dgm:t>
        <a:bodyPr/>
        <a:lstStyle/>
        <a:p>
          <a:r>
            <a:rPr lang="en-US" dirty="0"/>
            <a:t>Discovery</a:t>
          </a:r>
        </a:p>
      </dgm:t>
    </dgm:pt>
    <dgm:pt modelId="{4A6A6E59-E2B1-8C47-A930-5796965AE1F1}" type="parTrans" cxnId="{8056BB3F-6A12-9D4F-BA17-4A01D681BEB0}">
      <dgm:prSet/>
      <dgm:spPr/>
      <dgm:t>
        <a:bodyPr/>
        <a:lstStyle/>
        <a:p>
          <a:endParaRPr lang="en-US"/>
        </a:p>
      </dgm:t>
    </dgm:pt>
    <dgm:pt modelId="{8A5A6CDF-3206-B545-89BB-DD1135D21F81}" type="sibTrans" cxnId="{8056BB3F-6A12-9D4F-BA17-4A01D681BEB0}">
      <dgm:prSet/>
      <dgm:spPr/>
      <dgm:t>
        <a:bodyPr/>
        <a:lstStyle/>
        <a:p>
          <a:endParaRPr lang="en-US"/>
        </a:p>
      </dgm:t>
    </dgm:pt>
    <dgm:pt modelId="{F88B275B-7A3D-2644-911E-924A2B6F2E34}" type="pres">
      <dgm:prSet presAssocID="{D478ED4B-0F72-084C-B0EF-EEC0D88522EF}" presName="cycle" presStyleCnt="0">
        <dgm:presLayoutVars>
          <dgm:dir/>
          <dgm:resizeHandles val="exact"/>
        </dgm:presLayoutVars>
      </dgm:prSet>
      <dgm:spPr/>
    </dgm:pt>
    <dgm:pt modelId="{EDE7B324-8AA7-864B-BD7A-87F990FE6872}" type="pres">
      <dgm:prSet presAssocID="{6FA45429-DE32-854C-B32F-D74029B9ADB5}" presName="dummy" presStyleCnt="0"/>
      <dgm:spPr/>
    </dgm:pt>
    <dgm:pt modelId="{B0FB1749-2674-2B43-ADA2-FC6A155E4D51}" type="pres">
      <dgm:prSet presAssocID="{6FA45429-DE32-854C-B32F-D74029B9ADB5}" presName="node" presStyleLbl="revTx" presStyleIdx="0" presStyleCnt="3" custScaleY="63096">
        <dgm:presLayoutVars>
          <dgm:bulletEnabled val="1"/>
        </dgm:presLayoutVars>
      </dgm:prSet>
      <dgm:spPr/>
    </dgm:pt>
    <dgm:pt modelId="{9608B48E-E403-214C-A470-0CDB79E1D7B2}" type="pres">
      <dgm:prSet presAssocID="{C70B0CFE-3EDF-3C46-80BF-13EC997C05FE}" presName="sibTrans" presStyleLbl="node1" presStyleIdx="0" presStyleCnt="3"/>
      <dgm:spPr/>
    </dgm:pt>
    <dgm:pt modelId="{9EA3EA4A-024E-4B41-B14A-7609CFF2A549}" type="pres">
      <dgm:prSet presAssocID="{5B65429B-7187-094B-819A-DE779463C212}" presName="dummy" presStyleCnt="0"/>
      <dgm:spPr/>
    </dgm:pt>
    <dgm:pt modelId="{BF52597E-8539-3644-86C7-5B56BB85A547}" type="pres">
      <dgm:prSet presAssocID="{5B65429B-7187-094B-819A-DE779463C212}" presName="node" presStyleLbl="revTx" presStyleIdx="1" presStyleCnt="3" custScaleX="131118" custScaleY="64249">
        <dgm:presLayoutVars>
          <dgm:bulletEnabled val="1"/>
        </dgm:presLayoutVars>
      </dgm:prSet>
      <dgm:spPr/>
    </dgm:pt>
    <dgm:pt modelId="{84502AB3-BA79-8A4C-AF34-8F43A4185FB0}" type="pres">
      <dgm:prSet presAssocID="{A728FB66-95DF-D848-9AB1-42DD0E1A3FD8}" presName="sibTrans" presStyleLbl="node1" presStyleIdx="1" presStyleCnt="3"/>
      <dgm:spPr/>
    </dgm:pt>
    <dgm:pt modelId="{F8FADFC4-A805-AE41-BF09-B598521C213C}" type="pres">
      <dgm:prSet presAssocID="{3FA6A404-641A-C244-B57D-71882D837D2A}" presName="dummy" presStyleCnt="0"/>
      <dgm:spPr/>
    </dgm:pt>
    <dgm:pt modelId="{05A441C7-CB2F-E149-91BC-6F5975DD5E69}" type="pres">
      <dgm:prSet presAssocID="{3FA6A404-641A-C244-B57D-71882D837D2A}" presName="node" presStyleLbl="revTx" presStyleIdx="2" presStyleCnt="3" custScaleY="65533">
        <dgm:presLayoutVars>
          <dgm:bulletEnabled val="1"/>
        </dgm:presLayoutVars>
      </dgm:prSet>
      <dgm:spPr/>
    </dgm:pt>
    <dgm:pt modelId="{088BC7B6-8E1E-6242-A8D7-1BC3BFB9E230}" type="pres">
      <dgm:prSet presAssocID="{8A5A6CDF-3206-B545-89BB-DD1135D21F81}" presName="sibTrans" presStyleLbl="node1" presStyleIdx="2" presStyleCnt="3"/>
      <dgm:spPr/>
    </dgm:pt>
  </dgm:ptLst>
  <dgm:cxnLst>
    <dgm:cxn modelId="{E18B852F-C10C-8F4F-9CA7-72CDC7ED927A}" type="presOf" srcId="{C70B0CFE-3EDF-3C46-80BF-13EC997C05FE}" destId="{9608B48E-E403-214C-A470-0CDB79E1D7B2}" srcOrd="0" destOrd="0" presId="urn:microsoft.com/office/officeart/2005/8/layout/cycle1"/>
    <dgm:cxn modelId="{980CB62F-0780-2848-9A69-705FB6C28211}" type="presOf" srcId="{A728FB66-95DF-D848-9AB1-42DD0E1A3FD8}" destId="{84502AB3-BA79-8A4C-AF34-8F43A4185FB0}" srcOrd="0" destOrd="0" presId="urn:microsoft.com/office/officeart/2005/8/layout/cycle1"/>
    <dgm:cxn modelId="{8056BB3F-6A12-9D4F-BA17-4A01D681BEB0}" srcId="{D478ED4B-0F72-084C-B0EF-EEC0D88522EF}" destId="{3FA6A404-641A-C244-B57D-71882D837D2A}" srcOrd="2" destOrd="0" parTransId="{4A6A6E59-E2B1-8C47-A930-5796965AE1F1}" sibTransId="{8A5A6CDF-3206-B545-89BB-DD1135D21F81}"/>
    <dgm:cxn modelId="{AEF2607D-0355-5441-A395-5D342475F23A}" type="presOf" srcId="{D478ED4B-0F72-084C-B0EF-EEC0D88522EF}" destId="{F88B275B-7A3D-2644-911E-924A2B6F2E34}" srcOrd="0" destOrd="0" presId="urn:microsoft.com/office/officeart/2005/8/layout/cycle1"/>
    <dgm:cxn modelId="{4350A68B-C209-F749-9959-2333EB82338A}" type="presOf" srcId="{6FA45429-DE32-854C-B32F-D74029B9ADB5}" destId="{B0FB1749-2674-2B43-ADA2-FC6A155E4D51}" srcOrd="0" destOrd="0" presId="urn:microsoft.com/office/officeart/2005/8/layout/cycle1"/>
    <dgm:cxn modelId="{3438C58B-7083-AA4D-9084-633DED9DFFB1}" type="presOf" srcId="{8A5A6CDF-3206-B545-89BB-DD1135D21F81}" destId="{088BC7B6-8E1E-6242-A8D7-1BC3BFB9E230}" srcOrd="0" destOrd="0" presId="urn:microsoft.com/office/officeart/2005/8/layout/cycle1"/>
    <dgm:cxn modelId="{E6AC5891-63A2-CC41-992A-D621B7F40D85}" srcId="{D478ED4B-0F72-084C-B0EF-EEC0D88522EF}" destId="{6FA45429-DE32-854C-B32F-D74029B9ADB5}" srcOrd="0" destOrd="0" parTransId="{702CEF68-6C53-5C42-8335-8FC21A42B33F}" sibTransId="{C70B0CFE-3EDF-3C46-80BF-13EC997C05FE}"/>
    <dgm:cxn modelId="{E31D3CBA-8DBA-2544-94AA-B98B4E16EE4E}" srcId="{D478ED4B-0F72-084C-B0EF-EEC0D88522EF}" destId="{5B65429B-7187-094B-819A-DE779463C212}" srcOrd="1" destOrd="0" parTransId="{ABDAE6F4-D3B1-1E4D-95AC-931C8999B91C}" sibTransId="{A728FB66-95DF-D848-9AB1-42DD0E1A3FD8}"/>
    <dgm:cxn modelId="{EB576DC4-8916-A347-BECE-144147E854B2}" type="presOf" srcId="{5B65429B-7187-094B-819A-DE779463C212}" destId="{BF52597E-8539-3644-86C7-5B56BB85A547}" srcOrd="0" destOrd="0" presId="urn:microsoft.com/office/officeart/2005/8/layout/cycle1"/>
    <dgm:cxn modelId="{CB441DDF-1D1A-F54E-8463-8FD651B0A2CA}" type="presOf" srcId="{3FA6A404-641A-C244-B57D-71882D837D2A}" destId="{05A441C7-CB2F-E149-91BC-6F5975DD5E69}" srcOrd="0" destOrd="0" presId="urn:microsoft.com/office/officeart/2005/8/layout/cycle1"/>
    <dgm:cxn modelId="{463F0E60-2DCA-F742-A9E4-B1F58AC4E2E0}" type="presParOf" srcId="{F88B275B-7A3D-2644-911E-924A2B6F2E34}" destId="{EDE7B324-8AA7-864B-BD7A-87F990FE6872}" srcOrd="0" destOrd="0" presId="urn:microsoft.com/office/officeart/2005/8/layout/cycle1"/>
    <dgm:cxn modelId="{9B59DFBD-0CEF-324B-BA63-FBDAC2E6852D}" type="presParOf" srcId="{F88B275B-7A3D-2644-911E-924A2B6F2E34}" destId="{B0FB1749-2674-2B43-ADA2-FC6A155E4D51}" srcOrd="1" destOrd="0" presId="urn:microsoft.com/office/officeart/2005/8/layout/cycle1"/>
    <dgm:cxn modelId="{DE0AF6F5-EC43-A643-BF7B-3DB4232C166D}" type="presParOf" srcId="{F88B275B-7A3D-2644-911E-924A2B6F2E34}" destId="{9608B48E-E403-214C-A470-0CDB79E1D7B2}" srcOrd="2" destOrd="0" presId="urn:microsoft.com/office/officeart/2005/8/layout/cycle1"/>
    <dgm:cxn modelId="{E9B5D3F9-6EC7-7849-997C-05926D5233AC}" type="presParOf" srcId="{F88B275B-7A3D-2644-911E-924A2B6F2E34}" destId="{9EA3EA4A-024E-4B41-B14A-7609CFF2A549}" srcOrd="3" destOrd="0" presId="urn:microsoft.com/office/officeart/2005/8/layout/cycle1"/>
    <dgm:cxn modelId="{AA0DB199-E617-4143-B5BA-9855F4D1EFD2}" type="presParOf" srcId="{F88B275B-7A3D-2644-911E-924A2B6F2E34}" destId="{BF52597E-8539-3644-86C7-5B56BB85A547}" srcOrd="4" destOrd="0" presId="urn:microsoft.com/office/officeart/2005/8/layout/cycle1"/>
    <dgm:cxn modelId="{7CE6D4FD-36FB-F04D-9931-10DE91D045A0}" type="presParOf" srcId="{F88B275B-7A3D-2644-911E-924A2B6F2E34}" destId="{84502AB3-BA79-8A4C-AF34-8F43A4185FB0}" srcOrd="5" destOrd="0" presId="urn:microsoft.com/office/officeart/2005/8/layout/cycle1"/>
    <dgm:cxn modelId="{7DBFEE71-4EB3-C04C-86CF-DE24EDC1B790}" type="presParOf" srcId="{F88B275B-7A3D-2644-911E-924A2B6F2E34}" destId="{F8FADFC4-A805-AE41-BF09-B598521C213C}" srcOrd="6" destOrd="0" presId="urn:microsoft.com/office/officeart/2005/8/layout/cycle1"/>
    <dgm:cxn modelId="{386AADA1-A0EB-5542-ACEF-727C44C62BBC}" type="presParOf" srcId="{F88B275B-7A3D-2644-911E-924A2B6F2E34}" destId="{05A441C7-CB2F-E149-91BC-6F5975DD5E69}" srcOrd="7" destOrd="0" presId="urn:microsoft.com/office/officeart/2005/8/layout/cycle1"/>
    <dgm:cxn modelId="{8FE86202-C1CC-274C-A499-037C532F3702}" type="presParOf" srcId="{F88B275B-7A3D-2644-911E-924A2B6F2E34}" destId="{088BC7B6-8E1E-6242-A8D7-1BC3BFB9E230}"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B1749-2674-2B43-ADA2-FC6A155E4D51}">
      <dsp:nvSpPr>
        <dsp:cNvPr id="0" name=""/>
        <dsp:cNvSpPr/>
      </dsp:nvSpPr>
      <dsp:spPr>
        <a:xfrm>
          <a:off x="1143766" y="230522"/>
          <a:ext cx="491176" cy="309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ysClr val="windowText" lastClr="000000">
                  <a:hueOff val="0"/>
                  <a:satOff val="0"/>
                  <a:lumOff val="0"/>
                  <a:alphaOff val="0"/>
                </a:sysClr>
              </a:solidFill>
              <a:latin typeface="Calibri"/>
              <a:ea typeface="+mn-ea"/>
              <a:cs typeface="+mn-cs"/>
            </a:rPr>
            <a:t>Exploration</a:t>
          </a:r>
        </a:p>
      </dsp:txBody>
      <dsp:txXfrm>
        <a:off x="1143766" y="230522"/>
        <a:ext cx="491176" cy="309912"/>
      </dsp:txXfrm>
    </dsp:sp>
    <dsp:sp modelId="{9608B48E-E403-214C-A470-0CDB79E1D7B2}">
      <dsp:nvSpPr>
        <dsp:cNvPr id="0" name=""/>
        <dsp:cNvSpPr/>
      </dsp:nvSpPr>
      <dsp:spPr>
        <a:xfrm>
          <a:off x="396295" y="43431"/>
          <a:ext cx="1160669" cy="1160669"/>
        </a:xfrm>
        <a:prstGeom prst="circularArrow">
          <a:avLst>
            <a:gd name="adj1" fmla="val 8252"/>
            <a:gd name="adj2" fmla="val 576426"/>
            <a:gd name="adj3" fmla="val 2273168"/>
            <a:gd name="adj4" fmla="val 20995792"/>
            <a:gd name="adj5" fmla="val 9627"/>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F52597E-8539-3644-86C7-5B56BB85A547}">
      <dsp:nvSpPr>
        <dsp:cNvPr id="0" name=""/>
        <dsp:cNvSpPr/>
      </dsp:nvSpPr>
      <dsp:spPr>
        <a:xfrm>
          <a:off x="654619" y="942551"/>
          <a:ext cx="644020" cy="315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ysClr val="windowText" lastClr="000000">
                  <a:hueOff val="0"/>
                  <a:satOff val="0"/>
                  <a:lumOff val="0"/>
                  <a:alphaOff val="0"/>
                </a:sysClr>
              </a:solidFill>
              <a:latin typeface="Calibri"/>
              <a:ea typeface="+mn-ea"/>
              <a:cs typeface="+mn-cs"/>
            </a:rPr>
            <a:t>Deployment</a:t>
          </a:r>
        </a:p>
      </dsp:txBody>
      <dsp:txXfrm>
        <a:off x="654619" y="942551"/>
        <a:ext cx="644020" cy="315575"/>
      </dsp:txXfrm>
    </dsp:sp>
    <dsp:sp modelId="{84502AB3-BA79-8A4C-AF34-8F43A4185FB0}">
      <dsp:nvSpPr>
        <dsp:cNvPr id="0" name=""/>
        <dsp:cNvSpPr/>
      </dsp:nvSpPr>
      <dsp:spPr>
        <a:xfrm>
          <a:off x="396295" y="43431"/>
          <a:ext cx="1160669" cy="1160669"/>
        </a:xfrm>
        <a:prstGeom prst="circularArrow">
          <a:avLst>
            <a:gd name="adj1" fmla="val 8252"/>
            <a:gd name="adj2" fmla="val 576426"/>
            <a:gd name="adj3" fmla="val 10783983"/>
            <a:gd name="adj4" fmla="val 7950407"/>
            <a:gd name="adj5" fmla="val 9627"/>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5A441C7-CB2F-E149-91BC-6F5975DD5E69}">
      <dsp:nvSpPr>
        <dsp:cNvPr id="0" name=""/>
        <dsp:cNvSpPr/>
      </dsp:nvSpPr>
      <dsp:spPr>
        <a:xfrm>
          <a:off x="318317" y="224537"/>
          <a:ext cx="491176" cy="321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ysClr val="windowText" lastClr="000000">
                  <a:hueOff val="0"/>
                  <a:satOff val="0"/>
                  <a:lumOff val="0"/>
                  <a:alphaOff val="0"/>
                </a:sysClr>
              </a:solidFill>
              <a:latin typeface="Calibri"/>
              <a:ea typeface="+mn-ea"/>
              <a:cs typeface="+mn-cs"/>
            </a:rPr>
            <a:t>Discovery</a:t>
          </a:r>
        </a:p>
      </dsp:txBody>
      <dsp:txXfrm>
        <a:off x="318317" y="224537"/>
        <a:ext cx="491176" cy="321882"/>
      </dsp:txXfrm>
    </dsp:sp>
    <dsp:sp modelId="{088BC7B6-8E1E-6242-A8D7-1BC3BFB9E230}">
      <dsp:nvSpPr>
        <dsp:cNvPr id="0" name=""/>
        <dsp:cNvSpPr/>
      </dsp:nvSpPr>
      <dsp:spPr>
        <a:xfrm>
          <a:off x="396295" y="43431"/>
          <a:ext cx="1160669" cy="1160669"/>
        </a:xfrm>
        <a:prstGeom prst="circularArrow">
          <a:avLst>
            <a:gd name="adj1" fmla="val 8252"/>
            <a:gd name="adj2" fmla="val 576426"/>
            <a:gd name="adj3" fmla="val 17687374"/>
            <a:gd name="adj4" fmla="val 14213912"/>
            <a:gd name="adj5" fmla="val 9627"/>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B1749-2674-2B43-ADA2-FC6A155E4D51}">
      <dsp:nvSpPr>
        <dsp:cNvPr id="0" name=""/>
        <dsp:cNvSpPr/>
      </dsp:nvSpPr>
      <dsp:spPr>
        <a:xfrm>
          <a:off x="2677217" y="539585"/>
          <a:ext cx="1149697" cy="72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Exploration</a:t>
          </a:r>
        </a:p>
      </dsp:txBody>
      <dsp:txXfrm>
        <a:off x="2677217" y="539585"/>
        <a:ext cx="1149697" cy="725412"/>
      </dsp:txXfrm>
    </dsp:sp>
    <dsp:sp modelId="{9608B48E-E403-214C-A470-0CDB79E1D7B2}">
      <dsp:nvSpPr>
        <dsp:cNvPr id="0" name=""/>
        <dsp:cNvSpPr/>
      </dsp:nvSpPr>
      <dsp:spPr>
        <a:xfrm>
          <a:off x="927609" y="101660"/>
          <a:ext cx="2716781" cy="2716781"/>
        </a:xfrm>
        <a:prstGeom prst="circularArrow">
          <a:avLst>
            <a:gd name="adj1" fmla="val 8252"/>
            <a:gd name="adj2" fmla="val 576426"/>
            <a:gd name="adj3" fmla="val 2273167"/>
            <a:gd name="adj4" fmla="val 20995792"/>
            <a:gd name="adj5" fmla="val 962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F52597E-8539-3644-86C7-5B56BB85A547}">
      <dsp:nvSpPr>
        <dsp:cNvPr id="0" name=""/>
        <dsp:cNvSpPr/>
      </dsp:nvSpPr>
      <dsp:spPr>
        <a:xfrm>
          <a:off x="1532269" y="2206233"/>
          <a:ext cx="1507460" cy="738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1532269" y="2206233"/>
        <a:ext cx="1507460" cy="738668"/>
      </dsp:txXfrm>
    </dsp:sp>
    <dsp:sp modelId="{84502AB3-BA79-8A4C-AF34-8F43A4185FB0}">
      <dsp:nvSpPr>
        <dsp:cNvPr id="0" name=""/>
        <dsp:cNvSpPr/>
      </dsp:nvSpPr>
      <dsp:spPr>
        <a:xfrm>
          <a:off x="927609" y="101660"/>
          <a:ext cx="2716781" cy="2716781"/>
        </a:xfrm>
        <a:prstGeom prst="circularArrow">
          <a:avLst>
            <a:gd name="adj1" fmla="val 8252"/>
            <a:gd name="adj2" fmla="val 576426"/>
            <a:gd name="adj3" fmla="val 10783983"/>
            <a:gd name="adj4" fmla="val 7950407"/>
            <a:gd name="adj5" fmla="val 962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5A441C7-CB2F-E149-91BC-6F5975DD5E69}">
      <dsp:nvSpPr>
        <dsp:cNvPr id="0" name=""/>
        <dsp:cNvSpPr/>
      </dsp:nvSpPr>
      <dsp:spPr>
        <a:xfrm>
          <a:off x="745085" y="525576"/>
          <a:ext cx="1149697" cy="75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Discovery</a:t>
          </a:r>
        </a:p>
      </dsp:txBody>
      <dsp:txXfrm>
        <a:off x="745085" y="525576"/>
        <a:ext cx="1149697" cy="753431"/>
      </dsp:txXfrm>
    </dsp:sp>
    <dsp:sp modelId="{088BC7B6-8E1E-6242-A8D7-1BC3BFB9E230}">
      <dsp:nvSpPr>
        <dsp:cNvPr id="0" name=""/>
        <dsp:cNvSpPr/>
      </dsp:nvSpPr>
      <dsp:spPr>
        <a:xfrm>
          <a:off x="927609" y="101660"/>
          <a:ext cx="2716781" cy="2716781"/>
        </a:xfrm>
        <a:prstGeom prst="circularArrow">
          <a:avLst>
            <a:gd name="adj1" fmla="val 8252"/>
            <a:gd name="adj2" fmla="val 576426"/>
            <a:gd name="adj3" fmla="val 17687374"/>
            <a:gd name="adj4" fmla="val 14213912"/>
            <a:gd name="adj5" fmla="val 962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1252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xfrm>
            <a:off x="381000" y="685800"/>
            <a:ext cx="6096000" cy="3429000"/>
          </a:xfrm>
          <a:ln/>
        </p:spPr>
      </p:sp>
      <p:sp>
        <p:nvSpPr>
          <p:cNvPr id="184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MS PGothic" charset="0"/>
            </a:endParaRPr>
          </a:p>
        </p:txBody>
      </p:sp>
      <p:sp>
        <p:nvSpPr>
          <p:cNvPr id="184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114" eaLnBrk="0" hangingPunct="0">
              <a:defRPr sz="2400">
                <a:solidFill>
                  <a:schemeClr val="tx1"/>
                </a:solidFill>
                <a:latin typeface="Arial" charset="0"/>
                <a:ea typeface="ＭＳ Ｐゴシック" charset="0"/>
                <a:cs typeface="ＭＳ Ｐゴシック" charset="0"/>
              </a:defRPr>
            </a:lvl1pPr>
            <a:lvl2pPr marL="742883" indent="-285725" defTabSz="965114" eaLnBrk="0" hangingPunct="0">
              <a:defRPr sz="2400">
                <a:solidFill>
                  <a:schemeClr val="tx1"/>
                </a:solidFill>
                <a:latin typeface="Arial" charset="0"/>
                <a:ea typeface="ＭＳ Ｐゴシック" charset="0"/>
              </a:defRPr>
            </a:lvl2pPr>
            <a:lvl3pPr marL="1142898" indent="-228580" defTabSz="965114" eaLnBrk="0" hangingPunct="0">
              <a:defRPr sz="2400">
                <a:solidFill>
                  <a:schemeClr val="tx1"/>
                </a:solidFill>
                <a:latin typeface="Arial" charset="0"/>
                <a:ea typeface="ＭＳ Ｐゴシック" charset="0"/>
              </a:defRPr>
            </a:lvl3pPr>
            <a:lvl4pPr marL="1600057" indent="-228580" defTabSz="965114" eaLnBrk="0" hangingPunct="0">
              <a:defRPr sz="2400">
                <a:solidFill>
                  <a:schemeClr val="tx1"/>
                </a:solidFill>
                <a:latin typeface="Arial" charset="0"/>
                <a:ea typeface="ＭＳ Ｐゴシック" charset="0"/>
              </a:defRPr>
            </a:lvl4pPr>
            <a:lvl5pPr marL="2057217" indent="-228580" defTabSz="965114" eaLnBrk="0" hangingPunct="0">
              <a:defRPr sz="2400">
                <a:solidFill>
                  <a:schemeClr val="tx1"/>
                </a:solidFill>
                <a:latin typeface="Arial" charset="0"/>
                <a:ea typeface="ＭＳ Ｐゴシック" charset="0"/>
              </a:defRPr>
            </a:lvl5pPr>
            <a:lvl6pPr marL="2514376" indent="-228580" defTabSz="965114" eaLnBrk="0" fontAlgn="base" hangingPunct="0">
              <a:spcBef>
                <a:spcPct val="0"/>
              </a:spcBef>
              <a:spcAft>
                <a:spcPct val="0"/>
              </a:spcAft>
              <a:defRPr sz="2400">
                <a:solidFill>
                  <a:schemeClr val="tx1"/>
                </a:solidFill>
                <a:latin typeface="Arial" charset="0"/>
                <a:ea typeface="ＭＳ Ｐゴシック" charset="0"/>
              </a:defRPr>
            </a:lvl6pPr>
            <a:lvl7pPr marL="2971536" indent="-228580" defTabSz="965114" eaLnBrk="0" fontAlgn="base" hangingPunct="0">
              <a:spcBef>
                <a:spcPct val="0"/>
              </a:spcBef>
              <a:spcAft>
                <a:spcPct val="0"/>
              </a:spcAft>
              <a:defRPr sz="2400">
                <a:solidFill>
                  <a:schemeClr val="tx1"/>
                </a:solidFill>
                <a:latin typeface="Arial" charset="0"/>
                <a:ea typeface="ＭＳ Ｐゴシック" charset="0"/>
              </a:defRPr>
            </a:lvl7pPr>
            <a:lvl8pPr marL="3428694" indent="-228580" defTabSz="965114" eaLnBrk="0" fontAlgn="base" hangingPunct="0">
              <a:spcBef>
                <a:spcPct val="0"/>
              </a:spcBef>
              <a:spcAft>
                <a:spcPct val="0"/>
              </a:spcAft>
              <a:defRPr sz="2400">
                <a:solidFill>
                  <a:schemeClr val="tx1"/>
                </a:solidFill>
                <a:latin typeface="Arial" charset="0"/>
                <a:ea typeface="ＭＳ Ｐゴシック" charset="0"/>
              </a:defRPr>
            </a:lvl8pPr>
            <a:lvl9pPr marL="3885854" indent="-228580" defTabSz="96511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B57738B-FF42-3340-ADB3-6924F1A9DEBA}" type="slidenum">
              <a:rPr lang="en-US" sz="1200"/>
              <a:pPr eaLnBrk="1" hangingPunct="1"/>
              <a:t>8</a:t>
            </a:fld>
            <a:endParaRPr lang="en-US" sz="1200"/>
          </a:p>
        </p:txBody>
      </p:sp>
    </p:spTree>
    <p:extLst>
      <p:ext uri="{BB962C8B-B14F-4D97-AF65-F5344CB8AC3E}">
        <p14:creationId xmlns:p14="http://schemas.microsoft.com/office/powerpoint/2010/main" val="115429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https://</a:t>
            </a:r>
            <a:r>
              <a:rPr lang="en-US" dirty="0" err="1">
                <a:latin typeface="Calibri" charset="0"/>
              </a:rPr>
              <a:t>www.ibmbigdatahub.com</a:t>
            </a:r>
            <a:r>
              <a:rPr lang="en-US" dirty="0">
                <a:latin typeface="Calibri" charset="0"/>
              </a:rPr>
              <a:t>/blog/building-data-reservoir-use-big-data-confidence</a:t>
            </a:r>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23288E1A-8281-7E42-8886-BCCD81C263C8}" type="slidenum">
              <a:rPr lang="en-US" sz="1300">
                <a:latin typeface="Calibri" charset="0"/>
              </a:rPr>
              <a:pPr eaLnBrk="1" fontAlgn="base" hangingPunct="1">
                <a:spcBef>
                  <a:spcPct val="0"/>
                </a:spcBef>
                <a:spcAft>
                  <a:spcPct val="0"/>
                </a:spcAft>
              </a:pPr>
              <a:t>14</a:t>
            </a:fld>
            <a:endParaRPr lang="en-US" sz="1300">
              <a:latin typeface="Calibri" charset="0"/>
            </a:endParaRPr>
          </a:p>
        </p:txBody>
      </p:sp>
    </p:spTree>
    <p:extLst>
      <p:ext uri="{BB962C8B-B14F-4D97-AF65-F5344CB8AC3E}">
        <p14:creationId xmlns:p14="http://schemas.microsoft.com/office/powerpoint/2010/main" val="1356369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xfrm>
            <a:off x="381000" y="685800"/>
            <a:ext cx="6096000" cy="3429000"/>
          </a:xfrm>
          <a:ln/>
        </p:spPr>
      </p:sp>
      <p:sp>
        <p:nvSpPr>
          <p:cNvPr id="747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a:latin typeface="Times New Roman" charset="0"/>
                <a:ea typeface="ＭＳ Ｐゴシック" charset="0"/>
              </a:rPr>
              <a:t>The pattern names define a vocabulary to discuss issues and technology options related to information architecture, governance and management.  The pattern names become the nouns and verbs of your design discussions, enabling you to characterize and choose between the options available.</a:t>
            </a:r>
          </a:p>
          <a:p>
            <a:r>
              <a:rPr lang="en-GB">
                <a:latin typeface="Times New Roman" charset="0"/>
                <a:ea typeface="ＭＳ Ｐゴシック" charset="0"/>
              </a:rPr>
              <a:t>The pattern icons can be used in white-boarding sessions and for documenting design decisions in reference architectures and solution specifications.</a:t>
            </a:r>
          </a:p>
          <a:p>
            <a:r>
              <a:rPr lang="en-GB">
                <a:latin typeface="Times New Roman" charset="0"/>
                <a:ea typeface="ＭＳ Ｐゴシック" charset="0"/>
              </a:rPr>
              <a:t>The pattern descriptions provide design guidance for specific information supply chains and solutions.</a:t>
            </a:r>
          </a:p>
          <a:p>
            <a:r>
              <a:rPr lang="en-GB">
                <a:latin typeface="Times New Roman" charset="0"/>
                <a:ea typeface="ＭＳ Ｐゴシック" charset="0"/>
              </a:rPr>
              <a:t>The pattern language provides a foundation for setting architectural standards and reference architectures.  An organization can select the patterns they wish to support and develop reference implementations for them.</a:t>
            </a:r>
          </a:p>
          <a:p>
            <a:r>
              <a:rPr lang="en-GB">
                <a:latin typeface="Times New Roman" charset="0"/>
                <a:ea typeface="ＭＳ Ｐゴシック" charset="0"/>
              </a:rPr>
              <a:t>The pattern language provides material for education and training in information architecture.</a:t>
            </a:r>
          </a:p>
          <a:p>
            <a:endParaRPr lang="en-GB">
              <a:latin typeface="Times New Roman" charset="0"/>
              <a:ea typeface="ＭＳ Ｐゴシック" charset="0"/>
            </a:endParaRPr>
          </a:p>
        </p:txBody>
      </p:sp>
      <p:sp>
        <p:nvSpPr>
          <p:cNvPr id="74755" name="Date Placeholder 3"/>
          <p:cNvSpPr>
            <a:spLocks noGrp="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pPr>
            <a:r>
              <a:rPr lang="en-US" sz="1300">
                <a:latin typeface="Times New Roman" charset="0"/>
              </a:rPr>
              <a:t>07/17/12</a:t>
            </a:r>
          </a:p>
        </p:txBody>
      </p:sp>
      <p:sp>
        <p:nvSpPr>
          <p:cNvPr id="74756" name="Slide Number Placeholder 4"/>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pPr>
            <a:fld id="{A0B510C0-6A65-4D4D-B6C6-2A4D6F746FC6}" type="slidenum">
              <a:rPr lang="en-US" sz="1300">
                <a:latin typeface="Times New Roman" charset="0"/>
              </a:rPr>
              <a:pPr eaLnBrk="1" hangingPunct="1">
                <a:buFont typeface="Wingdings" charset="0"/>
                <a:buNone/>
              </a:pPr>
              <a:t>60</a:t>
            </a:fld>
            <a:endParaRPr lang="en-US" sz="1300">
              <a:latin typeface="Times New Roman" charset="0"/>
            </a:endParaRPr>
          </a:p>
        </p:txBody>
      </p:sp>
    </p:spTree>
    <p:extLst>
      <p:ext uri="{BB962C8B-B14F-4D97-AF65-F5344CB8AC3E}">
        <p14:creationId xmlns:p14="http://schemas.microsoft.com/office/powerpoint/2010/main" val="3383506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5070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p>
        </p:txBody>
      </p:sp>
      <p:pic>
        <p:nvPicPr>
          <p:cNvPr id="9" name="Picture 8"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10" name="Shape 8">
            <a:extLst>
              <a:ext uri="{FF2B5EF4-FFF2-40B4-BE49-F238E27FC236}">
                <a16:creationId xmlns:a16="http://schemas.microsoft.com/office/drawing/2014/main" id="{30782772-9EE8-BC4D-B671-350F57E8184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97227035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15"/>
          <p:cNvSpPr txBox="1">
            <a:spLocks noGrp="1"/>
          </p:cNvSpPr>
          <p:nvPr>
            <p:ph type="title" hasCustomPrompt="1"/>
          </p:nvPr>
        </p:nvSpPr>
        <p:spPr>
          <a:xfrm>
            <a:off x="328344" y="1876358"/>
            <a:ext cx="8118191"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small">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pic>
        <p:nvPicPr>
          <p:cNvPr id="7" name="Picture 6"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8" name="Shape 8">
            <a:extLst>
              <a:ext uri="{FF2B5EF4-FFF2-40B4-BE49-F238E27FC236}">
                <a16:creationId xmlns:a16="http://schemas.microsoft.com/office/drawing/2014/main" id="{63848344-E58E-1C48-89A1-C7DC8AFDE55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21816166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00" y="1088135"/>
            <a:ext cx="8541385" cy="3560115"/>
          </a:xfrm>
        </p:spPr>
        <p:txBody>
          <a:bodyPr/>
          <a:lstStyle>
            <a:lvl1pPr marL="285750" indent="-285750">
              <a:buClr>
                <a:schemeClr val="accent6">
                  <a:lumMod val="50000"/>
                </a:schemeClr>
              </a:buClr>
              <a:buFont typeface="Wingdings" pitchFamily="2" charset="2"/>
              <a:buChar char="§"/>
              <a:defRPr>
                <a:solidFill>
                  <a:schemeClr val="accent6">
                    <a:lumMod val="50000"/>
                  </a:schemeClr>
                </a:solidFill>
              </a:defRPr>
            </a:lvl1pPr>
            <a:lvl2pPr marL="742950" indent="-285750">
              <a:buClr>
                <a:schemeClr val="accent6">
                  <a:lumMod val="50000"/>
                </a:schemeClr>
              </a:buClr>
              <a:buFont typeface="Wingdings" pitchFamily="2" charset="2"/>
              <a:buChar char="§"/>
              <a:defRPr>
                <a:solidFill>
                  <a:schemeClr val="accent6">
                    <a:lumMod val="50000"/>
                  </a:schemeClr>
                </a:solidFill>
              </a:defRPr>
            </a:lvl2pPr>
            <a:lvl3pPr marL="1200150" indent="-285750">
              <a:buClr>
                <a:schemeClr val="accent6">
                  <a:lumMod val="50000"/>
                </a:schemeClr>
              </a:buClr>
              <a:buFont typeface="Wingdings" pitchFamily="2" charset="2"/>
              <a:buChar char="§"/>
              <a:defRPr>
                <a:solidFill>
                  <a:schemeClr val="accent6">
                    <a:lumMod val="50000"/>
                  </a:schemeClr>
                </a:solidFill>
              </a:defRPr>
            </a:lvl3pPr>
            <a:lvl4pPr marL="1657350" indent="-285750">
              <a:buClr>
                <a:schemeClr val="accent6">
                  <a:lumMod val="50000"/>
                </a:schemeClr>
              </a:buClr>
              <a:buFont typeface="Wingdings" pitchFamily="2" charset="2"/>
              <a:buChar char="§"/>
              <a:defRPr>
                <a:solidFill>
                  <a:schemeClr val="accent6">
                    <a:lumMod val="50000"/>
                  </a:schemeClr>
                </a:solidFill>
              </a:defRPr>
            </a:lvl4pPr>
            <a:lvl5pPr marL="2114550" indent="-285750">
              <a:buClr>
                <a:schemeClr val="accent6">
                  <a:lumMod val="50000"/>
                </a:schemeClr>
              </a:buClr>
              <a:buFont typeface="Wingdings" pitchFamily="2" charset="2"/>
              <a:buChar char="§"/>
              <a:defRPr>
                <a:solidFill>
                  <a:schemeClr val="accent6">
                    <a:lumMod val="50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59200" y="144708"/>
            <a:ext cx="4474777" cy="859023"/>
          </a:xfrm>
          <a:prstGeom prst="rect">
            <a:avLst/>
          </a:prstGeom>
        </p:spPr>
        <p:txBody>
          <a:bodyPr>
            <a:normAutofit/>
          </a:bodyPr>
          <a:lstStyle>
            <a:lvl1pPr>
              <a:defRPr sz="2400"/>
            </a:lvl1pPr>
          </a:lstStyle>
          <a:p>
            <a:r>
              <a:rPr lang="en-US" noProof="0"/>
              <a:t>Click to edit Master title style</a:t>
            </a:r>
          </a:p>
        </p:txBody>
      </p:sp>
      <p:sp>
        <p:nvSpPr>
          <p:cNvPr id="8" name="Rectangle 7"/>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9">
            <a:extLst>
              <a:ext uri="{FF2B5EF4-FFF2-40B4-BE49-F238E27FC236}">
                <a16:creationId xmlns:a16="http://schemas.microsoft.com/office/drawing/2014/main" id="{89CCB5E2-86B7-DF4F-95FF-16227AB8F676}"/>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1" name="Shape 8">
            <a:extLst>
              <a:ext uri="{FF2B5EF4-FFF2-40B4-BE49-F238E27FC236}">
                <a16:creationId xmlns:a16="http://schemas.microsoft.com/office/drawing/2014/main" id="{EE930199-1DB9-E040-9099-9A8B2D5601A9}"/>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3171603"/>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200" y="280673"/>
            <a:ext cx="8473099" cy="572699"/>
          </a:xfrm>
          <a:prstGeom prst="rect">
            <a:avLst/>
          </a:prstGeo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359200" y="965874"/>
            <a:ext cx="8473100" cy="3603001"/>
          </a:xfrm>
        </p:spPr>
        <p:txBody>
          <a:bodyPr/>
          <a:lstStyle>
            <a:lvl1pPr marL="285750" indent="-285750">
              <a:spcAft>
                <a:spcPts val="600"/>
              </a:spcAft>
              <a:buClr>
                <a:schemeClr val="accent6">
                  <a:lumMod val="75000"/>
                </a:schemeClr>
              </a:buClr>
              <a:buFont typeface="Wingdings" pitchFamily="2" charset="2"/>
              <a:buChar char="§"/>
              <a:defRPr>
                <a:solidFill>
                  <a:schemeClr val="accent6">
                    <a:lumMod val="50000"/>
                  </a:schemeClr>
                </a:solidFill>
              </a:defRPr>
            </a:lvl1pPr>
            <a:lvl2pPr marL="742950" indent="-285750">
              <a:spcAft>
                <a:spcPts val="600"/>
              </a:spcAft>
              <a:buClr>
                <a:schemeClr val="accent6">
                  <a:lumMod val="75000"/>
                </a:schemeClr>
              </a:buClr>
              <a:buFont typeface="Wingdings" pitchFamily="2" charset="2"/>
              <a:buChar char="§"/>
              <a:defRPr>
                <a:solidFill>
                  <a:schemeClr val="accent6">
                    <a:lumMod val="50000"/>
                  </a:schemeClr>
                </a:solidFill>
              </a:defRPr>
            </a:lvl2pPr>
            <a:lvl3pPr marL="1200150" indent="-285750">
              <a:spcAft>
                <a:spcPts val="600"/>
              </a:spcAft>
              <a:buClr>
                <a:schemeClr val="accent6">
                  <a:lumMod val="75000"/>
                </a:schemeClr>
              </a:buClr>
              <a:buFont typeface="Wingdings" pitchFamily="2" charset="2"/>
              <a:buChar char="§"/>
              <a:defRPr>
                <a:solidFill>
                  <a:schemeClr val="accent6">
                    <a:lumMod val="50000"/>
                  </a:schemeClr>
                </a:solidFill>
              </a:defRPr>
            </a:lvl3pPr>
            <a:lvl4pPr marL="1657350" indent="-285750">
              <a:spcAft>
                <a:spcPts val="600"/>
              </a:spcAft>
              <a:buClr>
                <a:schemeClr val="accent6">
                  <a:lumMod val="75000"/>
                </a:schemeClr>
              </a:buClr>
              <a:buFont typeface="Wingdings" pitchFamily="2" charset="2"/>
              <a:buChar char="§"/>
              <a:defRPr>
                <a:solidFill>
                  <a:schemeClr val="accent6">
                    <a:lumMod val="50000"/>
                  </a:schemeClr>
                </a:solidFill>
              </a:defRPr>
            </a:lvl4pPr>
            <a:lvl5pPr marL="2114550" indent="-285750">
              <a:spcAft>
                <a:spcPts val="600"/>
              </a:spcAft>
              <a:buClr>
                <a:schemeClr val="accent6">
                  <a:lumMod val="75000"/>
                </a:schemeClr>
              </a:buClr>
              <a:buFont typeface="Wingdings" pitchFamily="2" charset="2"/>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9">
            <a:extLst>
              <a:ext uri="{FF2B5EF4-FFF2-40B4-BE49-F238E27FC236}">
                <a16:creationId xmlns:a16="http://schemas.microsoft.com/office/drawing/2014/main" id="{54F62638-0F6C-9E44-ABE3-F347A745845A}"/>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 name="Shape 8">
            <a:extLst>
              <a:ext uri="{FF2B5EF4-FFF2-40B4-BE49-F238E27FC236}">
                <a16:creationId xmlns:a16="http://schemas.microsoft.com/office/drawing/2014/main" id="{7E1EFA56-B995-2E4A-ADBD-A8A9FD43691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450876990"/>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100"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59200" y="1037771"/>
            <a:ext cx="8473096" cy="373742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83C6D269-4A47-0542-B90B-2670FFD97F35}"/>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63495760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1" y="290285"/>
            <a:ext cx="8520599" cy="505507"/>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11147"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1B1A3FF0-47D0-6D46-9D37-CB8959363757}"/>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08827645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8150630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371600"/>
            <a:ext cx="4305300" cy="337185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305300" cy="337185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394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5413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311701"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0" name="Shape 10"/>
          <p:cNvSpPr/>
          <p:nvPr/>
        </p:nvSpPr>
        <p:spPr>
          <a:xfrm rot="10800000" flipH="1" flipV="1">
            <a:off x="0" y="4956626"/>
            <a:ext cx="9144000" cy="180169"/>
          </a:xfrm>
          <a:prstGeom prst="rect">
            <a:avLst/>
          </a:prstGeom>
          <a:solidFill>
            <a:srgbClr val="6DCCDE"/>
          </a:solidFill>
          <a:ln>
            <a:noFill/>
          </a:ln>
        </p:spPr>
        <p:txBody>
          <a:bodyPr lIns="91425" tIns="45700" rIns="91425" bIns="45700" anchor="ctr" anchorCtr="0">
            <a:noAutofit/>
          </a:bodyPr>
          <a:lstStyle/>
          <a:p>
            <a:pPr algn="ctr"/>
            <a:r>
              <a:rPr lang="en-US" sz="1050" dirty="0"/>
              <a:t>https://github.com/odpi/egeria</a:t>
            </a:r>
          </a:p>
        </p:txBody>
      </p:sp>
      <p:sp>
        <p:nvSpPr>
          <p:cNvPr id="2" name="Title Placeholder 1"/>
          <p:cNvSpPr>
            <a:spLocks noGrp="1"/>
          </p:cNvSpPr>
          <p:nvPr>
            <p:ph type="title"/>
          </p:nvPr>
        </p:nvSpPr>
        <p:spPr>
          <a:xfrm>
            <a:off x="325859" y="215849"/>
            <a:ext cx="8520599"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8" name="Shape 8"/>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72283894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5" r:id="rId3"/>
    <p:sldLayoutId id="2147483676" r:id="rId4"/>
    <p:sldLayoutId id="2147483678" r:id="rId5"/>
    <p:sldLayoutId id="2147483679" r:id="rId6"/>
    <p:sldLayoutId id="2147483680" r:id="rId7"/>
    <p:sldLayoutId id="2147483681" r:id="rId8"/>
    <p:sldLayoutId id="2147483682" r:id="rId9"/>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6">
            <a:lumMod val="50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www.redbooks.ibm.com/Redbooks.nsf/RedpieceAbstracts/sg248274.html?Ope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www.redbooks.ibm.com/Redbooks.nsf/RedpieceAbstracts/sg248274.html?Open" TargetMode="External"/><Relationship Id="rId2" Type="http://schemas.openxmlformats.org/officeDocument/2006/relationships/hyperlink" Target="https://www.ibm.com/developerworks/community/blogs/5things/entry/5_things_to_know_about_data_reservoir?lang=en" TargetMode="External"/><Relationship Id="rId1" Type="http://schemas.openxmlformats.org/officeDocument/2006/relationships/slideLayout" Target="../slideLayouts/slideLayout4.xml"/><Relationship Id="rId4" Type="http://schemas.openxmlformats.org/officeDocument/2006/relationships/image" Target="../media/image5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odpi/egeria" TargetMode="External"/><Relationship Id="rId2" Type="http://schemas.openxmlformats.org/officeDocument/2006/relationships/hyperlink" Target="https://github.com/odpi/data-governance" TargetMode="External"/><Relationship Id="rId1" Type="http://schemas.openxmlformats.org/officeDocument/2006/relationships/slideLayout" Target="../slideLayouts/slideLayout4.xml"/><Relationship Id="rId6" Type="http://schemas.openxmlformats.org/officeDocument/2006/relationships/hyperlink" Target="https://youtu.be/ryd3KFWT1mc" TargetMode="External"/><Relationship Id="rId5" Type="http://schemas.openxmlformats.org/officeDocument/2006/relationships/hyperlink" Target="https://roaringelephant.org/2018/09/25/episode-107-open-metadata-and-governance-masterclass-with-mandy-chessell-part-1/" TargetMode="External"/><Relationship Id="rId4" Type="http://schemas.openxmlformats.org/officeDocument/2006/relationships/hyperlink" Target="https://odpi.github.io/data-governance/role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Building a Data Lake with Egeria</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738664"/>
          </a:xfrm>
          <a:prstGeom prst="rect">
            <a:avLst/>
          </a:prstGeom>
          <a:noFill/>
        </p:spPr>
        <p:txBody>
          <a:bodyPr wrap="square" rtlCol="0">
            <a:spAutoFit/>
          </a:bodyPr>
          <a:lstStyle/>
          <a:p>
            <a:r>
              <a:rPr lang="en-US" dirty="0">
                <a:solidFill>
                  <a:schemeClr val="accent5">
                    <a:lumMod val="40000"/>
                    <a:lumOff val="60000"/>
                  </a:schemeClr>
                </a:solidFill>
              </a:rPr>
              <a:t>Mandy Chessell</a:t>
            </a:r>
          </a:p>
          <a:p>
            <a:r>
              <a:rPr lang="en-US" dirty="0">
                <a:solidFill>
                  <a:schemeClr val="accent5">
                    <a:lumMod val="40000"/>
                    <a:lumOff val="60000"/>
                  </a:schemeClr>
                </a:solidFill>
              </a:rPr>
              <a:t>ODPi Egeria Project Lead</a:t>
            </a:r>
          </a:p>
          <a:p>
            <a:r>
              <a:rPr lang="en-US" dirty="0">
                <a:solidFill>
                  <a:schemeClr val="accent5">
                    <a:lumMod val="40000"/>
                    <a:lumOff val="60000"/>
                  </a:schemeClr>
                </a:solidFill>
              </a:rPr>
              <a:t>IBM Distinguished Engineer</a:t>
            </a:r>
          </a:p>
        </p:txBody>
      </p:sp>
    </p:spTree>
    <p:extLst>
      <p:ext uri="{BB962C8B-B14F-4D97-AF65-F5344CB8AC3E}">
        <p14:creationId xmlns:p14="http://schemas.microsoft.com/office/powerpoint/2010/main" val="127656140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normAutofit/>
          </a:bodyPr>
          <a:lstStyle/>
          <a:p>
            <a:r>
              <a:rPr lang="en-US" dirty="0">
                <a:latin typeface="Arial" charset="0"/>
                <a:ea typeface="MS PGothic" charset="0"/>
              </a:rPr>
              <a:t>How does the data lake support analytics development?</a:t>
            </a:r>
          </a:p>
        </p:txBody>
      </p:sp>
      <p:sp>
        <p:nvSpPr>
          <p:cNvPr id="4" name="Rounded Rectangle 3"/>
          <p:cNvSpPr/>
          <p:nvPr/>
        </p:nvSpPr>
        <p:spPr>
          <a:xfrm>
            <a:off x="1691879" y="2472929"/>
            <a:ext cx="1031081" cy="548878"/>
          </a:xfrm>
          <a:prstGeom prst="roundRect">
            <a:avLst/>
          </a:prstGeom>
          <a:solidFill>
            <a:srgbClr val="FFB7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rgbClr val="1F497D"/>
                </a:solidFill>
                <a:latin typeface="Calibri"/>
                <a:cs typeface="Calibri"/>
              </a:rPr>
              <a:t>Advertise</a:t>
            </a:r>
          </a:p>
        </p:txBody>
      </p:sp>
      <p:sp>
        <p:nvSpPr>
          <p:cNvPr id="5" name="Rounded Rectangle 4"/>
          <p:cNvSpPr/>
          <p:nvPr/>
        </p:nvSpPr>
        <p:spPr>
          <a:xfrm>
            <a:off x="3233738" y="1375173"/>
            <a:ext cx="1029891" cy="548878"/>
          </a:xfrm>
          <a:prstGeom prst="roundRect">
            <a:avLst/>
          </a:prstGeom>
          <a:solidFill>
            <a:srgbClr val="FFB7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rgbClr val="1F497D"/>
                </a:solidFill>
                <a:latin typeface="Calibri"/>
                <a:cs typeface="Calibri"/>
              </a:rPr>
              <a:t>Discover</a:t>
            </a:r>
          </a:p>
        </p:txBody>
      </p:sp>
      <p:sp>
        <p:nvSpPr>
          <p:cNvPr id="11" name="Rounded Rectangle 10"/>
          <p:cNvSpPr/>
          <p:nvPr/>
        </p:nvSpPr>
        <p:spPr>
          <a:xfrm>
            <a:off x="3820717" y="2868217"/>
            <a:ext cx="3631406" cy="1401365"/>
          </a:xfrm>
          <a:prstGeom prst="roundRect">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chemeClr val="bg1"/>
                </a:solidFill>
                <a:latin typeface="Calibri"/>
                <a:cs typeface="Calibri"/>
              </a:rPr>
              <a:t>Data Lake</a:t>
            </a:r>
          </a:p>
        </p:txBody>
      </p:sp>
      <p:sp>
        <p:nvSpPr>
          <p:cNvPr id="12" name="Folded Corner 11"/>
          <p:cNvSpPr/>
          <p:nvPr/>
        </p:nvSpPr>
        <p:spPr>
          <a:xfrm>
            <a:off x="3350419" y="23872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3" name="Folded Corner 12"/>
          <p:cNvSpPr/>
          <p:nvPr/>
        </p:nvSpPr>
        <p:spPr>
          <a:xfrm>
            <a:off x="3464719" y="25015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4" name="Folded Corner 13"/>
          <p:cNvSpPr/>
          <p:nvPr/>
        </p:nvSpPr>
        <p:spPr>
          <a:xfrm>
            <a:off x="3579019" y="26158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0488" name="TextBox 14"/>
          <p:cNvSpPr txBox="1">
            <a:spLocks noChangeArrowheads="1"/>
          </p:cNvSpPr>
          <p:nvPr/>
        </p:nvSpPr>
        <p:spPr bwMode="auto">
          <a:xfrm>
            <a:off x="3574257" y="2745581"/>
            <a:ext cx="595035"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Catalog</a:t>
            </a:r>
          </a:p>
        </p:txBody>
      </p:sp>
      <p:sp>
        <p:nvSpPr>
          <p:cNvPr id="16" name="Right Arrow 15"/>
          <p:cNvSpPr/>
          <p:nvPr/>
        </p:nvSpPr>
        <p:spPr>
          <a:xfrm>
            <a:off x="2817019" y="2632472"/>
            <a:ext cx="426244" cy="213122"/>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7" name="Magnetic Disk 16"/>
          <p:cNvSpPr/>
          <p:nvPr/>
        </p:nvSpPr>
        <p:spPr>
          <a:xfrm>
            <a:off x="1826419" y="3439716"/>
            <a:ext cx="436960"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8" name="Magnetic Disk 17"/>
          <p:cNvSpPr/>
          <p:nvPr/>
        </p:nvSpPr>
        <p:spPr>
          <a:xfrm>
            <a:off x="2199085" y="3509962"/>
            <a:ext cx="436959"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9" name="Magnetic Disk 18"/>
          <p:cNvSpPr/>
          <p:nvPr/>
        </p:nvSpPr>
        <p:spPr>
          <a:xfrm>
            <a:off x="1831182" y="3601641"/>
            <a:ext cx="436960"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cxnSp>
        <p:nvCxnSpPr>
          <p:cNvPr id="21" name="Straight Connector 20"/>
          <p:cNvCxnSpPr/>
          <p:nvPr/>
        </p:nvCxnSpPr>
        <p:spPr bwMode="auto">
          <a:xfrm>
            <a:off x="2543175" y="3058716"/>
            <a:ext cx="235744" cy="48220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Straight Connector 21"/>
          <p:cNvCxnSpPr/>
          <p:nvPr/>
        </p:nvCxnSpPr>
        <p:spPr bwMode="auto">
          <a:xfrm flipH="1">
            <a:off x="1660923" y="3050381"/>
            <a:ext cx="234553" cy="48220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3" name="Right Arrow 22"/>
          <p:cNvSpPr/>
          <p:nvPr/>
        </p:nvSpPr>
        <p:spPr>
          <a:xfrm>
            <a:off x="2875360" y="3563541"/>
            <a:ext cx="698897" cy="235744"/>
          </a:xfrm>
          <a:prstGeom prst="rightArrow">
            <a:avLst/>
          </a:prstGeom>
          <a:solidFill>
            <a:srgbClr val="C3D69B"/>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0496" name="TextBox 23"/>
          <p:cNvSpPr txBox="1">
            <a:spLocks noChangeArrowheads="1"/>
          </p:cNvSpPr>
          <p:nvPr/>
        </p:nvSpPr>
        <p:spPr bwMode="auto">
          <a:xfrm>
            <a:off x="2961085" y="3779044"/>
            <a:ext cx="686406"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Provision</a:t>
            </a:r>
          </a:p>
        </p:txBody>
      </p:sp>
      <p:sp>
        <p:nvSpPr>
          <p:cNvPr id="27" name="Up-Down Arrow 26"/>
          <p:cNvSpPr/>
          <p:nvPr/>
        </p:nvSpPr>
        <p:spPr>
          <a:xfrm>
            <a:off x="3624262" y="1976438"/>
            <a:ext cx="185738" cy="342900"/>
          </a:xfrm>
          <a:prstGeom prst="upDown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8" name="Oval 27"/>
          <p:cNvSpPr/>
          <p:nvPr/>
        </p:nvSpPr>
        <p:spPr>
          <a:xfrm>
            <a:off x="1569244" y="2308622"/>
            <a:ext cx="246460"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1</a:t>
            </a:r>
          </a:p>
        </p:txBody>
      </p:sp>
      <p:sp>
        <p:nvSpPr>
          <p:cNvPr id="29" name="Oval 28"/>
          <p:cNvSpPr/>
          <p:nvPr/>
        </p:nvSpPr>
        <p:spPr>
          <a:xfrm>
            <a:off x="3195638" y="2265760"/>
            <a:ext cx="246460" cy="22502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2</a:t>
            </a:r>
          </a:p>
        </p:txBody>
      </p:sp>
      <p:sp>
        <p:nvSpPr>
          <p:cNvPr id="30" name="Oval 29"/>
          <p:cNvSpPr/>
          <p:nvPr/>
        </p:nvSpPr>
        <p:spPr>
          <a:xfrm>
            <a:off x="3164682" y="1282303"/>
            <a:ext cx="246460"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3</a:t>
            </a:r>
          </a:p>
        </p:txBody>
      </p:sp>
      <p:sp>
        <p:nvSpPr>
          <p:cNvPr id="33" name="Oval 32"/>
          <p:cNvSpPr/>
          <p:nvPr/>
        </p:nvSpPr>
        <p:spPr>
          <a:xfrm>
            <a:off x="3101579" y="3337322"/>
            <a:ext cx="246459"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4</a:t>
            </a:r>
          </a:p>
        </p:txBody>
      </p:sp>
      <p:sp>
        <p:nvSpPr>
          <p:cNvPr id="3" name="Can 2"/>
          <p:cNvSpPr/>
          <p:nvPr/>
        </p:nvSpPr>
        <p:spPr>
          <a:xfrm>
            <a:off x="4269581" y="3855244"/>
            <a:ext cx="582216" cy="26908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4" name="Can 33"/>
          <p:cNvSpPr/>
          <p:nvPr/>
        </p:nvSpPr>
        <p:spPr>
          <a:xfrm>
            <a:off x="5011342" y="3857625"/>
            <a:ext cx="582215" cy="26789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5" name="Can 34"/>
          <p:cNvSpPr/>
          <p:nvPr/>
        </p:nvSpPr>
        <p:spPr>
          <a:xfrm>
            <a:off x="5762625" y="3857625"/>
            <a:ext cx="582216" cy="26789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6" name="Can 35"/>
          <p:cNvSpPr/>
          <p:nvPr/>
        </p:nvSpPr>
        <p:spPr>
          <a:xfrm>
            <a:off x="6504385" y="3858817"/>
            <a:ext cx="582215" cy="26908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Tree>
    <p:extLst>
      <p:ext uri="{BB962C8B-B14F-4D97-AF65-F5344CB8AC3E}">
        <p14:creationId xmlns:p14="http://schemas.microsoft.com/office/powerpoint/2010/main" val="34304254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normAutofit/>
          </a:bodyPr>
          <a:lstStyle/>
          <a:p>
            <a:r>
              <a:rPr lang="en-US" dirty="0">
                <a:latin typeface="Arial" charset="0"/>
                <a:ea typeface="MS PGothic" charset="0"/>
              </a:rPr>
              <a:t>How does the data lake support analytics development?</a:t>
            </a:r>
          </a:p>
        </p:txBody>
      </p:sp>
      <p:sp>
        <p:nvSpPr>
          <p:cNvPr id="4" name="Rounded Rectangle 3"/>
          <p:cNvSpPr/>
          <p:nvPr/>
        </p:nvSpPr>
        <p:spPr>
          <a:xfrm>
            <a:off x="1691879" y="2472929"/>
            <a:ext cx="1031081" cy="548878"/>
          </a:xfrm>
          <a:prstGeom prst="roundRect">
            <a:avLst/>
          </a:prstGeom>
          <a:solidFill>
            <a:srgbClr val="FFB7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rgbClr val="1F497D"/>
                </a:solidFill>
                <a:latin typeface="Calibri"/>
                <a:cs typeface="Calibri"/>
              </a:rPr>
              <a:t>Advertise</a:t>
            </a:r>
          </a:p>
        </p:txBody>
      </p:sp>
      <p:sp>
        <p:nvSpPr>
          <p:cNvPr id="5" name="Rounded Rectangle 4"/>
          <p:cNvSpPr/>
          <p:nvPr/>
        </p:nvSpPr>
        <p:spPr>
          <a:xfrm>
            <a:off x="3233738" y="1375173"/>
            <a:ext cx="1029891" cy="548878"/>
          </a:xfrm>
          <a:prstGeom prst="roundRect">
            <a:avLst/>
          </a:prstGeom>
          <a:solidFill>
            <a:srgbClr val="FFB7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rgbClr val="1F497D"/>
                </a:solidFill>
                <a:latin typeface="Calibri"/>
                <a:cs typeface="Calibri"/>
              </a:rPr>
              <a:t>Discover</a:t>
            </a:r>
          </a:p>
        </p:txBody>
      </p:sp>
      <p:sp>
        <p:nvSpPr>
          <p:cNvPr id="6" name="Rounded Rectangle 5"/>
          <p:cNvSpPr/>
          <p:nvPr/>
        </p:nvSpPr>
        <p:spPr>
          <a:xfrm>
            <a:off x="4774407" y="1375173"/>
            <a:ext cx="1031081" cy="548878"/>
          </a:xfrm>
          <a:prstGeom prst="roundRect">
            <a:avLst/>
          </a:prstGeom>
          <a:solidFill>
            <a:srgbClr val="FFB7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rgbClr val="1F497D"/>
                </a:solidFill>
                <a:latin typeface="Calibri"/>
                <a:cs typeface="Calibri"/>
              </a:rPr>
              <a:t>Explore</a:t>
            </a:r>
          </a:p>
        </p:txBody>
      </p:sp>
      <p:sp>
        <p:nvSpPr>
          <p:cNvPr id="9" name="Right Arrow 8"/>
          <p:cNvSpPr/>
          <p:nvPr/>
        </p:nvSpPr>
        <p:spPr>
          <a:xfrm>
            <a:off x="4305300" y="1543051"/>
            <a:ext cx="426244" cy="213122"/>
          </a:xfrm>
          <a:prstGeom prst="right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1" name="Rounded Rectangle 10"/>
          <p:cNvSpPr/>
          <p:nvPr/>
        </p:nvSpPr>
        <p:spPr>
          <a:xfrm>
            <a:off x="3820717" y="2868217"/>
            <a:ext cx="3631406" cy="1401365"/>
          </a:xfrm>
          <a:prstGeom prst="roundRect">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chemeClr val="bg1"/>
                </a:solidFill>
                <a:latin typeface="Calibri"/>
                <a:cs typeface="Calibri"/>
              </a:rPr>
              <a:t>Data Lake</a:t>
            </a:r>
          </a:p>
        </p:txBody>
      </p:sp>
      <p:sp>
        <p:nvSpPr>
          <p:cNvPr id="12" name="Folded Corner 11"/>
          <p:cNvSpPr/>
          <p:nvPr/>
        </p:nvSpPr>
        <p:spPr>
          <a:xfrm>
            <a:off x="3350419" y="23872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3" name="Folded Corner 12"/>
          <p:cNvSpPr/>
          <p:nvPr/>
        </p:nvSpPr>
        <p:spPr>
          <a:xfrm>
            <a:off x="3464719" y="25015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4" name="Folded Corner 13"/>
          <p:cNvSpPr/>
          <p:nvPr/>
        </p:nvSpPr>
        <p:spPr>
          <a:xfrm>
            <a:off x="3579019" y="26158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1514" name="TextBox 14"/>
          <p:cNvSpPr txBox="1">
            <a:spLocks noChangeArrowheads="1"/>
          </p:cNvSpPr>
          <p:nvPr/>
        </p:nvSpPr>
        <p:spPr bwMode="auto">
          <a:xfrm>
            <a:off x="3574257" y="2745581"/>
            <a:ext cx="595035"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Catalog</a:t>
            </a:r>
          </a:p>
        </p:txBody>
      </p:sp>
      <p:sp>
        <p:nvSpPr>
          <p:cNvPr id="16" name="Right Arrow 15"/>
          <p:cNvSpPr/>
          <p:nvPr/>
        </p:nvSpPr>
        <p:spPr>
          <a:xfrm>
            <a:off x="2817019" y="2632472"/>
            <a:ext cx="426244" cy="213122"/>
          </a:xfrm>
          <a:prstGeom prst="right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7" name="Magnetic Disk 16"/>
          <p:cNvSpPr/>
          <p:nvPr/>
        </p:nvSpPr>
        <p:spPr>
          <a:xfrm>
            <a:off x="1826419" y="3439716"/>
            <a:ext cx="436960"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8" name="Magnetic Disk 17"/>
          <p:cNvSpPr/>
          <p:nvPr/>
        </p:nvSpPr>
        <p:spPr>
          <a:xfrm>
            <a:off x="2199085" y="3509962"/>
            <a:ext cx="436959"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9" name="Magnetic Disk 18"/>
          <p:cNvSpPr/>
          <p:nvPr/>
        </p:nvSpPr>
        <p:spPr>
          <a:xfrm>
            <a:off x="1831182" y="3601641"/>
            <a:ext cx="436960"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cxnSp>
        <p:nvCxnSpPr>
          <p:cNvPr id="21" name="Straight Connector 20"/>
          <p:cNvCxnSpPr/>
          <p:nvPr/>
        </p:nvCxnSpPr>
        <p:spPr bwMode="auto">
          <a:xfrm>
            <a:off x="2543175" y="3058716"/>
            <a:ext cx="235744" cy="48220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Straight Connector 21"/>
          <p:cNvCxnSpPr/>
          <p:nvPr/>
        </p:nvCxnSpPr>
        <p:spPr bwMode="auto">
          <a:xfrm flipH="1">
            <a:off x="1660923" y="3050381"/>
            <a:ext cx="234553" cy="48220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3" name="Right Arrow 22"/>
          <p:cNvSpPr/>
          <p:nvPr/>
        </p:nvSpPr>
        <p:spPr>
          <a:xfrm>
            <a:off x="2875360" y="3563541"/>
            <a:ext cx="698897" cy="235744"/>
          </a:xfrm>
          <a:prstGeom prst="right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1522" name="TextBox 23"/>
          <p:cNvSpPr txBox="1">
            <a:spLocks noChangeArrowheads="1"/>
          </p:cNvSpPr>
          <p:nvPr/>
        </p:nvSpPr>
        <p:spPr bwMode="auto">
          <a:xfrm>
            <a:off x="2961085" y="3779044"/>
            <a:ext cx="686406"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Provision</a:t>
            </a:r>
          </a:p>
        </p:txBody>
      </p:sp>
      <p:sp>
        <p:nvSpPr>
          <p:cNvPr id="26" name="Up-Down Arrow 25"/>
          <p:cNvSpPr/>
          <p:nvPr/>
        </p:nvSpPr>
        <p:spPr>
          <a:xfrm>
            <a:off x="5168504" y="2085975"/>
            <a:ext cx="302419" cy="606029"/>
          </a:xfrm>
          <a:prstGeom prst="upDown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7" name="Up-Down Arrow 26"/>
          <p:cNvSpPr/>
          <p:nvPr/>
        </p:nvSpPr>
        <p:spPr>
          <a:xfrm>
            <a:off x="3624262" y="1976438"/>
            <a:ext cx="185738" cy="342900"/>
          </a:xfrm>
          <a:prstGeom prst="upDown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8" name="Oval 27"/>
          <p:cNvSpPr/>
          <p:nvPr/>
        </p:nvSpPr>
        <p:spPr>
          <a:xfrm>
            <a:off x="1569244" y="2308622"/>
            <a:ext cx="246460"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1</a:t>
            </a:r>
          </a:p>
        </p:txBody>
      </p:sp>
      <p:sp>
        <p:nvSpPr>
          <p:cNvPr id="29" name="Oval 28"/>
          <p:cNvSpPr/>
          <p:nvPr/>
        </p:nvSpPr>
        <p:spPr>
          <a:xfrm>
            <a:off x="3195638" y="2265760"/>
            <a:ext cx="246460" cy="22502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2</a:t>
            </a:r>
          </a:p>
        </p:txBody>
      </p:sp>
      <p:sp>
        <p:nvSpPr>
          <p:cNvPr id="30" name="Oval 29"/>
          <p:cNvSpPr/>
          <p:nvPr/>
        </p:nvSpPr>
        <p:spPr>
          <a:xfrm>
            <a:off x="3164682" y="1282303"/>
            <a:ext cx="246460"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3</a:t>
            </a:r>
          </a:p>
        </p:txBody>
      </p:sp>
      <p:sp>
        <p:nvSpPr>
          <p:cNvPr id="31" name="Oval 30"/>
          <p:cNvSpPr/>
          <p:nvPr/>
        </p:nvSpPr>
        <p:spPr>
          <a:xfrm>
            <a:off x="4668441" y="1272778"/>
            <a:ext cx="246459"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5</a:t>
            </a:r>
          </a:p>
        </p:txBody>
      </p:sp>
      <p:sp>
        <p:nvSpPr>
          <p:cNvPr id="33" name="Oval 32"/>
          <p:cNvSpPr/>
          <p:nvPr/>
        </p:nvSpPr>
        <p:spPr>
          <a:xfrm>
            <a:off x="3101579" y="3337322"/>
            <a:ext cx="246459"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4</a:t>
            </a:r>
          </a:p>
        </p:txBody>
      </p:sp>
      <p:sp>
        <p:nvSpPr>
          <p:cNvPr id="3" name="Can 2"/>
          <p:cNvSpPr/>
          <p:nvPr/>
        </p:nvSpPr>
        <p:spPr>
          <a:xfrm>
            <a:off x="4269581" y="3855244"/>
            <a:ext cx="582216" cy="26908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4" name="Can 33"/>
          <p:cNvSpPr/>
          <p:nvPr/>
        </p:nvSpPr>
        <p:spPr>
          <a:xfrm>
            <a:off x="5011342" y="3857625"/>
            <a:ext cx="582215" cy="26789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5" name="Can 34"/>
          <p:cNvSpPr/>
          <p:nvPr/>
        </p:nvSpPr>
        <p:spPr>
          <a:xfrm>
            <a:off x="5762625" y="3857625"/>
            <a:ext cx="582216" cy="26789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6" name="Can 35"/>
          <p:cNvSpPr/>
          <p:nvPr/>
        </p:nvSpPr>
        <p:spPr>
          <a:xfrm>
            <a:off x="6504385" y="3858817"/>
            <a:ext cx="582215" cy="26908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8" name="Rectangle 7"/>
          <p:cNvSpPr/>
          <p:nvPr/>
        </p:nvSpPr>
        <p:spPr>
          <a:xfrm>
            <a:off x="4785123" y="2936082"/>
            <a:ext cx="1053703" cy="313135"/>
          </a:xfrm>
          <a:prstGeom prst="rect">
            <a:avLst/>
          </a:prstGeom>
          <a:noFill/>
          <a:ln>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chemeClr val="bg1"/>
                </a:solidFill>
                <a:latin typeface="Calibri"/>
                <a:cs typeface="Calibri"/>
              </a:rPr>
              <a:t>Sandbox</a:t>
            </a:r>
          </a:p>
        </p:txBody>
      </p:sp>
    </p:spTree>
    <p:extLst>
      <p:ext uri="{BB962C8B-B14F-4D97-AF65-F5344CB8AC3E}">
        <p14:creationId xmlns:p14="http://schemas.microsoft.com/office/powerpoint/2010/main" val="375822384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normAutofit/>
          </a:bodyPr>
          <a:lstStyle/>
          <a:p>
            <a:r>
              <a:rPr lang="en-US" dirty="0">
                <a:latin typeface="Arial" charset="0"/>
                <a:ea typeface="MS PGothic" charset="0"/>
              </a:rPr>
              <a:t>How does the data lake support analytics development?</a:t>
            </a:r>
          </a:p>
        </p:txBody>
      </p:sp>
      <p:sp>
        <p:nvSpPr>
          <p:cNvPr id="4" name="Rounded Rectangle 3"/>
          <p:cNvSpPr/>
          <p:nvPr/>
        </p:nvSpPr>
        <p:spPr>
          <a:xfrm>
            <a:off x="1691879" y="2472929"/>
            <a:ext cx="1031081" cy="548878"/>
          </a:xfrm>
          <a:prstGeom prst="roundRect">
            <a:avLst/>
          </a:prstGeom>
          <a:solidFill>
            <a:srgbClr val="FFB7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rgbClr val="1F497D"/>
                </a:solidFill>
                <a:latin typeface="Calibri"/>
                <a:cs typeface="Calibri"/>
              </a:rPr>
              <a:t>Advertise</a:t>
            </a:r>
          </a:p>
        </p:txBody>
      </p:sp>
      <p:sp>
        <p:nvSpPr>
          <p:cNvPr id="5" name="Rounded Rectangle 4"/>
          <p:cNvSpPr/>
          <p:nvPr/>
        </p:nvSpPr>
        <p:spPr>
          <a:xfrm>
            <a:off x="3233738" y="1375173"/>
            <a:ext cx="1029891" cy="548878"/>
          </a:xfrm>
          <a:prstGeom prst="roundRect">
            <a:avLst/>
          </a:prstGeom>
          <a:solidFill>
            <a:srgbClr val="FFB7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rgbClr val="1F497D"/>
                </a:solidFill>
                <a:latin typeface="Calibri"/>
                <a:cs typeface="Calibri"/>
              </a:rPr>
              <a:t>Discover</a:t>
            </a:r>
          </a:p>
        </p:txBody>
      </p:sp>
      <p:sp>
        <p:nvSpPr>
          <p:cNvPr id="6" name="Rounded Rectangle 5"/>
          <p:cNvSpPr/>
          <p:nvPr/>
        </p:nvSpPr>
        <p:spPr>
          <a:xfrm>
            <a:off x="4774407" y="1375173"/>
            <a:ext cx="1031081" cy="548878"/>
          </a:xfrm>
          <a:prstGeom prst="roundRect">
            <a:avLst/>
          </a:prstGeom>
          <a:solidFill>
            <a:srgbClr val="FFB7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rgbClr val="1F497D"/>
                </a:solidFill>
                <a:latin typeface="Calibri"/>
                <a:cs typeface="Calibri"/>
              </a:rPr>
              <a:t>Explore</a:t>
            </a:r>
          </a:p>
        </p:txBody>
      </p:sp>
      <p:sp>
        <p:nvSpPr>
          <p:cNvPr id="7" name="Rounded Rectangle 6"/>
          <p:cNvSpPr/>
          <p:nvPr/>
        </p:nvSpPr>
        <p:spPr>
          <a:xfrm>
            <a:off x="6315076" y="1375173"/>
            <a:ext cx="1031081" cy="548878"/>
          </a:xfrm>
          <a:prstGeom prst="roundRect">
            <a:avLst/>
          </a:prstGeom>
          <a:solidFill>
            <a:srgbClr val="FFB7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rgbClr val="1F497D"/>
                </a:solidFill>
                <a:latin typeface="Calibri"/>
                <a:cs typeface="Calibri"/>
              </a:rPr>
              <a:t>Deploy</a:t>
            </a:r>
          </a:p>
        </p:txBody>
      </p:sp>
      <p:sp>
        <p:nvSpPr>
          <p:cNvPr id="9" name="Right Arrow 8"/>
          <p:cNvSpPr/>
          <p:nvPr/>
        </p:nvSpPr>
        <p:spPr>
          <a:xfrm>
            <a:off x="4305300" y="1543051"/>
            <a:ext cx="426244" cy="213122"/>
          </a:xfrm>
          <a:prstGeom prst="right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0" name="Right Arrow 9"/>
          <p:cNvSpPr/>
          <p:nvPr/>
        </p:nvSpPr>
        <p:spPr>
          <a:xfrm>
            <a:off x="5854304" y="1543051"/>
            <a:ext cx="425053" cy="213122"/>
          </a:xfrm>
          <a:prstGeom prst="right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1" name="Rounded Rectangle 10"/>
          <p:cNvSpPr/>
          <p:nvPr/>
        </p:nvSpPr>
        <p:spPr>
          <a:xfrm>
            <a:off x="3820717" y="2868217"/>
            <a:ext cx="3631406" cy="1401365"/>
          </a:xfrm>
          <a:prstGeom prst="roundRect">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chemeClr val="bg1"/>
                </a:solidFill>
                <a:latin typeface="Calibri"/>
                <a:cs typeface="Calibri"/>
              </a:rPr>
              <a:t>Data Lake</a:t>
            </a:r>
          </a:p>
        </p:txBody>
      </p:sp>
      <p:sp>
        <p:nvSpPr>
          <p:cNvPr id="12" name="Folded Corner 11"/>
          <p:cNvSpPr/>
          <p:nvPr/>
        </p:nvSpPr>
        <p:spPr>
          <a:xfrm>
            <a:off x="3350419" y="23872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3" name="Folded Corner 12"/>
          <p:cNvSpPr/>
          <p:nvPr/>
        </p:nvSpPr>
        <p:spPr>
          <a:xfrm>
            <a:off x="3464719" y="25015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4" name="Folded Corner 13"/>
          <p:cNvSpPr/>
          <p:nvPr/>
        </p:nvSpPr>
        <p:spPr>
          <a:xfrm>
            <a:off x="3579019" y="26158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2540" name="TextBox 14"/>
          <p:cNvSpPr txBox="1">
            <a:spLocks noChangeArrowheads="1"/>
          </p:cNvSpPr>
          <p:nvPr/>
        </p:nvSpPr>
        <p:spPr bwMode="auto">
          <a:xfrm>
            <a:off x="3574257" y="2745581"/>
            <a:ext cx="595035"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Catalog</a:t>
            </a:r>
          </a:p>
        </p:txBody>
      </p:sp>
      <p:sp>
        <p:nvSpPr>
          <p:cNvPr id="16" name="Right Arrow 15"/>
          <p:cNvSpPr/>
          <p:nvPr/>
        </p:nvSpPr>
        <p:spPr>
          <a:xfrm>
            <a:off x="2817019" y="2632472"/>
            <a:ext cx="426244" cy="213122"/>
          </a:xfrm>
          <a:prstGeom prst="right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7" name="Magnetic Disk 16"/>
          <p:cNvSpPr/>
          <p:nvPr/>
        </p:nvSpPr>
        <p:spPr>
          <a:xfrm>
            <a:off x="1826419" y="3439716"/>
            <a:ext cx="436960"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8" name="Magnetic Disk 17"/>
          <p:cNvSpPr/>
          <p:nvPr/>
        </p:nvSpPr>
        <p:spPr>
          <a:xfrm>
            <a:off x="2199085" y="3509962"/>
            <a:ext cx="436959"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9" name="Magnetic Disk 18"/>
          <p:cNvSpPr/>
          <p:nvPr/>
        </p:nvSpPr>
        <p:spPr>
          <a:xfrm>
            <a:off x="1831182" y="3601641"/>
            <a:ext cx="436960"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cxnSp>
        <p:nvCxnSpPr>
          <p:cNvPr id="21" name="Straight Connector 20"/>
          <p:cNvCxnSpPr/>
          <p:nvPr/>
        </p:nvCxnSpPr>
        <p:spPr bwMode="auto">
          <a:xfrm>
            <a:off x="2543175" y="3058716"/>
            <a:ext cx="235744" cy="48220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Straight Connector 21"/>
          <p:cNvCxnSpPr/>
          <p:nvPr/>
        </p:nvCxnSpPr>
        <p:spPr bwMode="auto">
          <a:xfrm flipH="1">
            <a:off x="1660923" y="3050381"/>
            <a:ext cx="234553" cy="48220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3" name="Right Arrow 22"/>
          <p:cNvSpPr/>
          <p:nvPr/>
        </p:nvSpPr>
        <p:spPr>
          <a:xfrm>
            <a:off x="2875360" y="3563541"/>
            <a:ext cx="698897" cy="235744"/>
          </a:xfrm>
          <a:prstGeom prst="right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2548" name="TextBox 23"/>
          <p:cNvSpPr txBox="1">
            <a:spLocks noChangeArrowheads="1"/>
          </p:cNvSpPr>
          <p:nvPr/>
        </p:nvSpPr>
        <p:spPr bwMode="auto">
          <a:xfrm>
            <a:off x="2961085" y="3779044"/>
            <a:ext cx="686406"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Provision</a:t>
            </a:r>
          </a:p>
        </p:txBody>
      </p:sp>
      <p:sp>
        <p:nvSpPr>
          <p:cNvPr id="26" name="Up-Down Arrow 25"/>
          <p:cNvSpPr/>
          <p:nvPr/>
        </p:nvSpPr>
        <p:spPr>
          <a:xfrm>
            <a:off x="5168504" y="2085975"/>
            <a:ext cx="302419" cy="606029"/>
          </a:xfrm>
          <a:prstGeom prst="upDown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7" name="Up-Down Arrow 26"/>
          <p:cNvSpPr/>
          <p:nvPr/>
        </p:nvSpPr>
        <p:spPr>
          <a:xfrm>
            <a:off x="3624262" y="1976438"/>
            <a:ext cx="185738" cy="342900"/>
          </a:xfrm>
          <a:prstGeom prst="upDown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8" name="Oval 27"/>
          <p:cNvSpPr/>
          <p:nvPr/>
        </p:nvSpPr>
        <p:spPr>
          <a:xfrm>
            <a:off x="1569244" y="2308622"/>
            <a:ext cx="246460"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1</a:t>
            </a:r>
          </a:p>
        </p:txBody>
      </p:sp>
      <p:sp>
        <p:nvSpPr>
          <p:cNvPr id="29" name="Oval 28"/>
          <p:cNvSpPr/>
          <p:nvPr/>
        </p:nvSpPr>
        <p:spPr>
          <a:xfrm>
            <a:off x="3195638" y="2265760"/>
            <a:ext cx="246460" cy="22502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2</a:t>
            </a:r>
          </a:p>
        </p:txBody>
      </p:sp>
      <p:sp>
        <p:nvSpPr>
          <p:cNvPr id="30" name="Oval 29"/>
          <p:cNvSpPr/>
          <p:nvPr/>
        </p:nvSpPr>
        <p:spPr>
          <a:xfrm>
            <a:off x="3164682" y="1282303"/>
            <a:ext cx="246460"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3</a:t>
            </a:r>
          </a:p>
        </p:txBody>
      </p:sp>
      <p:sp>
        <p:nvSpPr>
          <p:cNvPr id="31" name="Oval 30"/>
          <p:cNvSpPr/>
          <p:nvPr/>
        </p:nvSpPr>
        <p:spPr>
          <a:xfrm>
            <a:off x="4668441" y="1272778"/>
            <a:ext cx="246459"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5</a:t>
            </a:r>
          </a:p>
        </p:txBody>
      </p:sp>
      <p:sp>
        <p:nvSpPr>
          <p:cNvPr id="32" name="Oval 31"/>
          <p:cNvSpPr/>
          <p:nvPr/>
        </p:nvSpPr>
        <p:spPr>
          <a:xfrm>
            <a:off x="6228160" y="1264444"/>
            <a:ext cx="246459"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6</a:t>
            </a:r>
          </a:p>
        </p:txBody>
      </p:sp>
      <p:sp>
        <p:nvSpPr>
          <p:cNvPr id="33" name="Oval 32"/>
          <p:cNvSpPr/>
          <p:nvPr/>
        </p:nvSpPr>
        <p:spPr>
          <a:xfrm>
            <a:off x="3101579" y="3337322"/>
            <a:ext cx="246459"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4</a:t>
            </a:r>
          </a:p>
        </p:txBody>
      </p:sp>
      <p:sp>
        <p:nvSpPr>
          <p:cNvPr id="2" name="Down Arrow 1"/>
          <p:cNvSpPr/>
          <p:nvPr/>
        </p:nvSpPr>
        <p:spPr>
          <a:xfrm>
            <a:off x="6690123" y="2095500"/>
            <a:ext cx="335756" cy="582216"/>
          </a:xfrm>
          <a:prstGeom prst="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 name="Can 2"/>
          <p:cNvSpPr/>
          <p:nvPr/>
        </p:nvSpPr>
        <p:spPr>
          <a:xfrm>
            <a:off x="4269581" y="3855244"/>
            <a:ext cx="582216" cy="26908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4" name="Can 33"/>
          <p:cNvSpPr/>
          <p:nvPr/>
        </p:nvSpPr>
        <p:spPr>
          <a:xfrm>
            <a:off x="5011342" y="3857625"/>
            <a:ext cx="582215" cy="26789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5" name="Can 34"/>
          <p:cNvSpPr/>
          <p:nvPr/>
        </p:nvSpPr>
        <p:spPr>
          <a:xfrm>
            <a:off x="5762625" y="3857625"/>
            <a:ext cx="582216" cy="26789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6" name="Can 35"/>
          <p:cNvSpPr/>
          <p:nvPr/>
        </p:nvSpPr>
        <p:spPr>
          <a:xfrm>
            <a:off x="6504385" y="3858817"/>
            <a:ext cx="582215" cy="26908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8" name="Rectangle 7"/>
          <p:cNvSpPr/>
          <p:nvPr/>
        </p:nvSpPr>
        <p:spPr>
          <a:xfrm>
            <a:off x="4785123" y="2936082"/>
            <a:ext cx="1053703" cy="313135"/>
          </a:xfrm>
          <a:prstGeom prst="rect">
            <a:avLst/>
          </a:prstGeom>
          <a:noFill/>
          <a:ln>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chemeClr val="bg1"/>
                </a:solidFill>
                <a:latin typeface="Calibri"/>
                <a:cs typeface="Calibri"/>
              </a:rPr>
              <a:t>Sandbox</a:t>
            </a:r>
          </a:p>
        </p:txBody>
      </p:sp>
      <p:sp>
        <p:nvSpPr>
          <p:cNvPr id="37" name="Right Arrow 36"/>
          <p:cNvSpPr/>
          <p:nvPr/>
        </p:nvSpPr>
        <p:spPr>
          <a:xfrm>
            <a:off x="7425929" y="1545432"/>
            <a:ext cx="425053" cy="213122"/>
          </a:xfrm>
          <a:prstGeom prst="rightArrow">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8" name="Can 37"/>
          <p:cNvSpPr/>
          <p:nvPr/>
        </p:nvSpPr>
        <p:spPr>
          <a:xfrm>
            <a:off x="6505576" y="3659982"/>
            <a:ext cx="583406" cy="269081"/>
          </a:xfrm>
          <a:prstGeom prst="can">
            <a:avLst/>
          </a:prstGeom>
          <a:noFill/>
          <a:ln>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Tree>
    <p:extLst>
      <p:ext uri="{BB962C8B-B14F-4D97-AF65-F5344CB8AC3E}">
        <p14:creationId xmlns:p14="http://schemas.microsoft.com/office/powerpoint/2010/main" val="130333765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a:latin typeface="Arial" charset="0"/>
                <a:ea typeface="MS PGothic" charset="0"/>
              </a:rPr>
              <a:t>How does the data lake support data distribution?</a:t>
            </a:r>
          </a:p>
        </p:txBody>
      </p:sp>
      <p:sp>
        <p:nvSpPr>
          <p:cNvPr id="11" name="Rounded Rectangle 10"/>
          <p:cNvSpPr/>
          <p:nvPr/>
        </p:nvSpPr>
        <p:spPr>
          <a:xfrm>
            <a:off x="3820717" y="2453878"/>
            <a:ext cx="3631406" cy="1613297"/>
          </a:xfrm>
          <a:prstGeom prst="roundRect">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chemeClr val="bg1"/>
                </a:solidFill>
                <a:latin typeface="Calibri"/>
                <a:cs typeface="Calibri"/>
              </a:rPr>
              <a:t>Data Lake</a:t>
            </a:r>
          </a:p>
          <a:p>
            <a:pPr algn="ctr">
              <a:defRPr/>
            </a:pPr>
            <a:endParaRPr lang="en-US" sz="1350" dirty="0">
              <a:solidFill>
                <a:schemeClr val="bg1"/>
              </a:solidFill>
              <a:latin typeface="Calibri"/>
              <a:cs typeface="Calibri"/>
            </a:endParaRPr>
          </a:p>
          <a:p>
            <a:pPr algn="ctr">
              <a:defRPr/>
            </a:pPr>
            <a:endParaRPr lang="en-US" sz="1050" dirty="0">
              <a:solidFill>
                <a:schemeClr val="bg1"/>
              </a:solidFill>
              <a:latin typeface="Calibri"/>
              <a:cs typeface="Calibri"/>
            </a:endParaRPr>
          </a:p>
          <a:p>
            <a:pPr algn="ctr">
              <a:defRPr/>
            </a:pPr>
            <a:endParaRPr lang="en-US" sz="1350" dirty="0">
              <a:solidFill>
                <a:schemeClr val="bg1"/>
              </a:solidFill>
              <a:latin typeface="Calibri"/>
              <a:cs typeface="Calibri"/>
            </a:endParaRPr>
          </a:p>
        </p:txBody>
      </p:sp>
      <p:sp>
        <p:nvSpPr>
          <p:cNvPr id="12" name="Folded Corner 11"/>
          <p:cNvSpPr/>
          <p:nvPr/>
        </p:nvSpPr>
        <p:spPr>
          <a:xfrm>
            <a:off x="3350419" y="1972867"/>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3" name="Folded Corner 12"/>
          <p:cNvSpPr/>
          <p:nvPr/>
        </p:nvSpPr>
        <p:spPr>
          <a:xfrm>
            <a:off x="3464719" y="2087167"/>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4" name="Folded Corner 13"/>
          <p:cNvSpPr/>
          <p:nvPr/>
        </p:nvSpPr>
        <p:spPr>
          <a:xfrm>
            <a:off x="3579019" y="2201467"/>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5606" name="TextBox 14"/>
          <p:cNvSpPr txBox="1">
            <a:spLocks noChangeArrowheads="1"/>
          </p:cNvSpPr>
          <p:nvPr/>
        </p:nvSpPr>
        <p:spPr bwMode="auto">
          <a:xfrm>
            <a:off x="3574257" y="2331244"/>
            <a:ext cx="595035"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Catalog</a:t>
            </a:r>
          </a:p>
        </p:txBody>
      </p:sp>
      <p:sp>
        <p:nvSpPr>
          <p:cNvPr id="17" name="Magnetic Disk 16"/>
          <p:cNvSpPr/>
          <p:nvPr/>
        </p:nvSpPr>
        <p:spPr>
          <a:xfrm>
            <a:off x="1826419" y="3025378"/>
            <a:ext cx="436960"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8" name="Magnetic Disk 17"/>
          <p:cNvSpPr/>
          <p:nvPr/>
        </p:nvSpPr>
        <p:spPr>
          <a:xfrm>
            <a:off x="2199085" y="3095625"/>
            <a:ext cx="436959"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9" name="Magnetic Disk 18"/>
          <p:cNvSpPr/>
          <p:nvPr/>
        </p:nvSpPr>
        <p:spPr>
          <a:xfrm>
            <a:off x="1831182" y="3187303"/>
            <a:ext cx="436960" cy="300038"/>
          </a:xfrm>
          <a:prstGeom prst="flowChartMagneticDisk">
            <a:avLst/>
          </a:prstGeom>
          <a:solidFill>
            <a:srgbClr val="00B0DA"/>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3" name="Right Arrow 22"/>
          <p:cNvSpPr/>
          <p:nvPr/>
        </p:nvSpPr>
        <p:spPr>
          <a:xfrm>
            <a:off x="2875360" y="3149204"/>
            <a:ext cx="698897" cy="235744"/>
          </a:xfrm>
          <a:prstGeom prst="right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5611" name="TextBox 23"/>
          <p:cNvSpPr txBox="1">
            <a:spLocks noChangeArrowheads="1"/>
          </p:cNvSpPr>
          <p:nvPr/>
        </p:nvSpPr>
        <p:spPr bwMode="auto">
          <a:xfrm>
            <a:off x="2961085" y="3364706"/>
            <a:ext cx="686406"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Provision</a:t>
            </a:r>
          </a:p>
        </p:txBody>
      </p:sp>
      <p:sp>
        <p:nvSpPr>
          <p:cNvPr id="33" name="Oval 32"/>
          <p:cNvSpPr/>
          <p:nvPr/>
        </p:nvSpPr>
        <p:spPr>
          <a:xfrm>
            <a:off x="3101579" y="2922985"/>
            <a:ext cx="246459"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1</a:t>
            </a:r>
          </a:p>
        </p:txBody>
      </p:sp>
      <p:sp>
        <p:nvSpPr>
          <p:cNvPr id="3" name="Can 2"/>
          <p:cNvSpPr/>
          <p:nvPr/>
        </p:nvSpPr>
        <p:spPr>
          <a:xfrm>
            <a:off x="4269581" y="3439717"/>
            <a:ext cx="582216" cy="26908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4" name="Can 33"/>
          <p:cNvSpPr/>
          <p:nvPr/>
        </p:nvSpPr>
        <p:spPr>
          <a:xfrm>
            <a:off x="5011342" y="3442098"/>
            <a:ext cx="582215" cy="26908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5" name="Can 34"/>
          <p:cNvSpPr/>
          <p:nvPr/>
        </p:nvSpPr>
        <p:spPr>
          <a:xfrm>
            <a:off x="5762625" y="3442098"/>
            <a:ext cx="582216" cy="26908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6" name="Can 35"/>
          <p:cNvSpPr/>
          <p:nvPr/>
        </p:nvSpPr>
        <p:spPr>
          <a:xfrm>
            <a:off x="6504385" y="3444479"/>
            <a:ext cx="582215" cy="269081"/>
          </a:xfrm>
          <a:prstGeom prst="can">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40" name="Rounded Rectangle 39"/>
          <p:cNvSpPr/>
          <p:nvPr/>
        </p:nvSpPr>
        <p:spPr>
          <a:xfrm>
            <a:off x="4776788" y="1187054"/>
            <a:ext cx="1031081" cy="548878"/>
          </a:xfrm>
          <a:prstGeom prst="roundRect">
            <a:avLst/>
          </a:prstGeom>
          <a:solidFill>
            <a:srgbClr val="FFB7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rgbClr val="1F497D"/>
                </a:solidFill>
                <a:latin typeface="Calibri"/>
                <a:cs typeface="Calibri"/>
              </a:rPr>
              <a:t>Access</a:t>
            </a:r>
          </a:p>
        </p:txBody>
      </p:sp>
      <p:sp>
        <p:nvSpPr>
          <p:cNvPr id="41" name="Up-Down Arrow 40"/>
          <p:cNvSpPr/>
          <p:nvPr/>
        </p:nvSpPr>
        <p:spPr>
          <a:xfrm>
            <a:off x="5170885" y="1796654"/>
            <a:ext cx="302419" cy="606028"/>
          </a:xfrm>
          <a:prstGeom prst="upDown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31" name="Oval 30"/>
          <p:cNvSpPr/>
          <p:nvPr/>
        </p:nvSpPr>
        <p:spPr>
          <a:xfrm>
            <a:off x="4668441" y="1082278"/>
            <a:ext cx="246459"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3</a:t>
            </a:r>
          </a:p>
        </p:txBody>
      </p:sp>
      <p:sp>
        <p:nvSpPr>
          <p:cNvPr id="43" name="Right Arrow 42"/>
          <p:cNvSpPr/>
          <p:nvPr/>
        </p:nvSpPr>
        <p:spPr>
          <a:xfrm flipH="1">
            <a:off x="2877741" y="3677841"/>
            <a:ext cx="698897" cy="235744"/>
          </a:xfrm>
          <a:prstGeom prst="rightArrow">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44" name="Magnetic Disk 43"/>
          <p:cNvSpPr/>
          <p:nvPr/>
        </p:nvSpPr>
        <p:spPr>
          <a:xfrm>
            <a:off x="1828800" y="3599260"/>
            <a:ext cx="436960" cy="300038"/>
          </a:xfrm>
          <a:prstGeom prst="flowChartMagneticDisk">
            <a:avLst/>
          </a:prstGeom>
          <a:solidFill>
            <a:srgbClr val="FFC00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45" name="Magnetic Disk 44"/>
          <p:cNvSpPr/>
          <p:nvPr/>
        </p:nvSpPr>
        <p:spPr>
          <a:xfrm>
            <a:off x="2201466" y="3669506"/>
            <a:ext cx="436959" cy="300038"/>
          </a:xfrm>
          <a:prstGeom prst="flowChartMagneticDisk">
            <a:avLst/>
          </a:prstGeom>
          <a:solidFill>
            <a:srgbClr val="FFC00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46" name="Magnetic Disk 45"/>
          <p:cNvSpPr/>
          <p:nvPr/>
        </p:nvSpPr>
        <p:spPr>
          <a:xfrm>
            <a:off x="1833563" y="3761185"/>
            <a:ext cx="436960" cy="300038"/>
          </a:xfrm>
          <a:prstGeom prst="flowChartMagneticDisk">
            <a:avLst/>
          </a:prstGeom>
          <a:solidFill>
            <a:srgbClr val="FFC00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5624" name="TextBox 23"/>
          <p:cNvSpPr txBox="1">
            <a:spLocks noChangeArrowheads="1"/>
          </p:cNvSpPr>
          <p:nvPr/>
        </p:nvSpPr>
        <p:spPr bwMode="auto">
          <a:xfrm>
            <a:off x="2874169" y="3938588"/>
            <a:ext cx="726481"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Distribute</a:t>
            </a:r>
          </a:p>
        </p:txBody>
      </p:sp>
      <p:sp>
        <p:nvSpPr>
          <p:cNvPr id="29" name="Oval 28"/>
          <p:cNvSpPr/>
          <p:nvPr/>
        </p:nvSpPr>
        <p:spPr>
          <a:xfrm>
            <a:off x="3364707" y="3777854"/>
            <a:ext cx="246460" cy="22502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2</a:t>
            </a:r>
          </a:p>
        </p:txBody>
      </p:sp>
      <p:sp>
        <p:nvSpPr>
          <p:cNvPr id="48" name="Can 47"/>
          <p:cNvSpPr/>
          <p:nvPr/>
        </p:nvSpPr>
        <p:spPr>
          <a:xfrm>
            <a:off x="6505576" y="3245644"/>
            <a:ext cx="583406" cy="269081"/>
          </a:xfrm>
          <a:prstGeom prst="can">
            <a:avLst/>
          </a:prstGeom>
          <a:noFill/>
          <a:ln>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Tree>
    <p:extLst>
      <p:ext uri="{BB962C8B-B14F-4D97-AF65-F5344CB8AC3E}">
        <p14:creationId xmlns:p14="http://schemas.microsoft.com/office/powerpoint/2010/main" val="249749894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BM Data Lake - Key Service Subsystem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797" y="1577179"/>
            <a:ext cx="3954224" cy="2374189"/>
          </a:xfrm>
          <a:prstGeom prst="rect">
            <a:avLst/>
          </a:prstGeom>
        </p:spPr>
      </p:pic>
      <p:sp>
        <p:nvSpPr>
          <p:cNvPr id="6145" name="Title 3"/>
          <p:cNvSpPr>
            <a:spLocks noGrp="1"/>
          </p:cNvSpPr>
          <p:nvPr>
            <p:ph type="title"/>
          </p:nvPr>
        </p:nvSpPr>
        <p:spPr/>
        <p:txBody>
          <a:bodyPr>
            <a:normAutofit/>
          </a:bodyPr>
          <a:lstStyle/>
          <a:p>
            <a:r>
              <a:rPr lang="en-US" dirty="0">
                <a:latin typeface="Arial" charset="0"/>
                <a:ea typeface="MS PGothic" charset="0"/>
              </a:rPr>
              <a:t>Considerations for a well-managed and governed data lake</a:t>
            </a:r>
          </a:p>
        </p:txBody>
      </p:sp>
      <p:sp>
        <p:nvSpPr>
          <p:cNvPr id="6" name="Rounded Rectangle 5"/>
          <p:cNvSpPr/>
          <p:nvPr/>
        </p:nvSpPr>
        <p:spPr>
          <a:xfrm>
            <a:off x="3824287" y="2480462"/>
            <a:ext cx="1539479" cy="966788"/>
          </a:xfrm>
          <a:prstGeom prst="roundRect">
            <a:avLst>
              <a:gd name="adj" fmla="val 9548"/>
            </a:avLst>
          </a:prstGeom>
          <a:noFill/>
          <a:ln w="57150" cmpd="sng">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6148" name="TextBox 7"/>
          <p:cNvSpPr txBox="1">
            <a:spLocks noChangeArrowheads="1"/>
          </p:cNvSpPr>
          <p:nvPr/>
        </p:nvSpPr>
        <p:spPr bwMode="auto">
          <a:xfrm>
            <a:off x="1602586" y="3917545"/>
            <a:ext cx="922735"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50">
                <a:latin typeface="Calibri" charset="0"/>
              </a:rPr>
              <a:t>No direct access to repositories</a:t>
            </a:r>
          </a:p>
        </p:txBody>
      </p:sp>
      <p:sp>
        <p:nvSpPr>
          <p:cNvPr id="6149" name="TextBox 8"/>
          <p:cNvSpPr txBox="1">
            <a:spLocks noChangeArrowheads="1"/>
          </p:cNvSpPr>
          <p:nvPr/>
        </p:nvSpPr>
        <p:spPr bwMode="auto">
          <a:xfrm>
            <a:off x="6591303" y="958846"/>
            <a:ext cx="119419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Business-led information governance and management</a:t>
            </a:r>
          </a:p>
        </p:txBody>
      </p:sp>
      <p:sp>
        <p:nvSpPr>
          <p:cNvPr id="6150" name="TextBox 9"/>
          <p:cNvSpPr txBox="1">
            <a:spLocks noChangeArrowheads="1"/>
          </p:cNvSpPr>
          <p:nvPr/>
        </p:nvSpPr>
        <p:spPr bwMode="auto">
          <a:xfrm>
            <a:off x="6410330" y="2012545"/>
            <a:ext cx="1421606"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Catalog of data, ownership, meaning and permitted usage</a:t>
            </a:r>
          </a:p>
        </p:txBody>
      </p:sp>
      <p:sp>
        <p:nvSpPr>
          <p:cNvPr id="6151" name="TextBox 10"/>
          <p:cNvSpPr txBox="1">
            <a:spLocks noChangeArrowheads="1"/>
          </p:cNvSpPr>
          <p:nvPr/>
        </p:nvSpPr>
        <p:spPr bwMode="auto">
          <a:xfrm>
            <a:off x="6756802" y="2776930"/>
            <a:ext cx="1244203" cy="900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Moderated, view-based self-service access to data and analytics for line of business.</a:t>
            </a:r>
          </a:p>
        </p:txBody>
      </p:sp>
      <p:sp>
        <p:nvSpPr>
          <p:cNvPr id="6152" name="TextBox 11"/>
          <p:cNvSpPr txBox="1">
            <a:spLocks noChangeArrowheads="1"/>
          </p:cNvSpPr>
          <p:nvPr/>
        </p:nvSpPr>
        <p:spPr bwMode="auto">
          <a:xfrm>
            <a:off x="1799040" y="1074333"/>
            <a:ext cx="1421606"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Access to raw data to develop new production analytics.</a:t>
            </a:r>
          </a:p>
        </p:txBody>
      </p:sp>
      <p:sp>
        <p:nvSpPr>
          <p:cNvPr id="6153" name="TextBox 12"/>
          <p:cNvSpPr txBox="1">
            <a:spLocks noChangeArrowheads="1"/>
          </p:cNvSpPr>
          <p:nvPr/>
        </p:nvSpPr>
        <p:spPr bwMode="auto">
          <a:xfrm>
            <a:off x="1334696" y="2086368"/>
            <a:ext cx="1112044" cy="900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Effective interchange of data and insight with other systems.</a:t>
            </a:r>
          </a:p>
        </p:txBody>
      </p:sp>
      <p:cxnSp>
        <p:nvCxnSpPr>
          <p:cNvPr id="15" name="Straight Arrow Connector 14"/>
          <p:cNvCxnSpPr/>
          <p:nvPr/>
        </p:nvCxnSpPr>
        <p:spPr bwMode="auto">
          <a:xfrm flipV="1">
            <a:off x="2571750" y="3180551"/>
            <a:ext cx="1201341" cy="736997"/>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6" name="Straight Arrow Connector 15"/>
          <p:cNvCxnSpPr>
            <a:stCxn id="6151" idx="1"/>
          </p:cNvCxnSpPr>
          <p:nvPr/>
        </p:nvCxnSpPr>
        <p:spPr bwMode="auto">
          <a:xfrm flipH="1" flipV="1">
            <a:off x="5763822" y="3216271"/>
            <a:ext cx="992980" cy="10782"/>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 name="Straight Arrow Connector 19"/>
          <p:cNvCxnSpPr>
            <a:stCxn id="6150" idx="1"/>
          </p:cNvCxnSpPr>
          <p:nvPr/>
        </p:nvCxnSpPr>
        <p:spPr bwMode="auto">
          <a:xfrm flipH="1" flipV="1">
            <a:off x="5815018" y="2288775"/>
            <a:ext cx="595312" cy="12311"/>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4" name="Straight Arrow Connector 23"/>
          <p:cNvCxnSpPr>
            <a:stCxn id="6149" idx="1"/>
          </p:cNvCxnSpPr>
          <p:nvPr/>
        </p:nvCxnSpPr>
        <p:spPr bwMode="auto">
          <a:xfrm flipH="1">
            <a:off x="6243644" y="1328178"/>
            <a:ext cx="347659" cy="300988"/>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7" name="Straight Arrow Connector 26"/>
          <p:cNvCxnSpPr/>
          <p:nvPr/>
        </p:nvCxnSpPr>
        <p:spPr bwMode="auto">
          <a:xfrm>
            <a:off x="2931319" y="1629164"/>
            <a:ext cx="1081088" cy="659606"/>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2" name="Straight Arrow Connector 31"/>
          <p:cNvCxnSpPr>
            <a:stCxn id="6153" idx="3"/>
          </p:cNvCxnSpPr>
          <p:nvPr/>
        </p:nvCxnSpPr>
        <p:spPr bwMode="auto">
          <a:xfrm>
            <a:off x="2446740" y="2536491"/>
            <a:ext cx="931069" cy="282110"/>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60" name="TextBox 37"/>
          <p:cNvSpPr txBox="1">
            <a:spLocks noChangeArrowheads="1"/>
          </p:cNvSpPr>
          <p:nvPr/>
        </p:nvSpPr>
        <p:spPr bwMode="auto">
          <a:xfrm>
            <a:off x="2634854" y="4371174"/>
            <a:ext cx="922734"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50">
                <a:latin typeface="Calibri" charset="0"/>
              </a:rPr>
              <a:t>Data-centric Security</a:t>
            </a:r>
          </a:p>
        </p:txBody>
      </p:sp>
      <p:cxnSp>
        <p:nvCxnSpPr>
          <p:cNvPr id="39" name="Straight Arrow Connector 38"/>
          <p:cNvCxnSpPr>
            <a:stCxn id="6160" idx="0"/>
          </p:cNvCxnSpPr>
          <p:nvPr/>
        </p:nvCxnSpPr>
        <p:spPr bwMode="auto">
          <a:xfrm flipV="1">
            <a:off x="3096221" y="3879450"/>
            <a:ext cx="242292" cy="491724"/>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62" name="TextBox 44"/>
          <p:cNvSpPr txBox="1">
            <a:spLocks noChangeArrowheads="1"/>
          </p:cNvSpPr>
          <p:nvPr/>
        </p:nvSpPr>
        <p:spPr bwMode="auto">
          <a:xfrm>
            <a:off x="5420919" y="4147339"/>
            <a:ext cx="2416969"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50">
                <a:latin typeface="Calibri" charset="0"/>
              </a:rPr>
              <a:t>Multiple repositories organized based on source and usage; hosted on appropriate data platforms for workload.</a:t>
            </a:r>
          </a:p>
        </p:txBody>
      </p:sp>
      <p:cxnSp>
        <p:nvCxnSpPr>
          <p:cNvPr id="51" name="Straight Arrow Connector 50"/>
          <p:cNvCxnSpPr/>
          <p:nvPr/>
        </p:nvCxnSpPr>
        <p:spPr bwMode="auto">
          <a:xfrm flipH="1" flipV="1">
            <a:off x="4953000" y="3166262"/>
            <a:ext cx="723900" cy="1010840"/>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64" name="TextBox 55"/>
          <p:cNvSpPr txBox="1">
            <a:spLocks noChangeArrowheads="1"/>
          </p:cNvSpPr>
          <p:nvPr/>
        </p:nvSpPr>
        <p:spPr bwMode="auto">
          <a:xfrm>
            <a:off x="4760118" y="821114"/>
            <a:ext cx="1331127"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dirty="0">
                <a:latin typeface="Calibri" charset="0"/>
              </a:rPr>
              <a:t>Curation of all data to define meaning and classifications</a:t>
            </a:r>
          </a:p>
        </p:txBody>
      </p:sp>
      <p:cxnSp>
        <p:nvCxnSpPr>
          <p:cNvPr id="57" name="Straight Arrow Connector 56"/>
          <p:cNvCxnSpPr>
            <a:cxnSpLocks/>
            <a:stCxn id="6164" idx="2"/>
          </p:cNvCxnSpPr>
          <p:nvPr/>
        </p:nvCxnSpPr>
        <p:spPr bwMode="auto">
          <a:xfrm flipH="1">
            <a:off x="5122080" y="1398195"/>
            <a:ext cx="303602" cy="350417"/>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66" name="TextBox 37"/>
          <p:cNvSpPr txBox="1">
            <a:spLocks noChangeArrowheads="1"/>
          </p:cNvSpPr>
          <p:nvPr/>
        </p:nvSpPr>
        <p:spPr bwMode="auto">
          <a:xfrm>
            <a:off x="3917161" y="4321168"/>
            <a:ext cx="1150144"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50">
                <a:latin typeface="Calibri" charset="0"/>
              </a:rPr>
              <a:t>Active monitoring and management of data</a:t>
            </a:r>
          </a:p>
        </p:txBody>
      </p:sp>
      <p:cxnSp>
        <p:nvCxnSpPr>
          <p:cNvPr id="26" name="Straight Arrow Connector 25"/>
          <p:cNvCxnSpPr>
            <a:stCxn id="6166" idx="0"/>
          </p:cNvCxnSpPr>
          <p:nvPr/>
        </p:nvCxnSpPr>
        <p:spPr bwMode="auto">
          <a:xfrm flipH="1" flipV="1">
            <a:off x="4292209" y="3630608"/>
            <a:ext cx="200024" cy="690560"/>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 name="Oval 9"/>
          <p:cNvSpPr/>
          <p:nvPr/>
        </p:nvSpPr>
        <p:spPr>
          <a:xfrm>
            <a:off x="5194702" y="4177105"/>
            <a:ext cx="253603"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200" dirty="0">
                <a:solidFill>
                  <a:srgbClr val="984807"/>
                </a:solidFill>
                <a:latin typeface="Calibri"/>
                <a:cs typeface="Calibri"/>
              </a:rPr>
              <a:t>1</a:t>
            </a:r>
          </a:p>
        </p:txBody>
      </p:sp>
      <p:sp>
        <p:nvSpPr>
          <p:cNvPr id="33" name="Oval 32"/>
          <p:cNvSpPr/>
          <p:nvPr/>
        </p:nvSpPr>
        <p:spPr>
          <a:xfrm>
            <a:off x="6553202" y="2704301"/>
            <a:ext cx="222647" cy="278606"/>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200" dirty="0">
                <a:solidFill>
                  <a:srgbClr val="984807"/>
                </a:solidFill>
                <a:latin typeface="Calibri"/>
                <a:cs typeface="Calibri"/>
              </a:rPr>
              <a:t>10</a:t>
            </a:r>
          </a:p>
        </p:txBody>
      </p:sp>
      <p:sp>
        <p:nvSpPr>
          <p:cNvPr id="34" name="Oval 33"/>
          <p:cNvSpPr/>
          <p:nvPr/>
        </p:nvSpPr>
        <p:spPr>
          <a:xfrm>
            <a:off x="1562100" y="1027901"/>
            <a:ext cx="253604" cy="278606"/>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200" dirty="0">
                <a:solidFill>
                  <a:srgbClr val="984807"/>
                </a:solidFill>
                <a:latin typeface="Calibri"/>
                <a:cs typeface="Calibri"/>
              </a:rPr>
              <a:t>9</a:t>
            </a:r>
          </a:p>
        </p:txBody>
      </p:sp>
      <p:sp>
        <p:nvSpPr>
          <p:cNvPr id="35" name="Oval 34"/>
          <p:cNvSpPr/>
          <p:nvPr/>
        </p:nvSpPr>
        <p:spPr>
          <a:xfrm>
            <a:off x="2489602" y="4520005"/>
            <a:ext cx="253603"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200" dirty="0">
                <a:solidFill>
                  <a:srgbClr val="984807"/>
                </a:solidFill>
                <a:latin typeface="Calibri"/>
                <a:cs typeface="Calibri"/>
              </a:rPr>
              <a:t>8</a:t>
            </a:r>
          </a:p>
        </p:txBody>
      </p:sp>
      <p:sp>
        <p:nvSpPr>
          <p:cNvPr id="36" name="Oval 35"/>
          <p:cNvSpPr/>
          <p:nvPr/>
        </p:nvSpPr>
        <p:spPr>
          <a:xfrm>
            <a:off x="4051702" y="4075901"/>
            <a:ext cx="253603" cy="278606"/>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200" dirty="0">
                <a:solidFill>
                  <a:srgbClr val="984807"/>
                </a:solidFill>
                <a:latin typeface="Calibri"/>
                <a:cs typeface="Calibri"/>
              </a:rPr>
              <a:t>7</a:t>
            </a:r>
          </a:p>
        </p:txBody>
      </p:sp>
      <p:sp>
        <p:nvSpPr>
          <p:cNvPr id="37" name="Oval 36"/>
          <p:cNvSpPr/>
          <p:nvPr/>
        </p:nvSpPr>
        <p:spPr>
          <a:xfrm>
            <a:off x="7378308" y="925508"/>
            <a:ext cx="254794"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200" dirty="0">
                <a:solidFill>
                  <a:srgbClr val="984807"/>
                </a:solidFill>
                <a:latin typeface="Calibri"/>
                <a:cs typeface="Calibri"/>
              </a:rPr>
              <a:t>6</a:t>
            </a:r>
          </a:p>
        </p:txBody>
      </p:sp>
      <p:sp>
        <p:nvSpPr>
          <p:cNvPr id="38" name="Oval 37"/>
          <p:cNvSpPr/>
          <p:nvPr/>
        </p:nvSpPr>
        <p:spPr>
          <a:xfrm>
            <a:off x="1905000" y="1967305"/>
            <a:ext cx="253604"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200" dirty="0">
                <a:solidFill>
                  <a:srgbClr val="984807"/>
                </a:solidFill>
                <a:latin typeface="Calibri"/>
                <a:cs typeface="Calibri"/>
              </a:rPr>
              <a:t>4</a:t>
            </a:r>
          </a:p>
        </p:txBody>
      </p:sp>
      <p:sp>
        <p:nvSpPr>
          <p:cNvPr id="40" name="Oval 39"/>
          <p:cNvSpPr/>
          <p:nvPr/>
        </p:nvSpPr>
        <p:spPr>
          <a:xfrm>
            <a:off x="1510908" y="3923501"/>
            <a:ext cx="254794" cy="278606"/>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200" dirty="0">
                <a:solidFill>
                  <a:srgbClr val="984807"/>
                </a:solidFill>
                <a:latin typeface="Calibri"/>
                <a:cs typeface="Calibri"/>
              </a:rPr>
              <a:t>3</a:t>
            </a:r>
          </a:p>
        </p:txBody>
      </p:sp>
      <p:sp>
        <p:nvSpPr>
          <p:cNvPr id="41" name="Oval 40"/>
          <p:cNvSpPr/>
          <p:nvPr/>
        </p:nvSpPr>
        <p:spPr>
          <a:xfrm>
            <a:off x="4459487" y="921014"/>
            <a:ext cx="253603"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200" dirty="0">
                <a:solidFill>
                  <a:srgbClr val="984807"/>
                </a:solidFill>
                <a:latin typeface="Calibri"/>
                <a:cs typeface="Calibri"/>
              </a:rPr>
              <a:t>5</a:t>
            </a:r>
          </a:p>
        </p:txBody>
      </p:sp>
      <p:sp>
        <p:nvSpPr>
          <p:cNvPr id="42" name="Oval 41"/>
          <p:cNvSpPr/>
          <p:nvPr/>
        </p:nvSpPr>
        <p:spPr>
          <a:xfrm>
            <a:off x="7328302" y="1891105"/>
            <a:ext cx="253603"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200" dirty="0">
                <a:solidFill>
                  <a:srgbClr val="984807"/>
                </a:solidFill>
                <a:latin typeface="Calibri"/>
                <a:cs typeface="Calibri"/>
              </a:rPr>
              <a:t>2</a:t>
            </a:r>
          </a:p>
        </p:txBody>
      </p:sp>
      <p:sp>
        <p:nvSpPr>
          <p:cNvPr id="2" name="Rectangle 1">
            <a:extLst>
              <a:ext uri="{FF2B5EF4-FFF2-40B4-BE49-F238E27FC236}">
                <a16:creationId xmlns:a16="http://schemas.microsoft.com/office/drawing/2014/main" id="{6A86FC94-7CFA-4B47-BB2D-9F81AB7F24FC}"/>
              </a:ext>
            </a:extLst>
          </p:cNvPr>
          <p:cNvSpPr/>
          <p:nvPr/>
        </p:nvSpPr>
        <p:spPr>
          <a:xfrm rot="16200000">
            <a:off x="6502400" y="2373640"/>
            <a:ext cx="4572000" cy="523220"/>
          </a:xfrm>
          <a:prstGeom prst="rect">
            <a:avLst/>
          </a:prstGeom>
        </p:spPr>
        <p:txBody>
          <a:bodyPr>
            <a:spAutoFit/>
          </a:bodyPr>
          <a:lstStyle/>
          <a:p>
            <a:r>
              <a:rPr lang="en-US" dirty="0"/>
              <a:t>https://</a:t>
            </a:r>
            <a:r>
              <a:rPr lang="en-US" dirty="0" err="1"/>
              <a:t>www.ibmbigdatahub.com</a:t>
            </a:r>
            <a:r>
              <a:rPr lang="en-US" dirty="0"/>
              <a:t>/blog/building-data-reservoir-use-big-data-confidence</a:t>
            </a:r>
          </a:p>
        </p:txBody>
      </p:sp>
    </p:spTree>
    <p:extLst>
      <p:ext uri="{BB962C8B-B14F-4D97-AF65-F5344CB8AC3E}">
        <p14:creationId xmlns:p14="http://schemas.microsoft.com/office/powerpoint/2010/main" val="150665145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A774-55D8-A94C-8234-168432112397}"/>
              </a:ext>
            </a:extLst>
          </p:cNvPr>
          <p:cNvSpPr>
            <a:spLocks noGrp="1"/>
          </p:cNvSpPr>
          <p:nvPr>
            <p:ph type="title"/>
          </p:nvPr>
        </p:nvSpPr>
        <p:spPr/>
        <p:txBody>
          <a:bodyPr/>
          <a:lstStyle/>
          <a:p>
            <a:r>
              <a:rPr lang="en-US" dirty="0"/>
              <a:t>The Journey Continues …</a:t>
            </a:r>
          </a:p>
        </p:txBody>
      </p:sp>
      <p:sp>
        <p:nvSpPr>
          <p:cNvPr id="3" name="Slide Number Placeholder 2">
            <a:extLst>
              <a:ext uri="{FF2B5EF4-FFF2-40B4-BE49-F238E27FC236}">
                <a16:creationId xmlns:a16="http://schemas.microsoft.com/office/drawing/2014/main" id="{DBE9EF1D-2A0F-E14F-B9E3-DC085E2E9DF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15</a:t>
            </a:fld>
            <a:endParaRPr lang="en-US" sz="1000"/>
          </a:p>
        </p:txBody>
      </p:sp>
      <p:sp>
        <p:nvSpPr>
          <p:cNvPr id="4" name="Rectangle 3">
            <a:extLst>
              <a:ext uri="{FF2B5EF4-FFF2-40B4-BE49-F238E27FC236}">
                <a16:creationId xmlns:a16="http://schemas.microsoft.com/office/drawing/2014/main" id="{FAFF175E-3F2A-1245-92D8-A9EE51661AA6}"/>
              </a:ext>
            </a:extLst>
          </p:cNvPr>
          <p:cNvSpPr/>
          <p:nvPr/>
        </p:nvSpPr>
        <p:spPr>
          <a:xfrm>
            <a:off x="371640" y="4279682"/>
            <a:ext cx="4211409" cy="307777"/>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=LMmm74t-BBA</a:t>
            </a:r>
          </a:p>
        </p:txBody>
      </p:sp>
      <p:pic>
        <p:nvPicPr>
          <p:cNvPr id="7" name="Picture 6">
            <a:extLst>
              <a:ext uri="{FF2B5EF4-FFF2-40B4-BE49-F238E27FC236}">
                <a16:creationId xmlns:a16="http://schemas.microsoft.com/office/drawing/2014/main" id="{9C87A0A4-A772-3243-A7EB-49B4D8DCA4C3}"/>
              </a:ext>
            </a:extLst>
          </p:cNvPr>
          <p:cNvPicPr>
            <a:picLocks noChangeAspect="1"/>
          </p:cNvPicPr>
          <p:nvPr/>
        </p:nvPicPr>
        <p:blipFill>
          <a:blip r:embed="rId2"/>
          <a:stretch>
            <a:fillRect/>
          </a:stretch>
        </p:blipFill>
        <p:spPr>
          <a:xfrm>
            <a:off x="605790" y="984260"/>
            <a:ext cx="2754630" cy="2065973"/>
          </a:xfrm>
          <a:prstGeom prst="rect">
            <a:avLst/>
          </a:prstGeom>
        </p:spPr>
      </p:pic>
      <p:sp>
        <p:nvSpPr>
          <p:cNvPr id="8" name="Rectangle 7">
            <a:extLst>
              <a:ext uri="{FF2B5EF4-FFF2-40B4-BE49-F238E27FC236}">
                <a16:creationId xmlns:a16="http://schemas.microsoft.com/office/drawing/2014/main" id="{24DF59BC-AE6E-2544-B63A-071FB2E2D7B3}"/>
              </a:ext>
            </a:extLst>
          </p:cNvPr>
          <p:cNvSpPr/>
          <p:nvPr/>
        </p:nvSpPr>
        <p:spPr>
          <a:xfrm>
            <a:off x="4468473" y="983755"/>
            <a:ext cx="4345328" cy="276999"/>
          </a:xfrm>
          <a:prstGeom prst="rect">
            <a:avLst/>
          </a:prstGeom>
        </p:spPr>
        <p:txBody>
          <a:bodyPr wrap="square">
            <a:spAutoFit/>
          </a:bodyPr>
          <a:lstStyle/>
          <a:p>
            <a:r>
              <a:rPr lang="en-US" sz="1200" dirty="0"/>
              <a:t>http://</a:t>
            </a:r>
            <a:r>
              <a:rPr lang="en-US" sz="1200" dirty="0" err="1"/>
              <a:t>www.redbooks.ibm.com</a:t>
            </a:r>
            <a:r>
              <a:rPr lang="en-US" sz="1200" dirty="0"/>
              <a:t>/abstracts/redp5486.html?Open</a:t>
            </a:r>
          </a:p>
        </p:txBody>
      </p:sp>
      <p:pic>
        <p:nvPicPr>
          <p:cNvPr id="10" name="Picture 9">
            <a:extLst>
              <a:ext uri="{FF2B5EF4-FFF2-40B4-BE49-F238E27FC236}">
                <a16:creationId xmlns:a16="http://schemas.microsoft.com/office/drawing/2014/main" id="{134204AB-32D4-0F48-8F6F-E99959DA297F}"/>
              </a:ext>
            </a:extLst>
          </p:cNvPr>
          <p:cNvPicPr>
            <a:picLocks noChangeAspect="1"/>
          </p:cNvPicPr>
          <p:nvPr/>
        </p:nvPicPr>
        <p:blipFill>
          <a:blip r:embed="rId3"/>
          <a:stretch>
            <a:fillRect/>
          </a:stretch>
        </p:blipFill>
        <p:spPr>
          <a:xfrm>
            <a:off x="6342382" y="1535353"/>
            <a:ext cx="2239621" cy="2891663"/>
          </a:xfrm>
          <a:prstGeom prst="rect">
            <a:avLst/>
          </a:prstGeom>
        </p:spPr>
      </p:pic>
    </p:spTree>
    <p:extLst>
      <p:ext uri="{BB962C8B-B14F-4D97-AF65-F5344CB8AC3E}">
        <p14:creationId xmlns:p14="http://schemas.microsoft.com/office/powerpoint/2010/main" val="415494133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Data Lake use cases</a:t>
            </a:r>
            <a:br>
              <a:rPr lang="en-GB" dirty="0"/>
            </a:br>
            <a:r>
              <a:rPr lang="en-GB" dirty="0"/>
              <a:t>with ODPi Egeria</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16</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307777"/>
          </a:xfrm>
          <a:prstGeom prst="rect">
            <a:avLst/>
          </a:prstGeom>
          <a:noFill/>
        </p:spPr>
        <p:txBody>
          <a:bodyPr wrap="square" rtlCol="0">
            <a:spAutoFit/>
          </a:bodyPr>
          <a:lstStyle/>
          <a:p>
            <a:r>
              <a:rPr lang="en-US" dirty="0">
                <a:solidFill>
                  <a:schemeClr val="accent5">
                    <a:lumMod val="40000"/>
                    <a:lumOff val="60000"/>
                  </a:schemeClr>
                </a:solidFill>
              </a:rPr>
              <a:t>How it works</a:t>
            </a:r>
          </a:p>
        </p:txBody>
      </p:sp>
    </p:spTree>
    <p:extLst>
      <p:ext uri="{BB962C8B-B14F-4D97-AF65-F5344CB8AC3E}">
        <p14:creationId xmlns:p14="http://schemas.microsoft.com/office/powerpoint/2010/main" val="389661369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black, sitting, several&#10;&#10;Description automatically generated">
            <a:extLst>
              <a:ext uri="{FF2B5EF4-FFF2-40B4-BE49-F238E27FC236}">
                <a16:creationId xmlns:a16="http://schemas.microsoft.com/office/drawing/2014/main" id="{E6963159-3924-8643-B09F-5AC5AF9136DB}"/>
              </a:ext>
            </a:extLst>
          </p:cNvPr>
          <p:cNvPicPr>
            <a:picLocks noChangeAspect="1"/>
          </p:cNvPicPr>
          <p:nvPr/>
        </p:nvPicPr>
        <p:blipFill>
          <a:blip r:embed="rId2"/>
          <a:stretch>
            <a:fillRect/>
          </a:stretch>
        </p:blipFill>
        <p:spPr>
          <a:xfrm>
            <a:off x="850900" y="1010829"/>
            <a:ext cx="7716814" cy="3459571"/>
          </a:xfrm>
          <a:prstGeom prst="rect">
            <a:avLst/>
          </a:prstGeom>
        </p:spPr>
      </p:pic>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17</a:t>
            </a:fld>
            <a:endParaRPr lang="en-US" sz="1000"/>
          </a:p>
        </p:txBody>
      </p:sp>
    </p:spTree>
    <p:extLst>
      <p:ext uri="{BB962C8B-B14F-4D97-AF65-F5344CB8AC3E}">
        <p14:creationId xmlns:p14="http://schemas.microsoft.com/office/powerpoint/2010/main" val="180673200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3A308C-5362-BC4B-9598-A11C0A539A5E}"/>
              </a:ext>
            </a:extLst>
          </p:cNvPr>
          <p:cNvSpPr/>
          <p:nvPr/>
        </p:nvSpPr>
        <p:spPr>
          <a:xfrm>
            <a:off x="848292" y="1010794"/>
            <a:ext cx="2654709" cy="35802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18</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CE21F0E4-771A-E74F-B638-4BEEBD53D041}"/>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415293262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6E2225-8650-C740-9F61-ACA4F185345F}"/>
              </a:ext>
            </a:extLst>
          </p:cNvPr>
          <p:cNvSpPr/>
          <p:nvPr/>
        </p:nvSpPr>
        <p:spPr>
          <a:xfrm>
            <a:off x="4667509" y="1386565"/>
            <a:ext cx="2654709" cy="157316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21BA562F-2E22-7B45-B286-FA96D6B10D2E}"/>
              </a:ext>
            </a:extLst>
          </p:cNvPr>
          <p:cNvSpPr/>
          <p:nvPr/>
        </p:nvSpPr>
        <p:spPr>
          <a:xfrm>
            <a:off x="3637782" y="1010795"/>
            <a:ext cx="3690118" cy="15609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19</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067C2D35-F973-5743-BCF6-DAA156D45C3E}"/>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378688840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6"/>
          <p:cNvSpPr>
            <a:spLocks noGrp="1"/>
          </p:cNvSpPr>
          <p:nvPr>
            <p:ph type="title"/>
          </p:nvPr>
        </p:nvSpPr>
        <p:spPr/>
        <p:txBody>
          <a:bodyPr/>
          <a:lstStyle/>
          <a:p>
            <a:r>
              <a:rPr lang="en-US">
                <a:latin typeface="Arial" charset="0"/>
                <a:ea typeface="ＭＳ Ｐゴシック" charset="0"/>
              </a:rPr>
              <a:t>Big Data Lakes or Swamps?</a:t>
            </a:r>
          </a:p>
        </p:txBody>
      </p:sp>
      <p:sp>
        <p:nvSpPr>
          <p:cNvPr id="12290" name="Content Placeholder 7"/>
          <p:cNvSpPr>
            <a:spLocks noGrp="1"/>
          </p:cNvSpPr>
          <p:nvPr>
            <p:ph idx="1"/>
          </p:nvPr>
        </p:nvSpPr>
        <p:spPr>
          <a:xfrm>
            <a:off x="176981" y="983457"/>
            <a:ext cx="5122606" cy="3565922"/>
          </a:xfrm>
        </p:spPr>
        <p:txBody>
          <a:bodyPr/>
          <a:lstStyle/>
          <a:p>
            <a:r>
              <a:rPr lang="en-US" sz="1350" dirty="0">
                <a:latin typeface="Arial" charset="0"/>
                <a:ea typeface="MS PGothic" charset="0"/>
              </a:rPr>
              <a:t>As we bring data together, are we creating a data swamp?</a:t>
            </a:r>
          </a:p>
          <a:p>
            <a:pPr lvl="1"/>
            <a:r>
              <a:rPr lang="en-US" sz="1200" dirty="0">
                <a:latin typeface="Arial" charset="0"/>
                <a:ea typeface="MS PGothic" charset="0"/>
              </a:rPr>
              <a:t>No one is sure of the origin or purity of data.</a:t>
            </a:r>
          </a:p>
          <a:p>
            <a:pPr lvl="1"/>
            <a:r>
              <a:rPr lang="en-US" sz="1200" dirty="0">
                <a:latin typeface="Arial" charset="0"/>
                <a:ea typeface="MS PGothic" charset="0"/>
              </a:rPr>
              <a:t>No one can find the data they need.</a:t>
            </a:r>
          </a:p>
          <a:p>
            <a:pPr lvl="1"/>
            <a:r>
              <a:rPr lang="en-US" sz="1200" dirty="0">
                <a:latin typeface="Arial" charset="0"/>
                <a:ea typeface="MS PGothic" charset="0"/>
              </a:rPr>
              <a:t>No one knows what data is present and and if it is being adequately protected.</a:t>
            </a:r>
          </a:p>
          <a:p>
            <a:endParaRPr lang="en-US" sz="1350" dirty="0">
              <a:latin typeface="Arial" charset="0"/>
              <a:ea typeface="MS PGothic" charset="0"/>
            </a:endParaRPr>
          </a:p>
          <a:p>
            <a:r>
              <a:rPr lang="en-US" sz="1350" dirty="0">
                <a:latin typeface="Arial" charset="0"/>
                <a:ea typeface="MS PGothic" charset="0"/>
              </a:rPr>
              <a:t>How do we build trust in big data?</a:t>
            </a:r>
          </a:p>
          <a:p>
            <a:pPr lvl="1"/>
            <a:r>
              <a:rPr lang="en-US" sz="1200" dirty="0">
                <a:latin typeface="Arial" charset="0"/>
                <a:ea typeface="MS PGothic" charset="0"/>
              </a:rPr>
              <a:t>Need trust both to share and to consume data.</a:t>
            </a:r>
          </a:p>
          <a:p>
            <a:pPr lvl="1"/>
            <a:r>
              <a:rPr lang="en-US" sz="1200" dirty="0">
                <a:latin typeface="Arial" charset="0"/>
                <a:ea typeface="MS PGothic" charset="0"/>
              </a:rPr>
              <a:t>Need understanding of quality, origin and ownership of data.</a:t>
            </a:r>
          </a:p>
          <a:p>
            <a:pPr lvl="1"/>
            <a:r>
              <a:rPr lang="en-US" sz="1200" dirty="0">
                <a:latin typeface="Arial" charset="0"/>
                <a:ea typeface="MS PGothic" charset="0"/>
              </a:rPr>
              <a:t>Need classification of data to govern and protect it.</a:t>
            </a:r>
          </a:p>
          <a:p>
            <a:pPr lvl="1"/>
            <a:r>
              <a:rPr lang="en-US" sz="1200" dirty="0">
                <a:latin typeface="Arial" charset="0"/>
                <a:ea typeface="MS PGothic" charset="0"/>
              </a:rPr>
              <a:t>Need timely, reliable data feeds and results.</a:t>
            </a:r>
          </a:p>
          <a:p>
            <a:pPr lvl="1"/>
            <a:r>
              <a:rPr lang="en-US" sz="1200" dirty="0">
                <a:latin typeface="Arial" charset="0"/>
                <a:ea typeface="MS PGothic" charset="0"/>
              </a:rPr>
              <a:t>All built on secure and reliable infrastructure.</a:t>
            </a:r>
          </a:p>
          <a:p>
            <a:endParaRPr lang="en-US" sz="1350" dirty="0">
              <a:latin typeface="Arial" charset="0"/>
              <a:ea typeface="MS PGothic" charset="0"/>
            </a:endParaRPr>
          </a:p>
        </p:txBody>
      </p:sp>
      <p:pic>
        <p:nvPicPr>
          <p:cNvPr id="12291" name="Picture 5" descr="ennerdale-wa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4836" y="2801235"/>
            <a:ext cx="2478881" cy="16585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2" name="Picture 9" descr="swamp-large-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9093" y="853372"/>
            <a:ext cx="2421731" cy="161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77713314"/>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BA562F-2E22-7B45-B286-FA96D6B10D2E}"/>
              </a:ext>
            </a:extLst>
          </p:cNvPr>
          <p:cNvSpPr/>
          <p:nvPr/>
        </p:nvSpPr>
        <p:spPr>
          <a:xfrm>
            <a:off x="7430634" y="968149"/>
            <a:ext cx="970416" cy="150835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20</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585FF658-699B-5842-968E-53BB58D67191}"/>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142349248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BA562F-2E22-7B45-B286-FA96D6B10D2E}"/>
              </a:ext>
            </a:extLst>
          </p:cNvPr>
          <p:cNvSpPr/>
          <p:nvPr/>
        </p:nvSpPr>
        <p:spPr>
          <a:xfrm>
            <a:off x="3503000" y="2571751"/>
            <a:ext cx="1180486" cy="1900597"/>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21</a:t>
            </a:fld>
            <a:endParaRPr lang="en-US" sz="1000"/>
          </a:p>
        </p:txBody>
      </p:sp>
      <p:pic>
        <p:nvPicPr>
          <p:cNvPr id="13" name="Picture 12" descr="A picture containing black, sitting, several&#10;&#10;Description automatically generated">
            <a:extLst>
              <a:ext uri="{FF2B5EF4-FFF2-40B4-BE49-F238E27FC236}">
                <a16:creationId xmlns:a16="http://schemas.microsoft.com/office/drawing/2014/main" id="{DEDEC4B5-B954-0540-83CF-23AB455B1E51}"/>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23918391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BA562F-2E22-7B45-B286-FA96D6B10D2E}"/>
              </a:ext>
            </a:extLst>
          </p:cNvPr>
          <p:cNvSpPr/>
          <p:nvPr/>
        </p:nvSpPr>
        <p:spPr>
          <a:xfrm>
            <a:off x="4686300" y="2930171"/>
            <a:ext cx="878502" cy="157316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22</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9FEB9AC2-EB3A-064C-A2E4-BDF22C141761}"/>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392363920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BA562F-2E22-7B45-B286-FA96D6B10D2E}"/>
              </a:ext>
            </a:extLst>
          </p:cNvPr>
          <p:cNvSpPr/>
          <p:nvPr/>
        </p:nvSpPr>
        <p:spPr>
          <a:xfrm>
            <a:off x="5477441" y="3003041"/>
            <a:ext cx="1761559" cy="157316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23</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AD15726A-23FA-F349-B75B-0C7701678A33}"/>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103753710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BA562F-2E22-7B45-B286-FA96D6B10D2E}"/>
              </a:ext>
            </a:extLst>
          </p:cNvPr>
          <p:cNvSpPr/>
          <p:nvPr/>
        </p:nvSpPr>
        <p:spPr>
          <a:xfrm>
            <a:off x="7219949" y="2461786"/>
            <a:ext cx="1336833" cy="2116072"/>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24</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39BAB678-D696-974B-B273-29955609BA2F}"/>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114976514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03CB-C3A3-AB43-930F-EA075AA5FCDC}"/>
              </a:ext>
            </a:extLst>
          </p:cNvPr>
          <p:cNvSpPr>
            <a:spLocks noGrp="1"/>
          </p:cNvSpPr>
          <p:nvPr>
            <p:ph type="title"/>
          </p:nvPr>
        </p:nvSpPr>
        <p:spPr/>
        <p:txBody>
          <a:bodyPr/>
          <a:lstStyle/>
          <a:p>
            <a:r>
              <a:rPr lang="en-US" dirty="0"/>
              <a:t>System context diagram</a:t>
            </a:r>
          </a:p>
        </p:txBody>
      </p:sp>
      <p:sp>
        <p:nvSpPr>
          <p:cNvPr id="4" name="Content Placeholder 3">
            <a:extLst>
              <a:ext uri="{FF2B5EF4-FFF2-40B4-BE49-F238E27FC236}">
                <a16:creationId xmlns:a16="http://schemas.microsoft.com/office/drawing/2014/main" id="{E88B7590-F7C8-004B-85ED-CB56196453EC}"/>
              </a:ext>
            </a:extLst>
          </p:cNvPr>
          <p:cNvSpPr>
            <a:spLocks noGrp="1"/>
          </p:cNvSpPr>
          <p:nvPr>
            <p:ph idx="1"/>
          </p:nvPr>
        </p:nvSpPr>
        <p:spPr>
          <a:xfrm>
            <a:off x="359200" y="965874"/>
            <a:ext cx="2066500" cy="3603001"/>
          </a:xfrm>
        </p:spPr>
        <p:txBody>
          <a:bodyPr/>
          <a:lstStyle/>
          <a:p>
            <a:r>
              <a:rPr lang="en-US" dirty="0"/>
              <a:t>Shows all interactions with external components</a:t>
            </a:r>
          </a:p>
        </p:txBody>
      </p:sp>
      <p:sp>
        <p:nvSpPr>
          <p:cNvPr id="3" name="Slide Number Placeholder 2">
            <a:extLst>
              <a:ext uri="{FF2B5EF4-FFF2-40B4-BE49-F238E27FC236}">
                <a16:creationId xmlns:a16="http://schemas.microsoft.com/office/drawing/2014/main" id="{133BBB9D-5241-374E-9CEB-16107740FF31}"/>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25</a:t>
            </a:fld>
            <a:endParaRPr lang="en-US" sz="1000"/>
          </a:p>
        </p:txBody>
      </p:sp>
      <p:pic>
        <p:nvPicPr>
          <p:cNvPr id="5" name="Picture 4" descr="A screenshot of a cell phone&#10;&#10;Description automatically generated">
            <a:extLst>
              <a:ext uri="{FF2B5EF4-FFF2-40B4-BE49-F238E27FC236}">
                <a16:creationId xmlns:a16="http://schemas.microsoft.com/office/drawing/2014/main" id="{4A83854D-2205-1B4B-9BCA-B5E1344DEDB3}"/>
              </a:ext>
            </a:extLst>
          </p:cNvPr>
          <p:cNvPicPr>
            <a:picLocks noChangeAspect="1"/>
          </p:cNvPicPr>
          <p:nvPr/>
        </p:nvPicPr>
        <p:blipFill>
          <a:blip r:embed="rId2"/>
          <a:stretch>
            <a:fillRect/>
          </a:stretch>
        </p:blipFill>
        <p:spPr>
          <a:xfrm>
            <a:off x="2717800" y="1005631"/>
            <a:ext cx="5851090" cy="3604469"/>
          </a:xfrm>
          <a:prstGeom prst="rect">
            <a:avLst/>
          </a:prstGeom>
        </p:spPr>
      </p:pic>
    </p:spTree>
    <p:extLst>
      <p:ext uri="{BB962C8B-B14F-4D97-AF65-F5344CB8AC3E}">
        <p14:creationId xmlns:p14="http://schemas.microsoft.com/office/powerpoint/2010/main" val="342555872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34726-5ACE-6841-808A-E6FF7B901016}"/>
              </a:ext>
            </a:extLst>
          </p:cNvPr>
          <p:cNvSpPr/>
          <p:nvPr/>
        </p:nvSpPr>
        <p:spPr>
          <a:xfrm>
            <a:off x="7185593" y="2146300"/>
            <a:ext cx="523307" cy="406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682A96B0-BD64-9447-A84F-5AED67E1A895}"/>
              </a:ext>
            </a:extLst>
          </p:cNvPr>
          <p:cNvSpPr/>
          <p:nvPr/>
        </p:nvSpPr>
        <p:spPr>
          <a:xfrm>
            <a:off x="3568699" y="2146300"/>
            <a:ext cx="495301" cy="17145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 </a:t>
            </a:r>
          </a:p>
        </p:txBody>
      </p:sp>
      <p:sp>
        <p:nvSpPr>
          <p:cNvPr id="10" name="Rectangle 9">
            <a:extLst>
              <a:ext uri="{FF2B5EF4-FFF2-40B4-BE49-F238E27FC236}">
                <a16:creationId xmlns:a16="http://schemas.microsoft.com/office/drawing/2014/main" id="{7CC89743-3F70-FA45-B6B6-2871071FB751}"/>
              </a:ext>
            </a:extLst>
          </p:cNvPr>
          <p:cNvSpPr/>
          <p:nvPr/>
        </p:nvSpPr>
        <p:spPr>
          <a:xfrm>
            <a:off x="6096000" y="1308101"/>
            <a:ext cx="1587500" cy="41910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68DCE142-7E59-1442-9891-1D75DB6D86B1}"/>
              </a:ext>
            </a:extLst>
          </p:cNvPr>
          <p:cNvSpPr/>
          <p:nvPr/>
        </p:nvSpPr>
        <p:spPr>
          <a:xfrm>
            <a:off x="7185593" y="2806700"/>
            <a:ext cx="523307" cy="1524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1386B5B5-86B8-874C-AA2D-A9FA8D2EECE3}"/>
              </a:ext>
            </a:extLst>
          </p:cNvPr>
          <p:cNvSpPr/>
          <p:nvPr/>
        </p:nvSpPr>
        <p:spPr>
          <a:xfrm>
            <a:off x="7124699" y="2547495"/>
            <a:ext cx="546101" cy="27190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15A629CE-46F5-B043-A488-3B5E913669F9}"/>
              </a:ext>
            </a:extLst>
          </p:cNvPr>
          <p:cNvSpPr/>
          <p:nvPr/>
        </p:nvSpPr>
        <p:spPr>
          <a:xfrm>
            <a:off x="4089400" y="1252095"/>
            <a:ext cx="2006600" cy="48780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61E604D5-1820-8846-A343-8784ABD40596}"/>
              </a:ext>
            </a:extLst>
          </p:cNvPr>
          <p:cNvSpPr/>
          <p:nvPr/>
        </p:nvSpPr>
        <p:spPr>
          <a:xfrm>
            <a:off x="7112000" y="1727201"/>
            <a:ext cx="596900" cy="41910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5D8403CB-C3A3-AB43-930F-EA075AA5FCDC}"/>
              </a:ext>
            </a:extLst>
          </p:cNvPr>
          <p:cNvSpPr>
            <a:spLocks noGrp="1"/>
          </p:cNvSpPr>
          <p:nvPr>
            <p:ph type="title"/>
          </p:nvPr>
        </p:nvSpPr>
        <p:spPr/>
        <p:txBody>
          <a:bodyPr/>
          <a:lstStyle/>
          <a:p>
            <a:r>
              <a:rPr lang="en-US" dirty="0"/>
              <a:t>System context diagram</a:t>
            </a:r>
          </a:p>
        </p:txBody>
      </p:sp>
      <p:sp>
        <p:nvSpPr>
          <p:cNvPr id="3" name="Slide Number Placeholder 2">
            <a:extLst>
              <a:ext uri="{FF2B5EF4-FFF2-40B4-BE49-F238E27FC236}">
                <a16:creationId xmlns:a16="http://schemas.microsoft.com/office/drawing/2014/main" id="{133BBB9D-5241-374E-9CEB-16107740FF31}"/>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26</a:t>
            </a:fld>
            <a:endParaRPr lang="en-US" sz="1000"/>
          </a:p>
        </p:txBody>
      </p:sp>
      <p:pic>
        <p:nvPicPr>
          <p:cNvPr id="5" name="Picture 4" descr="A screenshot of a cell phone&#10;&#10;Description automatically generated">
            <a:extLst>
              <a:ext uri="{FF2B5EF4-FFF2-40B4-BE49-F238E27FC236}">
                <a16:creationId xmlns:a16="http://schemas.microsoft.com/office/drawing/2014/main" id="{4A83854D-2205-1B4B-9BCA-B5E1344DEDB3}"/>
              </a:ext>
            </a:extLst>
          </p:cNvPr>
          <p:cNvPicPr>
            <a:picLocks noChangeAspect="1"/>
          </p:cNvPicPr>
          <p:nvPr/>
        </p:nvPicPr>
        <p:blipFill>
          <a:blip r:embed="rId2"/>
          <a:stretch>
            <a:fillRect/>
          </a:stretch>
        </p:blipFill>
        <p:spPr>
          <a:xfrm>
            <a:off x="2717800" y="1005631"/>
            <a:ext cx="5851090" cy="3604469"/>
          </a:xfrm>
          <a:prstGeom prst="rect">
            <a:avLst/>
          </a:prstGeom>
        </p:spPr>
      </p:pic>
      <p:sp>
        <p:nvSpPr>
          <p:cNvPr id="13" name="Rectangle 12">
            <a:extLst>
              <a:ext uri="{FF2B5EF4-FFF2-40B4-BE49-F238E27FC236}">
                <a16:creationId xmlns:a16="http://schemas.microsoft.com/office/drawing/2014/main" id="{4FD3D65A-7DAC-A74F-8272-DB323EA76657}"/>
              </a:ext>
            </a:extLst>
          </p:cNvPr>
          <p:cNvSpPr/>
          <p:nvPr/>
        </p:nvSpPr>
        <p:spPr>
          <a:xfrm>
            <a:off x="266699" y="1727200"/>
            <a:ext cx="342901" cy="2413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 </a:t>
            </a:r>
          </a:p>
        </p:txBody>
      </p:sp>
      <p:sp>
        <p:nvSpPr>
          <p:cNvPr id="14" name="Rectangle 13">
            <a:extLst>
              <a:ext uri="{FF2B5EF4-FFF2-40B4-BE49-F238E27FC236}">
                <a16:creationId xmlns:a16="http://schemas.microsoft.com/office/drawing/2014/main" id="{A35D7665-ADF7-0343-9152-6C1EFC3CED8C}"/>
              </a:ext>
            </a:extLst>
          </p:cNvPr>
          <p:cNvSpPr/>
          <p:nvPr/>
        </p:nvSpPr>
        <p:spPr>
          <a:xfrm>
            <a:off x="266700" y="1384301"/>
            <a:ext cx="342900" cy="253999"/>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4AE9C34F-37A2-5544-A4D9-5205A412E603}"/>
              </a:ext>
            </a:extLst>
          </p:cNvPr>
          <p:cNvSpPr txBox="1"/>
          <p:nvPr/>
        </p:nvSpPr>
        <p:spPr>
          <a:xfrm>
            <a:off x="660400" y="1346200"/>
            <a:ext cx="1697901" cy="307777"/>
          </a:xfrm>
          <a:prstGeom prst="rect">
            <a:avLst/>
          </a:prstGeom>
          <a:noFill/>
        </p:spPr>
        <p:txBody>
          <a:bodyPr wrap="none" rtlCol="0">
            <a:spAutoFit/>
          </a:bodyPr>
          <a:lstStyle/>
          <a:p>
            <a:r>
              <a:rPr lang="en-US" dirty="0"/>
              <a:t>Provided by Egeria</a:t>
            </a:r>
          </a:p>
        </p:txBody>
      </p:sp>
      <p:sp>
        <p:nvSpPr>
          <p:cNvPr id="12" name="TextBox 11">
            <a:extLst>
              <a:ext uri="{FF2B5EF4-FFF2-40B4-BE49-F238E27FC236}">
                <a16:creationId xmlns:a16="http://schemas.microsoft.com/office/drawing/2014/main" id="{25EEFD2D-4738-5C46-AF18-E62377022920}"/>
              </a:ext>
            </a:extLst>
          </p:cNvPr>
          <p:cNvSpPr txBox="1"/>
          <p:nvPr/>
        </p:nvSpPr>
        <p:spPr>
          <a:xfrm>
            <a:off x="660400" y="1689100"/>
            <a:ext cx="1835759" cy="307777"/>
          </a:xfrm>
          <a:prstGeom prst="rect">
            <a:avLst/>
          </a:prstGeom>
          <a:noFill/>
        </p:spPr>
        <p:txBody>
          <a:bodyPr wrap="none" rtlCol="0">
            <a:spAutoFit/>
          </a:bodyPr>
          <a:lstStyle/>
          <a:p>
            <a:r>
              <a:rPr lang="en-US" dirty="0"/>
              <a:t>Uses open metadata</a:t>
            </a:r>
          </a:p>
        </p:txBody>
      </p:sp>
    </p:spTree>
    <p:extLst>
      <p:ext uri="{BB962C8B-B14F-4D97-AF65-F5344CB8AC3E}">
        <p14:creationId xmlns:p14="http://schemas.microsoft.com/office/powerpoint/2010/main" val="202814065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sym typeface="Wingdings"/>
              </a:rPr>
              <a:t>Current Open Metadata Access Services (OMASs)</a:t>
            </a:r>
            <a:endParaRPr lang="en-US" dirty="0"/>
          </a:p>
        </p:txBody>
      </p:sp>
      <p:sp>
        <p:nvSpPr>
          <p:cNvPr id="3" name="Slide Number Placeholder 2">
            <a:extLst>
              <a:ext uri="{FF2B5EF4-FFF2-40B4-BE49-F238E27FC236}">
                <a16:creationId xmlns:a16="http://schemas.microsoft.com/office/drawing/2014/main" id="{A674C1B6-7BC1-5D49-8AD3-978298BB375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27</a:t>
            </a:fld>
            <a:endParaRPr lang="en-US" sz="1000"/>
          </a:p>
        </p:txBody>
      </p:sp>
      <p:sp>
        <p:nvSpPr>
          <p:cNvPr id="116" name="Rectangle 115">
            <a:extLst>
              <a:ext uri="{FF2B5EF4-FFF2-40B4-BE49-F238E27FC236}">
                <a16:creationId xmlns:a16="http://schemas.microsoft.com/office/drawing/2014/main" id="{476F9BE3-862A-AA46-AB57-DE03ACDD600E}"/>
              </a:ext>
            </a:extLst>
          </p:cNvPr>
          <p:cNvSpPr/>
          <p:nvPr/>
        </p:nvSpPr>
        <p:spPr>
          <a:xfrm>
            <a:off x="6730535" y="1892299"/>
            <a:ext cx="1664747" cy="36468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Project Management</a:t>
            </a:r>
          </a:p>
        </p:txBody>
      </p:sp>
      <p:sp>
        <p:nvSpPr>
          <p:cNvPr id="117" name="Rectangle 116">
            <a:extLst>
              <a:ext uri="{FF2B5EF4-FFF2-40B4-BE49-F238E27FC236}">
                <a16:creationId xmlns:a16="http://schemas.microsoft.com/office/drawing/2014/main" id="{1591BE6D-BB96-A84B-B3EE-3CD263D5B3A4}"/>
              </a:ext>
            </a:extLst>
          </p:cNvPr>
          <p:cNvSpPr/>
          <p:nvPr/>
        </p:nvSpPr>
        <p:spPr>
          <a:xfrm>
            <a:off x="6721299" y="1523999"/>
            <a:ext cx="1673983" cy="360041"/>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Community Profile</a:t>
            </a:r>
          </a:p>
        </p:txBody>
      </p:sp>
      <p:sp>
        <p:nvSpPr>
          <p:cNvPr id="118" name="Rectangle 117">
            <a:hlinkClick r:id="" action="ppaction://noaction"/>
            <a:extLst>
              <a:ext uri="{FF2B5EF4-FFF2-40B4-BE49-F238E27FC236}">
                <a16:creationId xmlns:a16="http://schemas.microsoft.com/office/drawing/2014/main" id="{998CD17E-7F50-9E42-AFB8-23A2B6E99FFF}"/>
              </a:ext>
            </a:extLst>
          </p:cNvPr>
          <p:cNvSpPr/>
          <p:nvPr/>
        </p:nvSpPr>
        <p:spPr>
          <a:xfrm>
            <a:off x="5571928" y="1040895"/>
            <a:ext cx="1139660" cy="469005"/>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Asset Catalog</a:t>
            </a:r>
          </a:p>
        </p:txBody>
      </p:sp>
      <p:sp>
        <p:nvSpPr>
          <p:cNvPr id="119" name="Rectangle 118">
            <a:hlinkClick r:id="" action="ppaction://noaction"/>
            <a:extLst>
              <a:ext uri="{FF2B5EF4-FFF2-40B4-BE49-F238E27FC236}">
                <a16:creationId xmlns:a16="http://schemas.microsoft.com/office/drawing/2014/main" id="{1A013985-563B-8546-A55E-6DED6A4F8F52}"/>
              </a:ext>
            </a:extLst>
          </p:cNvPr>
          <p:cNvSpPr/>
          <p:nvPr/>
        </p:nvSpPr>
        <p:spPr>
          <a:xfrm>
            <a:off x="407025" y="1524606"/>
            <a:ext cx="1688393" cy="43668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Stewardship Action</a:t>
            </a:r>
          </a:p>
        </p:txBody>
      </p:sp>
      <p:sp>
        <p:nvSpPr>
          <p:cNvPr id="120" name="Rectangle 119">
            <a:hlinkClick r:id="" action="ppaction://noaction"/>
            <a:extLst>
              <a:ext uri="{FF2B5EF4-FFF2-40B4-BE49-F238E27FC236}">
                <a16:creationId xmlns:a16="http://schemas.microsoft.com/office/drawing/2014/main" id="{A87076A8-EEEE-DF44-9CDD-A745DF472641}"/>
              </a:ext>
            </a:extLst>
          </p:cNvPr>
          <p:cNvSpPr/>
          <p:nvPr/>
        </p:nvSpPr>
        <p:spPr>
          <a:xfrm>
            <a:off x="413728" y="1970670"/>
            <a:ext cx="1681690" cy="41555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Information View</a:t>
            </a:r>
          </a:p>
        </p:txBody>
      </p:sp>
      <p:sp>
        <p:nvSpPr>
          <p:cNvPr id="121" name="Rectangle 120">
            <a:hlinkClick r:id="" action="ppaction://noaction"/>
            <a:extLst>
              <a:ext uri="{FF2B5EF4-FFF2-40B4-BE49-F238E27FC236}">
                <a16:creationId xmlns:a16="http://schemas.microsoft.com/office/drawing/2014/main" id="{940C5F78-8F95-E84C-B841-9625E17B6E4B}"/>
              </a:ext>
            </a:extLst>
          </p:cNvPr>
          <p:cNvSpPr/>
          <p:nvPr/>
        </p:nvSpPr>
        <p:spPr>
          <a:xfrm>
            <a:off x="413728" y="2413442"/>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Governance Program</a:t>
            </a:r>
          </a:p>
        </p:txBody>
      </p:sp>
      <p:sp>
        <p:nvSpPr>
          <p:cNvPr id="122" name="Rectangle 121">
            <a:hlinkClick r:id="rId2" action="ppaction://hlinksldjump"/>
            <a:extLst>
              <a:ext uri="{FF2B5EF4-FFF2-40B4-BE49-F238E27FC236}">
                <a16:creationId xmlns:a16="http://schemas.microsoft.com/office/drawing/2014/main" id="{777C937A-8053-8F4B-B5E5-179283FD3AAA}"/>
              </a:ext>
            </a:extLst>
          </p:cNvPr>
          <p:cNvSpPr/>
          <p:nvPr/>
        </p:nvSpPr>
        <p:spPr>
          <a:xfrm>
            <a:off x="413728" y="3301458"/>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Data Engine</a:t>
            </a:r>
          </a:p>
        </p:txBody>
      </p:sp>
      <p:sp>
        <p:nvSpPr>
          <p:cNvPr id="123" name="Rectangle 122">
            <a:hlinkClick r:id="" action="ppaction://noaction"/>
            <a:extLst>
              <a:ext uri="{FF2B5EF4-FFF2-40B4-BE49-F238E27FC236}">
                <a16:creationId xmlns:a16="http://schemas.microsoft.com/office/drawing/2014/main" id="{7B95AE21-42EB-3341-A010-EBA9D6B2D257}"/>
              </a:ext>
            </a:extLst>
          </p:cNvPr>
          <p:cNvSpPr/>
          <p:nvPr/>
        </p:nvSpPr>
        <p:spPr>
          <a:xfrm>
            <a:off x="4467887" y="1040895"/>
            <a:ext cx="1079581" cy="468374"/>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Subject Area</a:t>
            </a:r>
          </a:p>
        </p:txBody>
      </p:sp>
      <p:sp>
        <p:nvSpPr>
          <p:cNvPr id="124" name="Rectangle 123">
            <a:hlinkClick r:id="" action="ppaction://noaction"/>
            <a:extLst>
              <a:ext uri="{FF2B5EF4-FFF2-40B4-BE49-F238E27FC236}">
                <a16:creationId xmlns:a16="http://schemas.microsoft.com/office/drawing/2014/main" id="{5CDC889E-9CD4-A24F-85F2-698AC502E277}"/>
              </a:ext>
            </a:extLst>
          </p:cNvPr>
          <p:cNvSpPr/>
          <p:nvPr/>
        </p:nvSpPr>
        <p:spPr>
          <a:xfrm>
            <a:off x="6722811" y="3822700"/>
            <a:ext cx="1684589" cy="39069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Design Model</a:t>
            </a:r>
          </a:p>
        </p:txBody>
      </p:sp>
      <p:sp>
        <p:nvSpPr>
          <p:cNvPr id="125" name="Rectangle 124">
            <a:hlinkClick r:id="" action="ppaction://noaction"/>
            <a:extLst>
              <a:ext uri="{FF2B5EF4-FFF2-40B4-BE49-F238E27FC236}">
                <a16:creationId xmlns:a16="http://schemas.microsoft.com/office/drawing/2014/main" id="{813FB9F0-EE53-4849-9BA8-97BED6DD842A}"/>
              </a:ext>
            </a:extLst>
          </p:cNvPr>
          <p:cNvSpPr/>
          <p:nvPr/>
        </p:nvSpPr>
        <p:spPr>
          <a:xfrm>
            <a:off x="5219700" y="4213123"/>
            <a:ext cx="1460500"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Discovery Engine</a:t>
            </a:r>
          </a:p>
        </p:txBody>
      </p:sp>
      <p:sp>
        <p:nvSpPr>
          <p:cNvPr id="126" name="Rectangle 125">
            <a:hlinkClick r:id="rId3" action="ppaction://hlinksldjump"/>
            <a:extLst>
              <a:ext uri="{FF2B5EF4-FFF2-40B4-BE49-F238E27FC236}">
                <a16:creationId xmlns:a16="http://schemas.microsoft.com/office/drawing/2014/main" id="{477EFF0E-A890-4E48-9704-3DF6A39AFA8D}"/>
              </a:ext>
            </a:extLst>
          </p:cNvPr>
          <p:cNvSpPr/>
          <p:nvPr/>
        </p:nvSpPr>
        <p:spPr>
          <a:xfrm>
            <a:off x="413728" y="4216760"/>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Governance Engine</a:t>
            </a:r>
          </a:p>
        </p:txBody>
      </p:sp>
      <p:sp>
        <p:nvSpPr>
          <p:cNvPr id="127" name="Rectangle 126">
            <a:hlinkClick r:id="" action="ppaction://noaction"/>
            <a:extLst>
              <a:ext uri="{FF2B5EF4-FFF2-40B4-BE49-F238E27FC236}">
                <a16:creationId xmlns:a16="http://schemas.microsoft.com/office/drawing/2014/main" id="{60672DC7-61C5-CE43-AA5B-21276DA82180}"/>
              </a:ext>
            </a:extLst>
          </p:cNvPr>
          <p:cNvSpPr/>
          <p:nvPr/>
        </p:nvSpPr>
        <p:spPr>
          <a:xfrm>
            <a:off x="413728" y="3759109"/>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Security Officer</a:t>
            </a:r>
          </a:p>
        </p:txBody>
      </p:sp>
      <p:sp>
        <p:nvSpPr>
          <p:cNvPr id="128" name="Rectangle 127">
            <a:extLst>
              <a:ext uri="{FF2B5EF4-FFF2-40B4-BE49-F238E27FC236}">
                <a16:creationId xmlns:a16="http://schemas.microsoft.com/office/drawing/2014/main" id="{26056A3F-1214-2748-9CB8-183B6F7C1FAC}"/>
              </a:ext>
            </a:extLst>
          </p:cNvPr>
          <p:cNvSpPr/>
          <p:nvPr/>
        </p:nvSpPr>
        <p:spPr>
          <a:xfrm>
            <a:off x="6736253" y="2692400"/>
            <a:ext cx="1671729" cy="338934"/>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Software Developer</a:t>
            </a:r>
          </a:p>
        </p:txBody>
      </p:sp>
      <p:sp>
        <p:nvSpPr>
          <p:cNvPr id="129" name="Rectangle 128">
            <a:hlinkClick r:id="rId3" action="ppaction://hlinksldjump"/>
            <a:extLst>
              <a:ext uri="{FF2B5EF4-FFF2-40B4-BE49-F238E27FC236}">
                <a16:creationId xmlns:a16="http://schemas.microsoft.com/office/drawing/2014/main" id="{850DA6F9-4B46-474F-A1BF-678E01FA248F}"/>
              </a:ext>
            </a:extLst>
          </p:cNvPr>
          <p:cNvSpPr/>
          <p:nvPr/>
        </p:nvSpPr>
        <p:spPr>
          <a:xfrm>
            <a:off x="3647098" y="4211559"/>
            <a:ext cx="1524199"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Data Manager</a:t>
            </a:r>
          </a:p>
        </p:txBody>
      </p:sp>
      <p:sp>
        <p:nvSpPr>
          <p:cNvPr id="130" name="Rectangle 129">
            <a:hlinkClick r:id="" action="ppaction://noaction"/>
            <a:extLst>
              <a:ext uri="{FF2B5EF4-FFF2-40B4-BE49-F238E27FC236}">
                <a16:creationId xmlns:a16="http://schemas.microsoft.com/office/drawing/2014/main" id="{C12DBEB8-0336-F34A-BB44-94901E0112B6}"/>
              </a:ext>
            </a:extLst>
          </p:cNvPr>
          <p:cNvSpPr/>
          <p:nvPr/>
        </p:nvSpPr>
        <p:spPr>
          <a:xfrm>
            <a:off x="2108118" y="1040895"/>
            <a:ext cx="1167914" cy="47596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Asset Owner</a:t>
            </a:r>
          </a:p>
        </p:txBody>
      </p:sp>
      <p:sp>
        <p:nvSpPr>
          <p:cNvPr id="131" name="Rectangle 130">
            <a:extLst>
              <a:ext uri="{FF2B5EF4-FFF2-40B4-BE49-F238E27FC236}">
                <a16:creationId xmlns:a16="http://schemas.microsoft.com/office/drawing/2014/main" id="{49DFDAEE-06B9-9744-8A37-DD559417190C}"/>
              </a:ext>
            </a:extLst>
          </p:cNvPr>
          <p:cNvSpPr/>
          <p:nvPr/>
        </p:nvSpPr>
        <p:spPr>
          <a:xfrm>
            <a:off x="6738003" y="3060699"/>
            <a:ext cx="1669980" cy="36711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Digital Architecture</a:t>
            </a:r>
          </a:p>
        </p:txBody>
      </p:sp>
      <p:sp>
        <p:nvSpPr>
          <p:cNvPr id="132" name="Rectangle 131">
            <a:extLst>
              <a:ext uri="{FF2B5EF4-FFF2-40B4-BE49-F238E27FC236}">
                <a16:creationId xmlns:a16="http://schemas.microsoft.com/office/drawing/2014/main" id="{5CC66AA6-8485-CF46-9F49-4D2AED14B192}"/>
              </a:ext>
            </a:extLst>
          </p:cNvPr>
          <p:cNvSpPr/>
          <p:nvPr/>
        </p:nvSpPr>
        <p:spPr>
          <a:xfrm>
            <a:off x="6729743" y="2273299"/>
            <a:ext cx="1665539" cy="396165"/>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Data Science</a:t>
            </a:r>
          </a:p>
        </p:txBody>
      </p:sp>
      <p:sp>
        <p:nvSpPr>
          <p:cNvPr id="133" name="Rectangle 132">
            <a:extLst>
              <a:ext uri="{FF2B5EF4-FFF2-40B4-BE49-F238E27FC236}">
                <a16:creationId xmlns:a16="http://schemas.microsoft.com/office/drawing/2014/main" id="{25B852F6-063A-E14B-9B59-A1F0841A4D22}"/>
              </a:ext>
            </a:extLst>
          </p:cNvPr>
          <p:cNvSpPr/>
          <p:nvPr/>
        </p:nvSpPr>
        <p:spPr>
          <a:xfrm>
            <a:off x="6732996" y="3441700"/>
            <a:ext cx="1674986" cy="360258"/>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DevOps</a:t>
            </a:r>
          </a:p>
        </p:txBody>
      </p:sp>
      <p:sp>
        <p:nvSpPr>
          <p:cNvPr id="134" name="Rectangle 133">
            <a:hlinkClick r:id="" action="ppaction://noaction"/>
            <a:extLst>
              <a:ext uri="{FF2B5EF4-FFF2-40B4-BE49-F238E27FC236}">
                <a16:creationId xmlns:a16="http://schemas.microsoft.com/office/drawing/2014/main" id="{59975D84-7CC1-7B44-8FE7-280CAFC20557}"/>
              </a:ext>
            </a:extLst>
          </p:cNvPr>
          <p:cNvSpPr/>
          <p:nvPr/>
        </p:nvSpPr>
        <p:spPr>
          <a:xfrm>
            <a:off x="6718924" y="1040895"/>
            <a:ext cx="1663933"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Asset Consumer</a:t>
            </a:r>
          </a:p>
        </p:txBody>
      </p:sp>
      <p:sp>
        <p:nvSpPr>
          <p:cNvPr id="135" name="Rectangle 134">
            <a:hlinkClick r:id="rId3" action="ppaction://hlinksldjump"/>
            <a:extLst>
              <a:ext uri="{FF2B5EF4-FFF2-40B4-BE49-F238E27FC236}">
                <a16:creationId xmlns:a16="http://schemas.microsoft.com/office/drawing/2014/main" id="{13C02E57-32FC-B446-BDB4-B6720DD1849E}"/>
              </a:ext>
            </a:extLst>
          </p:cNvPr>
          <p:cNvSpPr/>
          <p:nvPr/>
        </p:nvSpPr>
        <p:spPr>
          <a:xfrm>
            <a:off x="2096053" y="4221257"/>
            <a:ext cx="1531674"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IT Infrastructure</a:t>
            </a:r>
          </a:p>
        </p:txBody>
      </p:sp>
      <p:pic>
        <p:nvPicPr>
          <p:cNvPr id="136" name="Picture 135" descr="Atlas Metadata Areas.png">
            <a:extLst>
              <a:ext uri="{FF2B5EF4-FFF2-40B4-BE49-F238E27FC236}">
                <a16:creationId xmlns:a16="http://schemas.microsoft.com/office/drawing/2014/main" id="{369710D6-5C58-1643-B4CB-DDEDC1BFA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428" y="1559631"/>
            <a:ext cx="4644572" cy="2639091"/>
          </a:xfrm>
          <a:prstGeom prst="rect">
            <a:avLst/>
          </a:prstGeom>
        </p:spPr>
      </p:pic>
      <p:sp>
        <p:nvSpPr>
          <p:cNvPr id="137" name="Rectangle 136">
            <a:hlinkClick r:id="" action="ppaction://noaction"/>
            <a:extLst>
              <a:ext uri="{FF2B5EF4-FFF2-40B4-BE49-F238E27FC236}">
                <a16:creationId xmlns:a16="http://schemas.microsoft.com/office/drawing/2014/main" id="{5EE82C80-DCA8-8C46-8A7F-83B8210DA4C0}"/>
              </a:ext>
            </a:extLst>
          </p:cNvPr>
          <p:cNvSpPr/>
          <p:nvPr/>
        </p:nvSpPr>
        <p:spPr>
          <a:xfrm>
            <a:off x="407025" y="2879185"/>
            <a:ext cx="1688393" cy="390910"/>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a:ea typeface="ＭＳ Ｐゴシック"/>
                <a:cs typeface="Calibri"/>
              </a:rPr>
              <a:t>Data Privacy</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138" name="Rectangle 137">
            <a:hlinkClick r:id="" action="ppaction://noaction"/>
            <a:extLst>
              <a:ext uri="{FF2B5EF4-FFF2-40B4-BE49-F238E27FC236}">
                <a16:creationId xmlns:a16="http://schemas.microsoft.com/office/drawing/2014/main" id="{C8BC3187-E39A-CE42-86C1-9D8615A6E085}"/>
              </a:ext>
            </a:extLst>
          </p:cNvPr>
          <p:cNvSpPr/>
          <p:nvPr/>
        </p:nvSpPr>
        <p:spPr>
          <a:xfrm>
            <a:off x="3303718" y="1040895"/>
            <a:ext cx="1139549" cy="467311"/>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Asset Lineage</a:t>
            </a:r>
          </a:p>
        </p:txBody>
      </p:sp>
      <p:sp>
        <p:nvSpPr>
          <p:cNvPr id="28" name="Rectangle 27">
            <a:extLst>
              <a:ext uri="{FF2B5EF4-FFF2-40B4-BE49-F238E27FC236}">
                <a16:creationId xmlns:a16="http://schemas.microsoft.com/office/drawing/2014/main" id="{4FBC7836-7A52-8C49-945E-8E05A6B62521}"/>
              </a:ext>
            </a:extLst>
          </p:cNvPr>
          <p:cNvSpPr/>
          <p:nvPr/>
        </p:nvSpPr>
        <p:spPr>
          <a:xfrm>
            <a:off x="400120" y="1028699"/>
            <a:ext cx="1669980" cy="482601"/>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Digital Service</a:t>
            </a:r>
          </a:p>
        </p:txBody>
      </p:sp>
      <p:sp>
        <p:nvSpPr>
          <p:cNvPr id="29" name="Rectangle 28">
            <a:hlinkClick r:id="" action="ppaction://noaction"/>
            <a:extLst>
              <a:ext uri="{FF2B5EF4-FFF2-40B4-BE49-F238E27FC236}">
                <a16:creationId xmlns:a16="http://schemas.microsoft.com/office/drawing/2014/main" id="{2D10A940-5F97-BF40-8B2F-CC61891E31B4}"/>
              </a:ext>
            </a:extLst>
          </p:cNvPr>
          <p:cNvSpPr/>
          <p:nvPr/>
        </p:nvSpPr>
        <p:spPr>
          <a:xfrm>
            <a:off x="6718925" y="4249611"/>
            <a:ext cx="1688393" cy="43668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Analytics Modeling</a:t>
            </a:r>
          </a:p>
        </p:txBody>
      </p:sp>
    </p:spTree>
    <p:extLst>
      <p:ext uri="{BB962C8B-B14F-4D97-AF65-F5344CB8AC3E}">
        <p14:creationId xmlns:p14="http://schemas.microsoft.com/office/powerpoint/2010/main" val="354619361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Event-driven governance</a:t>
            </a:r>
          </a:p>
        </p:txBody>
      </p:sp>
      <p:sp>
        <p:nvSpPr>
          <p:cNvPr id="3" name="Cloud 2"/>
          <p:cNvSpPr/>
          <p:nvPr/>
        </p:nvSpPr>
        <p:spPr>
          <a:xfrm>
            <a:off x="4788751" y="1832372"/>
            <a:ext cx="2475914" cy="1366243"/>
          </a:xfrm>
          <a:prstGeom prst="cloud">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Open</a:t>
            </a:r>
          </a:p>
          <a:p>
            <a:pPr algn="ctr"/>
            <a:r>
              <a:rPr lang="en-GB" sz="1800" dirty="0">
                <a:solidFill>
                  <a:srgbClr val="1F497D"/>
                </a:solidFill>
                <a:latin typeface="Calibri"/>
                <a:cs typeface="Calibri"/>
              </a:rPr>
              <a:t>Metadata</a:t>
            </a:r>
          </a:p>
        </p:txBody>
      </p:sp>
      <p:pic>
        <p:nvPicPr>
          <p:cNvPr id="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460" y="1861891"/>
            <a:ext cx="894902" cy="102418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 name="Right Arrow 4"/>
          <p:cNvSpPr/>
          <p:nvPr/>
        </p:nvSpPr>
        <p:spPr>
          <a:xfrm>
            <a:off x="3904496" y="2314576"/>
            <a:ext cx="707404" cy="305395"/>
          </a:xfrm>
          <a:prstGeom prs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 name="TextBox 5"/>
          <p:cNvSpPr txBox="1"/>
          <p:nvPr/>
        </p:nvSpPr>
        <p:spPr bwMode="auto">
          <a:xfrm>
            <a:off x="3856264" y="1671638"/>
            <a:ext cx="867132"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New</a:t>
            </a:r>
          </a:p>
          <a:p>
            <a:r>
              <a:rPr lang="en-GB" sz="1400" dirty="0">
                <a:latin typeface="Calibri" pitchFamily="-1" charset="0"/>
              </a:rPr>
              <a:t>Database</a:t>
            </a:r>
          </a:p>
        </p:txBody>
      </p:sp>
      <p:sp>
        <p:nvSpPr>
          <p:cNvPr id="7" name="Left-Right Arrow 6"/>
          <p:cNvSpPr/>
          <p:nvPr/>
        </p:nvSpPr>
        <p:spPr>
          <a:xfrm>
            <a:off x="7505826" y="2459237"/>
            <a:ext cx="610940" cy="257175"/>
          </a:xfrm>
          <a:prstGeom prst="lef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Up-Down Arrow 7"/>
          <p:cNvSpPr/>
          <p:nvPr/>
        </p:nvSpPr>
        <p:spPr>
          <a:xfrm>
            <a:off x="6010631" y="1076921"/>
            <a:ext cx="273315" cy="610790"/>
          </a:xfrm>
          <a:prstGeom prst="upDown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dirty="0">
              <a:solidFill>
                <a:srgbClr val="1F497D"/>
              </a:solidFill>
              <a:latin typeface="Calibri"/>
              <a:cs typeface="Calibri"/>
            </a:endParaRPr>
          </a:p>
        </p:txBody>
      </p:sp>
      <p:sp>
        <p:nvSpPr>
          <p:cNvPr id="9" name="TextBox 8"/>
          <p:cNvSpPr txBox="1"/>
          <p:nvPr/>
        </p:nvSpPr>
        <p:spPr bwMode="auto">
          <a:xfrm>
            <a:off x="6348256" y="1109067"/>
            <a:ext cx="684803"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Assign</a:t>
            </a:r>
          </a:p>
          <a:p>
            <a:r>
              <a:rPr lang="en-GB" sz="1400" dirty="0">
                <a:latin typeface="Calibri" pitchFamily="-1" charset="0"/>
              </a:rPr>
              <a:t>Owner</a:t>
            </a:r>
          </a:p>
        </p:txBody>
      </p:sp>
      <p:sp>
        <p:nvSpPr>
          <p:cNvPr id="10" name="TextBox 9"/>
          <p:cNvSpPr txBox="1"/>
          <p:nvPr/>
        </p:nvSpPr>
        <p:spPr bwMode="auto">
          <a:xfrm>
            <a:off x="7529607" y="1888332"/>
            <a:ext cx="725291"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Classify</a:t>
            </a:r>
          </a:p>
          <a:p>
            <a:r>
              <a:rPr lang="en-GB" sz="1400" dirty="0">
                <a:latin typeface="Calibri" pitchFamily="-1" charset="0"/>
              </a:rPr>
              <a:t>Data</a:t>
            </a:r>
          </a:p>
        </p:txBody>
      </p:sp>
      <p:sp>
        <p:nvSpPr>
          <p:cNvPr id="11" name="Up-Down Arrow 10"/>
          <p:cNvSpPr/>
          <p:nvPr/>
        </p:nvSpPr>
        <p:spPr>
          <a:xfrm>
            <a:off x="5921871" y="3415309"/>
            <a:ext cx="273315" cy="610790"/>
          </a:xfrm>
          <a:prstGeom prst="upDown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dirty="0">
              <a:solidFill>
                <a:srgbClr val="1F497D"/>
              </a:solidFill>
              <a:latin typeface="Calibri"/>
              <a:cs typeface="Calibri"/>
            </a:endParaRPr>
          </a:p>
        </p:txBody>
      </p:sp>
      <p:sp>
        <p:nvSpPr>
          <p:cNvPr id="12" name="TextBox 11"/>
          <p:cNvSpPr txBox="1"/>
          <p:nvPr/>
        </p:nvSpPr>
        <p:spPr bwMode="auto">
          <a:xfrm>
            <a:off x="6259496" y="3447455"/>
            <a:ext cx="527258"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Use</a:t>
            </a:r>
          </a:p>
          <a:p>
            <a:r>
              <a:rPr lang="en-GB" sz="1400" dirty="0">
                <a:latin typeface="Calibri" pitchFamily="-1" charset="0"/>
              </a:rPr>
              <a:t>Data</a:t>
            </a:r>
          </a:p>
        </p:txBody>
      </p:sp>
      <p:pic>
        <p:nvPicPr>
          <p:cNvPr id="13" name="Picture 12" descr="Tanya Tidie 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790" y="1928456"/>
            <a:ext cx="817633" cy="1073759"/>
          </a:xfrm>
          <a:prstGeom prst="rect">
            <a:avLst/>
          </a:prstGeom>
        </p:spPr>
      </p:pic>
      <p:pic>
        <p:nvPicPr>
          <p:cNvPr id="14" name="Picture 13" descr="Callie Quartil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224" y="4063937"/>
            <a:ext cx="774918" cy="950976"/>
          </a:xfrm>
          <a:prstGeom prst="rect">
            <a:avLst/>
          </a:prstGeom>
        </p:spPr>
      </p:pic>
      <p:pic>
        <p:nvPicPr>
          <p:cNvPr id="15" name="Picture 14" descr="Polly Tasker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3411" y="0"/>
            <a:ext cx="987311" cy="1012627"/>
          </a:xfrm>
          <a:prstGeom prst="rect">
            <a:avLst/>
          </a:prstGeom>
        </p:spPr>
      </p:pic>
      <p:sp>
        <p:nvSpPr>
          <p:cNvPr id="16" name="Slide Number Placeholder 2">
            <a:extLst>
              <a:ext uri="{FF2B5EF4-FFF2-40B4-BE49-F238E27FC236}">
                <a16:creationId xmlns:a16="http://schemas.microsoft.com/office/drawing/2014/main" id="{D8AEE255-6A5C-1F47-97C7-E027E73DC22B}"/>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28</a:t>
            </a:fld>
            <a:endParaRPr lang="en-US" sz="1000"/>
          </a:p>
        </p:txBody>
      </p:sp>
    </p:spTree>
    <p:extLst>
      <p:ext uri="{BB962C8B-B14F-4D97-AF65-F5344CB8AC3E}">
        <p14:creationId xmlns:p14="http://schemas.microsoft.com/office/powerpoint/2010/main" val="27678390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299F-2A13-064B-BDB0-24BF3F220D6F}"/>
              </a:ext>
            </a:extLst>
          </p:cNvPr>
          <p:cNvSpPr>
            <a:spLocks noGrp="1"/>
          </p:cNvSpPr>
          <p:nvPr>
            <p:ph type="title"/>
          </p:nvPr>
        </p:nvSpPr>
        <p:spPr/>
        <p:txBody>
          <a:bodyPr/>
          <a:lstStyle/>
          <a:p>
            <a:r>
              <a:rPr lang="en-US" dirty="0"/>
              <a:t>Connected OMAG Servers</a:t>
            </a:r>
          </a:p>
        </p:txBody>
      </p:sp>
      <p:sp>
        <p:nvSpPr>
          <p:cNvPr id="4" name="Slide Number Placeholder 3">
            <a:extLst>
              <a:ext uri="{FF2B5EF4-FFF2-40B4-BE49-F238E27FC236}">
                <a16:creationId xmlns:a16="http://schemas.microsoft.com/office/drawing/2014/main" id="{CE675017-E5AD-2A45-9BD4-2364951D625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29</a:t>
            </a:fld>
            <a:endParaRPr lang="en-US" sz="1000"/>
          </a:p>
        </p:txBody>
      </p:sp>
      <p:pic>
        <p:nvPicPr>
          <p:cNvPr id="6" name="Picture 5" descr="A screenshot of a cell phone&#10;&#10;Description automatically generated">
            <a:extLst>
              <a:ext uri="{FF2B5EF4-FFF2-40B4-BE49-F238E27FC236}">
                <a16:creationId xmlns:a16="http://schemas.microsoft.com/office/drawing/2014/main" id="{90B7649E-1A3B-3841-9C02-2ED7D912F9B3}"/>
              </a:ext>
            </a:extLst>
          </p:cNvPr>
          <p:cNvPicPr>
            <a:picLocks noChangeAspect="1"/>
          </p:cNvPicPr>
          <p:nvPr/>
        </p:nvPicPr>
        <p:blipFill>
          <a:blip r:embed="rId2"/>
          <a:stretch>
            <a:fillRect/>
          </a:stretch>
        </p:blipFill>
        <p:spPr>
          <a:xfrm>
            <a:off x="1200150" y="853849"/>
            <a:ext cx="6743700" cy="3911600"/>
          </a:xfrm>
          <a:prstGeom prst="rect">
            <a:avLst/>
          </a:prstGeom>
        </p:spPr>
      </p:pic>
    </p:spTree>
    <p:extLst>
      <p:ext uri="{BB962C8B-B14F-4D97-AF65-F5344CB8AC3E}">
        <p14:creationId xmlns:p14="http://schemas.microsoft.com/office/powerpoint/2010/main" val="51070718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3DB5-4DCC-3444-8D10-6545214C312D}"/>
              </a:ext>
            </a:extLst>
          </p:cNvPr>
          <p:cNvSpPr>
            <a:spLocks noGrp="1"/>
          </p:cNvSpPr>
          <p:nvPr>
            <p:ph type="title"/>
          </p:nvPr>
        </p:nvSpPr>
        <p:spPr/>
        <p:txBody>
          <a:bodyPr/>
          <a:lstStyle/>
          <a:p>
            <a:r>
              <a:rPr lang="en-US" dirty="0"/>
              <a:t>Data lake anti-patterns</a:t>
            </a:r>
          </a:p>
        </p:txBody>
      </p:sp>
      <p:sp>
        <p:nvSpPr>
          <p:cNvPr id="3" name="Content Placeholder 2">
            <a:extLst>
              <a:ext uri="{FF2B5EF4-FFF2-40B4-BE49-F238E27FC236}">
                <a16:creationId xmlns:a16="http://schemas.microsoft.com/office/drawing/2014/main" id="{72C660F3-FE2D-E34F-BC49-22320DA345CA}"/>
              </a:ext>
            </a:extLst>
          </p:cNvPr>
          <p:cNvSpPr>
            <a:spLocks noGrp="1"/>
          </p:cNvSpPr>
          <p:nvPr>
            <p:ph idx="1"/>
          </p:nvPr>
        </p:nvSpPr>
        <p:spPr/>
        <p:txBody>
          <a:bodyPr/>
          <a:lstStyle/>
          <a:p>
            <a:r>
              <a:rPr lang="en-US" dirty="0"/>
              <a:t>The rivals</a:t>
            </a:r>
          </a:p>
          <a:p>
            <a:pPr lvl="1"/>
            <a:r>
              <a:rPr lang="en-US" dirty="0"/>
              <a:t>Bake-off between data warehouse team and Hadoop team</a:t>
            </a:r>
          </a:p>
          <a:p>
            <a:r>
              <a:rPr lang="en-US" dirty="0"/>
              <a:t>The replica</a:t>
            </a:r>
          </a:p>
          <a:p>
            <a:pPr lvl="1"/>
            <a:r>
              <a:rPr lang="en-US" dirty="0"/>
              <a:t>Reimplementation of data warehouse design on Hadoop</a:t>
            </a:r>
          </a:p>
          <a:p>
            <a:r>
              <a:rPr lang="en-US" dirty="0"/>
              <a:t>The roach motel</a:t>
            </a:r>
          </a:p>
          <a:p>
            <a:pPr lvl="1"/>
            <a:r>
              <a:rPr lang="en-US" dirty="0"/>
              <a:t>Data is loaded but nothing comes out</a:t>
            </a:r>
          </a:p>
          <a:p>
            <a:r>
              <a:rPr lang="en-US" dirty="0"/>
              <a:t>The swamp</a:t>
            </a:r>
          </a:p>
          <a:p>
            <a:pPr lvl="1"/>
            <a:r>
              <a:rPr lang="en-US" dirty="0"/>
              <a:t>Data dumping ground – no-one can find anything so get own copy</a:t>
            </a:r>
          </a:p>
          <a:p>
            <a:r>
              <a:rPr lang="en-US" dirty="0"/>
              <a:t>The artisans</a:t>
            </a:r>
          </a:p>
          <a:p>
            <a:pPr lvl="1"/>
            <a:r>
              <a:rPr lang="en-US" dirty="0"/>
              <a:t>Hand-written code for data lake provisioning</a:t>
            </a:r>
          </a:p>
        </p:txBody>
      </p:sp>
      <p:sp>
        <p:nvSpPr>
          <p:cNvPr id="4" name="Slide Number Placeholder 3">
            <a:extLst>
              <a:ext uri="{FF2B5EF4-FFF2-40B4-BE49-F238E27FC236}">
                <a16:creationId xmlns:a16="http://schemas.microsoft.com/office/drawing/2014/main" id="{FA745C0C-507F-FA4F-A9E4-AD37505A47D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a:t>
            </a:fld>
            <a:endParaRPr lang="en-US" sz="1000"/>
          </a:p>
        </p:txBody>
      </p:sp>
    </p:spTree>
    <p:extLst>
      <p:ext uri="{BB962C8B-B14F-4D97-AF65-F5344CB8AC3E}">
        <p14:creationId xmlns:p14="http://schemas.microsoft.com/office/powerpoint/2010/main" val="3638083838"/>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3A308C-5362-BC4B-9598-A11C0A539A5E}"/>
              </a:ext>
            </a:extLst>
          </p:cNvPr>
          <p:cNvSpPr/>
          <p:nvPr/>
        </p:nvSpPr>
        <p:spPr>
          <a:xfrm>
            <a:off x="848292" y="1010794"/>
            <a:ext cx="2654709" cy="35802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30</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CE21F0E4-771A-E74F-B638-4BEEBD53D041}"/>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403488755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F8906D-361F-EC48-8114-25B9B04002CD}"/>
              </a:ext>
            </a:extLst>
          </p:cNvPr>
          <p:cNvSpPr>
            <a:spLocks noGrp="1"/>
          </p:cNvSpPr>
          <p:nvPr>
            <p:ph type="title"/>
          </p:nvPr>
        </p:nvSpPr>
        <p:spPr>
          <a:ln>
            <a:noFill/>
          </a:ln>
        </p:spPr>
        <p:txBody>
          <a:bodyPr/>
          <a:lstStyle/>
          <a:p>
            <a:r>
              <a:rPr lang="en-US" dirty="0"/>
              <a:t>Data onboarding</a:t>
            </a:r>
          </a:p>
        </p:txBody>
      </p:sp>
      <p:sp>
        <p:nvSpPr>
          <p:cNvPr id="7" name="Content Placeholder 6">
            <a:extLst>
              <a:ext uri="{FF2B5EF4-FFF2-40B4-BE49-F238E27FC236}">
                <a16:creationId xmlns:a16="http://schemas.microsoft.com/office/drawing/2014/main" id="{37F8EE71-856A-964F-9167-1B9724A76FED}"/>
              </a:ext>
            </a:extLst>
          </p:cNvPr>
          <p:cNvSpPr>
            <a:spLocks noGrp="1"/>
          </p:cNvSpPr>
          <p:nvPr>
            <p:ph idx="1"/>
          </p:nvPr>
        </p:nvSpPr>
        <p:spPr/>
        <p:txBody>
          <a:bodyPr/>
          <a:lstStyle/>
          <a:p>
            <a:r>
              <a:rPr lang="en-US" dirty="0"/>
              <a:t>New assets</a:t>
            </a:r>
          </a:p>
          <a:p>
            <a:r>
              <a:rPr lang="en-US" dirty="0"/>
              <a:t>New content for existing assets</a:t>
            </a:r>
          </a:p>
        </p:txBody>
      </p:sp>
      <p:sp>
        <p:nvSpPr>
          <p:cNvPr id="8" name="Rounded Rectangle 7">
            <a:extLst>
              <a:ext uri="{FF2B5EF4-FFF2-40B4-BE49-F238E27FC236}">
                <a16:creationId xmlns:a16="http://schemas.microsoft.com/office/drawing/2014/main" id="{4E830DA6-D0CA-0D4A-B4A9-64937AB76272}"/>
              </a:ext>
            </a:extLst>
          </p:cNvPr>
          <p:cNvSpPr/>
          <p:nvPr/>
        </p:nvSpPr>
        <p:spPr>
          <a:xfrm>
            <a:off x="6845300" y="711200"/>
            <a:ext cx="1739900" cy="397510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dirty="0">
                <a:ln w="0"/>
                <a:solidFill>
                  <a:schemeClr val="accent6">
                    <a:lumMod val="50000"/>
                  </a:schemeClr>
                </a:solidFill>
                <a:effectLst>
                  <a:outerShdw blurRad="38100" dist="19050" dir="2700000" algn="tl" rotWithShape="0">
                    <a:schemeClr val="dk1">
                      <a:alpha val="40000"/>
                    </a:schemeClr>
                  </a:outerShdw>
                </a:effectLst>
              </a:rPr>
              <a:t>Metadata</a:t>
            </a:r>
          </a:p>
          <a:p>
            <a:pPr algn="r"/>
            <a:r>
              <a:rPr lang="en-US" dirty="0">
                <a:ln w="0"/>
                <a:solidFill>
                  <a:schemeClr val="accent6">
                    <a:lumMod val="50000"/>
                  </a:schemeClr>
                </a:solidFill>
                <a:effectLst>
                  <a:outerShdw blurRad="38100" dist="19050" dir="2700000" algn="tl" rotWithShape="0">
                    <a:schemeClr val="dk1">
                      <a:alpha val="40000"/>
                    </a:schemeClr>
                  </a:outerShdw>
                </a:effectLst>
              </a:rPr>
              <a:t>Server</a:t>
            </a:r>
          </a:p>
        </p:txBody>
      </p:sp>
      <p:sp>
        <p:nvSpPr>
          <p:cNvPr id="9" name="Rectangle 8">
            <a:extLst>
              <a:ext uri="{FF2B5EF4-FFF2-40B4-BE49-F238E27FC236}">
                <a16:creationId xmlns:a16="http://schemas.microsoft.com/office/drawing/2014/main" id="{F90B6DCC-94FB-D14F-B4DD-9DBB3B966E29}"/>
              </a:ext>
            </a:extLst>
          </p:cNvPr>
          <p:cNvSpPr/>
          <p:nvPr/>
        </p:nvSpPr>
        <p:spPr>
          <a:xfrm rot="16200000">
            <a:off x="6502400" y="1308100"/>
            <a:ext cx="1117600" cy="381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Data Manager OMAS</a:t>
            </a:r>
          </a:p>
        </p:txBody>
      </p:sp>
      <p:sp>
        <p:nvSpPr>
          <p:cNvPr id="10" name="Rectangle 9">
            <a:extLst>
              <a:ext uri="{FF2B5EF4-FFF2-40B4-BE49-F238E27FC236}">
                <a16:creationId xmlns:a16="http://schemas.microsoft.com/office/drawing/2014/main" id="{97C82770-1F68-7947-BD1F-11970151D4FF}"/>
              </a:ext>
            </a:extLst>
          </p:cNvPr>
          <p:cNvSpPr/>
          <p:nvPr/>
        </p:nvSpPr>
        <p:spPr>
          <a:xfrm rot="16200000">
            <a:off x="6502400" y="2501900"/>
            <a:ext cx="1117600" cy="381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Data Engine OMAS</a:t>
            </a:r>
          </a:p>
        </p:txBody>
      </p:sp>
      <p:sp>
        <p:nvSpPr>
          <p:cNvPr id="11" name="Magnetic Disk 10">
            <a:extLst>
              <a:ext uri="{FF2B5EF4-FFF2-40B4-BE49-F238E27FC236}">
                <a16:creationId xmlns:a16="http://schemas.microsoft.com/office/drawing/2014/main" id="{656DBC1A-14F5-2C49-8BBC-7C1C56E7F958}"/>
              </a:ext>
            </a:extLst>
          </p:cNvPr>
          <p:cNvSpPr/>
          <p:nvPr/>
        </p:nvSpPr>
        <p:spPr>
          <a:xfrm>
            <a:off x="7848600" y="4178300"/>
            <a:ext cx="508000" cy="368300"/>
          </a:xfrm>
          <a:prstGeom prst="flowChartMagneticDisk">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4" name="Rounded Rectangle 13">
            <a:extLst>
              <a:ext uri="{FF2B5EF4-FFF2-40B4-BE49-F238E27FC236}">
                <a16:creationId xmlns:a16="http://schemas.microsoft.com/office/drawing/2014/main" id="{817867BF-6E35-C743-9C94-1110415E1197}"/>
              </a:ext>
            </a:extLst>
          </p:cNvPr>
          <p:cNvSpPr/>
          <p:nvPr/>
        </p:nvSpPr>
        <p:spPr>
          <a:xfrm>
            <a:off x="4635500" y="1041400"/>
            <a:ext cx="1739900" cy="95250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Integration</a:t>
            </a:r>
          </a:p>
          <a:p>
            <a:pPr algn="ctr"/>
            <a:r>
              <a:rPr lang="en-US" dirty="0">
                <a:ln w="0"/>
                <a:solidFill>
                  <a:schemeClr val="accent6">
                    <a:lumMod val="50000"/>
                  </a:schemeClr>
                </a:solidFill>
                <a:effectLst>
                  <a:outerShdw blurRad="38100" dist="19050" dir="2700000" algn="tl" rotWithShape="0">
                    <a:schemeClr val="dk1">
                      <a:alpha val="40000"/>
                    </a:schemeClr>
                  </a:outerShdw>
                </a:effectLst>
              </a:rPr>
              <a:t>Daemon</a:t>
            </a:r>
          </a:p>
        </p:txBody>
      </p:sp>
      <p:sp>
        <p:nvSpPr>
          <p:cNvPr id="15" name="Rounded Rectangle 14">
            <a:extLst>
              <a:ext uri="{FF2B5EF4-FFF2-40B4-BE49-F238E27FC236}">
                <a16:creationId xmlns:a16="http://schemas.microsoft.com/office/drawing/2014/main" id="{58514624-CA83-8843-AC3A-2418448276D0}"/>
              </a:ext>
            </a:extLst>
          </p:cNvPr>
          <p:cNvSpPr/>
          <p:nvPr/>
        </p:nvSpPr>
        <p:spPr>
          <a:xfrm>
            <a:off x="4622800" y="2260600"/>
            <a:ext cx="1739900" cy="95250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Integration</a:t>
            </a:r>
          </a:p>
          <a:p>
            <a:pPr algn="ctr"/>
            <a:r>
              <a:rPr lang="en-US" dirty="0">
                <a:ln w="0"/>
                <a:solidFill>
                  <a:schemeClr val="accent6">
                    <a:lumMod val="50000"/>
                  </a:schemeClr>
                </a:solidFill>
                <a:effectLst>
                  <a:outerShdw blurRad="38100" dist="19050" dir="2700000" algn="tl" rotWithShape="0">
                    <a:schemeClr val="dk1">
                      <a:alpha val="40000"/>
                    </a:schemeClr>
                  </a:outerShdw>
                </a:effectLst>
              </a:rPr>
              <a:t>Daemon</a:t>
            </a:r>
          </a:p>
        </p:txBody>
      </p:sp>
      <p:sp>
        <p:nvSpPr>
          <p:cNvPr id="16" name="Left-right Arrow 15">
            <a:extLst>
              <a:ext uri="{FF2B5EF4-FFF2-40B4-BE49-F238E27FC236}">
                <a16:creationId xmlns:a16="http://schemas.microsoft.com/office/drawing/2014/main" id="{2E3577DC-8EA7-394F-AD11-3E87E9BDB860}"/>
              </a:ext>
            </a:extLst>
          </p:cNvPr>
          <p:cNvSpPr/>
          <p:nvPr/>
        </p:nvSpPr>
        <p:spPr>
          <a:xfrm>
            <a:off x="6438900" y="1447800"/>
            <a:ext cx="381000" cy="228600"/>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7" name="Left-right Arrow 16">
            <a:extLst>
              <a:ext uri="{FF2B5EF4-FFF2-40B4-BE49-F238E27FC236}">
                <a16:creationId xmlns:a16="http://schemas.microsoft.com/office/drawing/2014/main" id="{E6C352A0-803F-DF47-94F6-5C6003752B94}"/>
              </a:ext>
            </a:extLst>
          </p:cNvPr>
          <p:cNvSpPr/>
          <p:nvPr/>
        </p:nvSpPr>
        <p:spPr>
          <a:xfrm>
            <a:off x="6413500" y="2578100"/>
            <a:ext cx="381000" cy="228600"/>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76FBB6D6-E29F-F84B-9846-917FD861B21B}"/>
              </a:ext>
            </a:extLst>
          </p:cNvPr>
          <p:cNvSpPr/>
          <p:nvPr/>
        </p:nvSpPr>
        <p:spPr>
          <a:xfrm>
            <a:off x="7404100" y="736600"/>
            <a:ext cx="990600" cy="381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Asset Owner OMAS</a:t>
            </a:r>
          </a:p>
        </p:txBody>
      </p:sp>
      <p:sp>
        <p:nvSpPr>
          <p:cNvPr id="19" name="Up-down Arrow 18">
            <a:extLst>
              <a:ext uri="{FF2B5EF4-FFF2-40B4-BE49-F238E27FC236}">
                <a16:creationId xmlns:a16="http://schemas.microsoft.com/office/drawing/2014/main" id="{229F44E9-7355-184C-B09F-4D43563FAC8F}"/>
              </a:ext>
            </a:extLst>
          </p:cNvPr>
          <p:cNvSpPr/>
          <p:nvPr/>
        </p:nvSpPr>
        <p:spPr>
          <a:xfrm>
            <a:off x="7848600" y="317500"/>
            <a:ext cx="203200" cy="368300"/>
          </a:xfrm>
          <a:prstGeom prst="upDown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0" name="TextBox 19">
            <a:extLst>
              <a:ext uri="{FF2B5EF4-FFF2-40B4-BE49-F238E27FC236}">
                <a16:creationId xmlns:a16="http://schemas.microsoft.com/office/drawing/2014/main" id="{8FBB7484-725D-AD41-A05E-A8ABB9889214}"/>
              </a:ext>
            </a:extLst>
          </p:cNvPr>
          <p:cNvSpPr txBox="1"/>
          <p:nvPr/>
        </p:nvSpPr>
        <p:spPr>
          <a:xfrm>
            <a:off x="8039100" y="279400"/>
            <a:ext cx="861133" cy="307777"/>
          </a:xfrm>
          <a:prstGeom prst="rect">
            <a:avLst/>
          </a:prstGeom>
          <a:noFill/>
        </p:spPr>
        <p:txBody>
          <a:bodyPr wrap="none" rtlCol="0">
            <a:spAutoFit/>
          </a:bodyPr>
          <a:lstStyle/>
          <a:p>
            <a:r>
              <a:rPr lang="en-US" dirty="0"/>
              <a:t>Curation</a:t>
            </a:r>
          </a:p>
        </p:txBody>
      </p:sp>
      <p:sp>
        <p:nvSpPr>
          <p:cNvPr id="22" name="Rectangle 21">
            <a:extLst>
              <a:ext uri="{FF2B5EF4-FFF2-40B4-BE49-F238E27FC236}">
                <a16:creationId xmlns:a16="http://schemas.microsoft.com/office/drawing/2014/main" id="{7E1A3370-7D49-B848-8F1F-954E38778922}"/>
              </a:ext>
            </a:extLst>
          </p:cNvPr>
          <p:cNvSpPr/>
          <p:nvPr/>
        </p:nvSpPr>
        <p:spPr>
          <a:xfrm rot="16200000">
            <a:off x="6502400" y="3670300"/>
            <a:ext cx="1117600" cy="381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Discovery Engine OMAS</a:t>
            </a:r>
          </a:p>
        </p:txBody>
      </p:sp>
      <p:sp>
        <p:nvSpPr>
          <p:cNvPr id="23" name="Rounded Rectangle 22">
            <a:extLst>
              <a:ext uri="{FF2B5EF4-FFF2-40B4-BE49-F238E27FC236}">
                <a16:creationId xmlns:a16="http://schemas.microsoft.com/office/drawing/2014/main" id="{D7CE8E41-1EF4-F148-85F1-40A46A9E61DF}"/>
              </a:ext>
            </a:extLst>
          </p:cNvPr>
          <p:cNvSpPr/>
          <p:nvPr/>
        </p:nvSpPr>
        <p:spPr>
          <a:xfrm>
            <a:off x="4635500" y="3505200"/>
            <a:ext cx="1739900" cy="95250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Discovery</a:t>
            </a:r>
          </a:p>
          <a:p>
            <a:pPr algn="ctr"/>
            <a:r>
              <a:rPr lang="en-US" dirty="0">
                <a:ln w="0"/>
                <a:solidFill>
                  <a:schemeClr val="accent6">
                    <a:lumMod val="50000"/>
                  </a:schemeClr>
                </a:solidFill>
                <a:effectLst>
                  <a:outerShdw blurRad="38100" dist="19050" dir="2700000" algn="tl" rotWithShape="0">
                    <a:schemeClr val="dk1">
                      <a:alpha val="40000"/>
                    </a:schemeClr>
                  </a:outerShdw>
                </a:effectLst>
              </a:rPr>
              <a:t>Server</a:t>
            </a:r>
          </a:p>
        </p:txBody>
      </p:sp>
      <p:sp>
        <p:nvSpPr>
          <p:cNvPr id="24" name="Left-right Arrow 23">
            <a:extLst>
              <a:ext uri="{FF2B5EF4-FFF2-40B4-BE49-F238E27FC236}">
                <a16:creationId xmlns:a16="http://schemas.microsoft.com/office/drawing/2014/main" id="{84DED182-BF9F-0A4A-87DE-1AC1DD0D3447}"/>
              </a:ext>
            </a:extLst>
          </p:cNvPr>
          <p:cNvSpPr/>
          <p:nvPr/>
        </p:nvSpPr>
        <p:spPr>
          <a:xfrm>
            <a:off x="6426200" y="3822700"/>
            <a:ext cx="381000" cy="228600"/>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6144826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6E2225-8650-C740-9F61-ACA4F185345F}"/>
              </a:ext>
            </a:extLst>
          </p:cNvPr>
          <p:cNvSpPr/>
          <p:nvPr/>
        </p:nvSpPr>
        <p:spPr>
          <a:xfrm>
            <a:off x="4667509" y="1386565"/>
            <a:ext cx="2654709" cy="157316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21BA562F-2E22-7B45-B286-FA96D6B10D2E}"/>
              </a:ext>
            </a:extLst>
          </p:cNvPr>
          <p:cNvSpPr/>
          <p:nvPr/>
        </p:nvSpPr>
        <p:spPr>
          <a:xfrm>
            <a:off x="3637782" y="1010795"/>
            <a:ext cx="3690118" cy="15609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32</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067C2D35-F973-5743-BCF6-DAA156D45C3E}"/>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2442689868"/>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4C8C-FC66-A04C-B632-C0FDCA8E7A0F}"/>
              </a:ext>
            </a:extLst>
          </p:cNvPr>
          <p:cNvSpPr>
            <a:spLocks noGrp="1"/>
          </p:cNvSpPr>
          <p:nvPr>
            <p:ph type="title"/>
          </p:nvPr>
        </p:nvSpPr>
        <p:spPr/>
        <p:txBody>
          <a:bodyPr/>
          <a:lstStyle/>
          <a:p>
            <a:r>
              <a:rPr lang="en-US" dirty="0"/>
              <a:t>Ad hoc data search and use</a:t>
            </a:r>
          </a:p>
        </p:txBody>
      </p:sp>
      <p:sp>
        <p:nvSpPr>
          <p:cNvPr id="3" name="Content Placeholder 2">
            <a:extLst>
              <a:ext uri="{FF2B5EF4-FFF2-40B4-BE49-F238E27FC236}">
                <a16:creationId xmlns:a16="http://schemas.microsoft.com/office/drawing/2014/main" id="{2D83A9ED-8C42-7A40-87A1-3B3C7E57A685}"/>
              </a:ext>
            </a:extLst>
          </p:cNvPr>
          <p:cNvSpPr>
            <a:spLocks noGrp="1"/>
          </p:cNvSpPr>
          <p:nvPr>
            <p:ph idx="1"/>
          </p:nvPr>
        </p:nvSpPr>
        <p:spPr>
          <a:xfrm>
            <a:off x="359200" y="965874"/>
            <a:ext cx="3984200" cy="3603001"/>
          </a:xfrm>
        </p:spPr>
        <p:txBody>
          <a:bodyPr/>
          <a:lstStyle/>
          <a:p>
            <a:r>
              <a:rPr lang="en-US" dirty="0"/>
              <a:t>The following OMASs support retrieving metadata:</a:t>
            </a:r>
          </a:p>
          <a:p>
            <a:pPr lvl="1"/>
            <a:r>
              <a:rPr lang="en-US" dirty="0"/>
              <a:t>Asset Catalog</a:t>
            </a:r>
          </a:p>
          <a:p>
            <a:pPr lvl="1"/>
            <a:r>
              <a:rPr lang="en-US" dirty="0"/>
              <a:t>Asset Consumer</a:t>
            </a:r>
          </a:p>
          <a:p>
            <a:r>
              <a:rPr lang="en-US" dirty="0"/>
              <a:t>The Stewardship Server supports the triggering of sandbox provisioning requests</a:t>
            </a:r>
          </a:p>
          <a:p>
            <a:r>
              <a:rPr lang="en-US" dirty="0"/>
              <a:t>The Security Sync Server supports configuring security in access points</a:t>
            </a:r>
          </a:p>
        </p:txBody>
      </p:sp>
      <p:sp>
        <p:nvSpPr>
          <p:cNvPr id="4" name="Slide Number Placeholder 3">
            <a:extLst>
              <a:ext uri="{FF2B5EF4-FFF2-40B4-BE49-F238E27FC236}">
                <a16:creationId xmlns:a16="http://schemas.microsoft.com/office/drawing/2014/main" id="{E9BD7202-DEB6-7947-8B30-A32ABAE0EF2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33</a:t>
            </a:fld>
            <a:endParaRPr lang="en-US" sz="1000"/>
          </a:p>
        </p:txBody>
      </p:sp>
      <p:sp>
        <p:nvSpPr>
          <p:cNvPr id="5" name="Rounded Rectangle 4">
            <a:extLst>
              <a:ext uri="{FF2B5EF4-FFF2-40B4-BE49-F238E27FC236}">
                <a16:creationId xmlns:a16="http://schemas.microsoft.com/office/drawing/2014/main" id="{62117842-877E-F140-9185-8A9EF9061D3E}"/>
              </a:ext>
            </a:extLst>
          </p:cNvPr>
          <p:cNvSpPr/>
          <p:nvPr/>
        </p:nvSpPr>
        <p:spPr>
          <a:xfrm>
            <a:off x="6819900" y="1054100"/>
            <a:ext cx="2095500" cy="325120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dirty="0">
                <a:ln w="0"/>
                <a:solidFill>
                  <a:schemeClr val="accent6">
                    <a:lumMod val="50000"/>
                  </a:schemeClr>
                </a:solidFill>
                <a:effectLst>
                  <a:outerShdw blurRad="38100" dist="19050" dir="2700000" algn="tl" rotWithShape="0">
                    <a:schemeClr val="dk1">
                      <a:alpha val="40000"/>
                    </a:schemeClr>
                  </a:outerShdw>
                </a:effectLst>
              </a:rPr>
              <a:t>Metadata</a:t>
            </a:r>
          </a:p>
          <a:p>
            <a:pPr algn="r"/>
            <a:r>
              <a:rPr lang="en-US" dirty="0">
                <a:ln w="0"/>
                <a:solidFill>
                  <a:schemeClr val="accent6">
                    <a:lumMod val="50000"/>
                  </a:schemeClr>
                </a:solidFill>
                <a:effectLst>
                  <a:outerShdw blurRad="38100" dist="19050" dir="2700000" algn="tl" rotWithShape="0">
                    <a:schemeClr val="dk1">
                      <a:alpha val="40000"/>
                    </a:schemeClr>
                  </a:outerShdw>
                </a:effectLst>
              </a:rPr>
              <a:t>Server</a:t>
            </a:r>
          </a:p>
        </p:txBody>
      </p:sp>
      <p:sp>
        <p:nvSpPr>
          <p:cNvPr id="6" name="Rectangle 5">
            <a:extLst>
              <a:ext uri="{FF2B5EF4-FFF2-40B4-BE49-F238E27FC236}">
                <a16:creationId xmlns:a16="http://schemas.microsoft.com/office/drawing/2014/main" id="{BC7A91F7-9087-7840-AA6C-CE2297F3312C}"/>
              </a:ext>
            </a:extLst>
          </p:cNvPr>
          <p:cNvSpPr/>
          <p:nvPr/>
        </p:nvSpPr>
        <p:spPr>
          <a:xfrm rot="16200000">
            <a:off x="6477000" y="1651000"/>
            <a:ext cx="1117600" cy="381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Stewardship Action OMAS</a:t>
            </a:r>
          </a:p>
        </p:txBody>
      </p:sp>
      <p:sp>
        <p:nvSpPr>
          <p:cNvPr id="7" name="Rectangle 6">
            <a:extLst>
              <a:ext uri="{FF2B5EF4-FFF2-40B4-BE49-F238E27FC236}">
                <a16:creationId xmlns:a16="http://schemas.microsoft.com/office/drawing/2014/main" id="{DA3D892A-125C-434B-9D9A-0949CD6881FC}"/>
              </a:ext>
            </a:extLst>
          </p:cNvPr>
          <p:cNvSpPr/>
          <p:nvPr/>
        </p:nvSpPr>
        <p:spPr>
          <a:xfrm rot="16200000">
            <a:off x="6477000" y="2844800"/>
            <a:ext cx="1117600" cy="381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Governance Engine OMAS</a:t>
            </a:r>
          </a:p>
        </p:txBody>
      </p:sp>
      <p:sp>
        <p:nvSpPr>
          <p:cNvPr id="8" name="Magnetic Disk 7">
            <a:extLst>
              <a:ext uri="{FF2B5EF4-FFF2-40B4-BE49-F238E27FC236}">
                <a16:creationId xmlns:a16="http://schemas.microsoft.com/office/drawing/2014/main" id="{AC36B6A3-72B2-B64A-BA40-E29583E712F1}"/>
              </a:ext>
            </a:extLst>
          </p:cNvPr>
          <p:cNvSpPr/>
          <p:nvPr/>
        </p:nvSpPr>
        <p:spPr>
          <a:xfrm>
            <a:off x="8159750" y="3276600"/>
            <a:ext cx="508000" cy="368300"/>
          </a:xfrm>
          <a:prstGeom prst="flowChartMagneticDisk">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 name="Rounded Rectangle 9">
            <a:extLst>
              <a:ext uri="{FF2B5EF4-FFF2-40B4-BE49-F238E27FC236}">
                <a16:creationId xmlns:a16="http://schemas.microsoft.com/office/drawing/2014/main" id="{AFC43D16-4FD8-974E-974A-06E1148F2B0C}"/>
              </a:ext>
            </a:extLst>
          </p:cNvPr>
          <p:cNvSpPr/>
          <p:nvPr/>
        </p:nvSpPr>
        <p:spPr>
          <a:xfrm>
            <a:off x="4610100" y="1384300"/>
            <a:ext cx="1739900" cy="95250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Stewardship</a:t>
            </a:r>
          </a:p>
          <a:p>
            <a:pPr algn="ctr"/>
            <a:r>
              <a:rPr lang="en-US" dirty="0">
                <a:ln w="0"/>
                <a:solidFill>
                  <a:schemeClr val="accent6">
                    <a:lumMod val="50000"/>
                  </a:schemeClr>
                </a:solidFill>
                <a:effectLst>
                  <a:outerShdw blurRad="38100" dist="19050" dir="2700000" algn="tl" rotWithShape="0">
                    <a:schemeClr val="dk1">
                      <a:alpha val="40000"/>
                    </a:schemeClr>
                  </a:outerShdw>
                </a:effectLst>
              </a:rPr>
              <a:t>Server</a:t>
            </a:r>
          </a:p>
        </p:txBody>
      </p:sp>
      <p:sp>
        <p:nvSpPr>
          <p:cNvPr id="11" name="Rounded Rectangle 10">
            <a:extLst>
              <a:ext uri="{FF2B5EF4-FFF2-40B4-BE49-F238E27FC236}">
                <a16:creationId xmlns:a16="http://schemas.microsoft.com/office/drawing/2014/main" id="{1A7BD6AB-2037-D643-B8F8-3B1128F5952C}"/>
              </a:ext>
            </a:extLst>
          </p:cNvPr>
          <p:cNvSpPr/>
          <p:nvPr/>
        </p:nvSpPr>
        <p:spPr>
          <a:xfrm>
            <a:off x="4597400" y="2603500"/>
            <a:ext cx="1739900" cy="95250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Security Sync Server</a:t>
            </a:r>
          </a:p>
        </p:txBody>
      </p:sp>
      <p:sp>
        <p:nvSpPr>
          <p:cNvPr id="12" name="Left-right Arrow 11">
            <a:extLst>
              <a:ext uri="{FF2B5EF4-FFF2-40B4-BE49-F238E27FC236}">
                <a16:creationId xmlns:a16="http://schemas.microsoft.com/office/drawing/2014/main" id="{83ABA797-7DC0-064B-8F20-8DC50B9E60B8}"/>
              </a:ext>
            </a:extLst>
          </p:cNvPr>
          <p:cNvSpPr/>
          <p:nvPr/>
        </p:nvSpPr>
        <p:spPr>
          <a:xfrm>
            <a:off x="6413500" y="1790700"/>
            <a:ext cx="381000" cy="228600"/>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3" name="Left-right Arrow 12">
            <a:extLst>
              <a:ext uri="{FF2B5EF4-FFF2-40B4-BE49-F238E27FC236}">
                <a16:creationId xmlns:a16="http://schemas.microsoft.com/office/drawing/2014/main" id="{7A38706B-4353-6643-8866-E155C560F6CF}"/>
              </a:ext>
            </a:extLst>
          </p:cNvPr>
          <p:cNvSpPr/>
          <p:nvPr/>
        </p:nvSpPr>
        <p:spPr>
          <a:xfrm>
            <a:off x="6388100" y="2921000"/>
            <a:ext cx="381000" cy="228600"/>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3BF62274-6F1E-9741-9BE1-0DCA7A5C2154}"/>
              </a:ext>
            </a:extLst>
          </p:cNvPr>
          <p:cNvSpPr/>
          <p:nvPr/>
        </p:nvSpPr>
        <p:spPr>
          <a:xfrm>
            <a:off x="7289800" y="1092200"/>
            <a:ext cx="1143000" cy="381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ln w="0"/>
                <a:solidFill>
                  <a:schemeClr val="accent6">
                    <a:lumMod val="50000"/>
                  </a:schemeClr>
                </a:solidFill>
                <a:effectLst>
                  <a:outerShdw blurRad="38100" dist="19050" dir="2700000" algn="tl" rotWithShape="0">
                    <a:schemeClr val="dk1">
                      <a:alpha val="40000"/>
                    </a:schemeClr>
                  </a:outerShdw>
                </a:effectLst>
              </a:rPr>
              <a:t>Asset Catalog OMAS</a:t>
            </a:r>
          </a:p>
        </p:txBody>
      </p:sp>
      <p:sp>
        <p:nvSpPr>
          <p:cNvPr id="15" name="Up-down Arrow 14">
            <a:extLst>
              <a:ext uri="{FF2B5EF4-FFF2-40B4-BE49-F238E27FC236}">
                <a16:creationId xmlns:a16="http://schemas.microsoft.com/office/drawing/2014/main" id="{07B16FE7-EABE-0246-A40F-9B95B766EC05}"/>
              </a:ext>
            </a:extLst>
          </p:cNvPr>
          <p:cNvSpPr/>
          <p:nvPr/>
        </p:nvSpPr>
        <p:spPr>
          <a:xfrm>
            <a:off x="7823200" y="660400"/>
            <a:ext cx="203200" cy="368300"/>
          </a:xfrm>
          <a:prstGeom prst="upDown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83A0EDE7-D560-6845-88ED-38C5B28FC109}"/>
              </a:ext>
            </a:extLst>
          </p:cNvPr>
          <p:cNvSpPr txBox="1"/>
          <p:nvPr/>
        </p:nvSpPr>
        <p:spPr>
          <a:xfrm>
            <a:off x="7099301" y="406400"/>
            <a:ext cx="1358900" cy="523220"/>
          </a:xfrm>
          <a:prstGeom prst="rect">
            <a:avLst/>
          </a:prstGeom>
          <a:noFill/>
        </p:spPr>
        <p:txBody>
          <a:bodyPr wrap="square" rtlCol="0">
            <a:spAutoFit/>
          </a:bodyPr>
          <a:lstStyle/>
          <a:p>
            <a:r>
              <a:rPr lang="en-US" dirty="0"/>
              <a:t>Understand Assets</a:t>
            </a:r>
          </a:p>
        </p:txBody>
      </p:sp>
      <p:sp>
        <p:nvSpPr>
          <p:cNvPr id="17" name="Rectangle 16">
            <a:extLst>
              <a:ext uri="{FF2B5EF4-FFF2-40B4-BE49-F238E27FC236}">
                <a16:creationId xmlns:a16="http://schemas.microsoft.com/office/drawing/2014/main" id="{F5FAFB10-6913-0246-B68F-4625B02B75C9}"/>
              </a:ext>
            </a:extLst>
          </p:cNvPr>
          <p:cNvSpPr/>
          <p:nvPr/>
        </p:nvSpPr>
        <p:spPr>
          <a:xfrm>
            <a:off x="5740400" y="1397000"/>
            <a:ext cx="457200" cy="203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 name="Up Arrow 17">
            <a:extLst>
              <a:ext uri="{FF2B5EF4-FFF2-40B4-BE49-F238E27FC236}">
                <a16:creationId xmlns:a16="http://schemas.microsoft.com/office/drawing/2014/main" id="{AABCC0C9-7F4E-B64E-ABB3-7D10693E3768}"/>
              </a:ext>
            </a:extLst>
          </p:cNvPr>
          <p:cNvSpPr/>
          <p:nvPr/>
        </p:nvSpPr>
        <p:spPr>
          <a:xfrm>
            <a:off x="5880100" y="863600"/>
            <a:ext cx="203200" cy="469900"/>
          </a:xfrm>
          <a:prstGeom prst="up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9" name="TextBox 18">
            <a:extLst>
              <a:ext uri="{FF2B5EF4-FFF2-40B4-BE49-F238E27FC236}">
                <a16:creationId xmlns:a16="http://schemas.microsoft.com/office/drawing/2014/main" id="{F0130515-D386-E446-B793-C5C07A3DE247}"/>
              </a:ext>
            </a:extLst>
          </p:cNvPr>
          <p:cNvSpPr txBox="1"/>
          <p:nvPr/>
        </p:nvSpPr>
        <p:spPr>
          <a:xfrm>
            <a:off x="4394200" y="863600"/>
            <a:ext cx="1531188" cy="446276"/>
          </a:xfrm>
          <a:prstGeom prst="rect">
            <a:avLst/>
          </a:prstGeom>
          <a:noFill/>
        </p:spPr>
        <p:txBody>
          <a:bodyPr wrap="none" rtlCol="0">
            <a:spAutoFit/>
          </a:bodyPr>
          <a:lstStyle/>
          <a:p>
            <a:pPr algn="r"/>
            <a:r>
              <a:rPr lang="en-US" dirty="0"/>
              <a:t>Provision</a:t>
            </a:r>
          </a:p>
          <a:p>
            <a:pPr algn="r"/>
            <a:r>
              <a:rPr lang="en-US" sz="900" dirty="0"/>
              <a:t>(calls Data Engine OMAS)</a:t>
            </a:r>
          </a:p>
        </p:txBody>
      </p:sp>
      <p:sp>
        <p:nvSpPr>
          <p:cNvPr id="20" name="Rectangle 19">
            <a:extLst>
              <a:ext uri="{FF2B5EF4-FFF2-40B4-BE49-F238E27FC236}">
                <a16:creationId xmlns:a16="http://schemas.microsoft.com/office/drawing/2014/main" id="{5E889C33-638E-0E4F-84C5-DF1D384DBA62}"/>
              </a:ext>
            </a:extLst>
          </p:cNvPr>
          <p:cNvSpPr/>
          <p:nvPr/>
        </p:nvSpPr>
        <p:spPr>
          <a:xfrm>
            <a:off x="7848600" y="1308100"/>
            <a:ext cx="876300" cy="508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ln w="0"/>
                <a:solidFill>
                  <a:schemeClr val="accent6">
                    <a:lumMod val="50000"/>
                  </a:schemeClr>
                </a:solidFill>
                <a:effectLst>
                  <a:outerShdw blurRad="38100" dist="19050" dir="2700000" algn="tl" rotWithShape="0">
                    <a:schemeClr val="dk1">
                      <a:alpha val="40000"/>
                    </a:schemeClr>
                  </a:outerShdw>
                </a:effectLst>
              </a:rPr>
              <a:t>Asset Consumer OMAS</a:t>
            </a:r>
          </a:p>
        </p:txBody>
      </p:sp>
      <p:sp>
        <p:nvSpPr>
          <p:cNvPr id="22" name="Regular Pentagon 21">
            <a:extLst>
              <a:ext uri="{FF2B5EF4-FFF2-40B4-BE49-F238E27FC236}">
                <a16:creationId xmlns:a16="http://schemas.microsoft.com/office/drawing/2014/main" id="{73BAA59B-A586-8242-8F7F-525E2A12ECFF}"/>
              </a:ext>
            </a:extLst>
          </p:cNvPr>
          <p:cNvSpPr/>
          <p:nvPr/>
        </p:nvSpPr>
        <p:spPr>
          <a:xfrm>
            <a:off x="4622800" y="4102100"/>
            <a:ext cx="1485900" cy="584200"/>
          </a:xfrm>
          <a:prstGeom prst="pentagon">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Search Service</a:t>
            </a:r>
          </a:p>
        </p:txBody>
      </p:sp>
      <p:sp>
        <p:nvSpPr>
          <p:cNvPr id="23" name="Down Arrow 22">
            <a:extLst>
              <a:ext uri="{FF2B5EF4-FFF2-40B4-BE49-F238E27FC236}">
                <a16:creationId xmlns:a16="http://schemas.microsoft.com/office/drawing/2014/main" id="{31DC26A2-0056-1C46-B388-7F4EA556E574}"/>
              </a:ext>
            </a:extLst>
          </p:cNvPr>
          <p:cNvSpPr/>
          <p:nvPr/>
        </p:nvSpPr>
        <p:spPr>
          <a:xfrm>
            <a:off x="5270500" y="3657600"/>
            <a:ext cx="203200" cy="342900"/>
          </a:xfrm>
          <a:prstGeom prst="down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5" name="TextBox 24">
            <a:extLst>
              <a:ext uri="{FF2B5EF4-FFF2-40B4-BE49-F238E27FC236}">
                <a16:creationId xmlns:a16="http://schemas.microsoft.com/office/drawing/2014/main" id="{077B1B99-D618-C044-946F-C655E0187AA5}"/>
              </a:ext>
            </a:extLst>
          </p:cNvPr>
          <p:cNvSpPr txBox="1"/>
          <p:nvPr/>
        </p:nvSpPr>
        <p:spPr>
          <a:xfrm>
            <a:off x="5461000" y="3556000"/>
            <a:ext cx="990600" cy="523220"/>
          </a:xfrm>
          <a:prstGeom prst="rect">
            <a:avLst/>
          </a:prstGeom>
          <a:noFill/>
        </p:spPr>
        <p:txBody>
          <a:bodyPr wrap="square" rtlCol="0">
            <a:spAutoFit/>
          </a:bodyPr>
          <a:lstStyle/>
          <a:p>
            <a:r>
              <a:rPr lang="en-US" dirty="0"/>
              <a:t>Configure Security</a:t>
            </a:r>
          </a:p>
        </p:txBody>
      </p:sp>
      <p:sp>
        <p:nvSpPr>
          <p:cNvPr id="26" name="TextBox 25">
            <a:extLst>
              <a:ext uri="{FF2B5EF4-FFF2-40B4-BE49-F238E27FC236}">
                <a16:creationId xmlns:a16="http://schemas.microsoft.com/office/drawing/2014/main" id="{DDC0FF52-0478-8C41-A2F9-C4E05F0C47D5}"/>
              </a:ext>
            </a:extLst>
          </p:cNvPr>
          <p:cNvSpPr txBox="1"/>
          <p:nvPr/>
        </p:nvSpPr>
        <p:spPr>
          <a:xfrm>
            <a:off x="5562600" y="533400"/>
            <a:ext cx="891591" cy="30777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none" rtlCol="0">
            <a:spAutoFit/>
          </a:bodyPr>
          <a:lstStyle/>
          <a:p>
            <a:r>
              <a:rPr lang="en-US" dirty="0"/>
              <a:t>Sandbox</a:t>
            </a:r>
          </a:p>
        </p:txBody>
      </p:sp>
    </p:spTree>
    <p:extLst>
      <p:ext uri="{BB962C8B-B14F-4D97-AF65-F5344CB8AC3E}">
        <p14:creationId xmlns:p14="http://schemas.microsoft.com/office/powerpoint/2010/main" val="1846803439"/>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99E54-0741-7846-953D-4C49DD2551B0}"/>
              </a:ext>
            </a:extLst>
          </p:cNvPr>
          <p:cNvSpPr>
            <a:spLocks noGrp="1"/>
          </p:cNvSpPr>
          <p:nvPr>
            <p:ph type="title"/>
          </p:nvPr>
        </p:nvSpPr>
        <p:spPr/>
        <p:txBody>
          <a:bodyPr/>
          <a:lstStyle/>
          <a:p>
            <a:r>
              <a:rPr lang="en-US" dirty="0"/>
              <a:t>Reporting and analytics applications</a:t>
            </a:r>
          </a:p>
        </p:txBody>
      </p:sp>
      <p:sp>
        <p:nvSpPr>
          <p:cNvPr id="3" name="Content Placeholder 2">
            <a:extLst>
              <a:ext uri="{FF2B5EF4-FFF2-40B4-BE49-F238E27FC236}">
                <a16:creationId xmlns:a16="http://schemas.microsoft.com/office/drawing/2014/main" id="{D54B3B8D-06B9-9A41-9E73-E1AD43214FC5}"/>
              </a:ext>
            </a:extLst>
          </p:cNvPr>
          <p:cNvSpPr>
            <a:spLocks noGrp="1"/>
          </p:cNvSpPr>
          <p:nvPr>
            <p:ph idx="1"/>
          </p:nvPr>
        </p:nvSpPr>
        <p:spPr/>
        <p:txBody>
          <a:bodyPr/>
          <a:lstStyle/>
          <a:p>
            <a:r>
              <a:rPr lang="en-US" dirty="0"/>
              <a:t>Applications can use:</a:t>
            </a:r>
          </a:p>
          <a:p>
            <a:pPr lvl="1"/>
            <a:r>
              <a:rPr lang="en-US" dirty="0"/>
              <a:t>Asset Catalog and Asset Consumer OMASs</a:t>
            </a:r>
          </a:p>
          <a:p>
            <a:pPr lvl="1"/>
            <a:r>
              <a:rPr lang="en-US" dirty="0"/>
              <a:t>OCF Connectors</a:t>
            </a:r>
          </a:p>
          <a:p>
            <a:pPr lvl="1"/>
            <a:r>
              <a:rPr lang="en-US" dirty="0"/>
              <a:t>Specialist OMAS</a:t>
            </a:r>
          </a:p>
          <a:p>
            <a:pPr lvl="2"/>
            <a:r>
              <a:rPr lang="en-US" dirty="0"/>
              <a:t>Analytics Modeling OMAS</a:t>
            </a:r>
          </a:p>
        </p:txBody>
      </p:sp>
      <p:sp>
        <p:nvSpPr>
          <p:cNvPr id="4" name="Slide Number Placeholder 3">
            <a:extLst>
              <a:ext uri="{FF2B5EF4-FFF2-40B4-BE49-F238E27FC236}">
                <a16:creationId xmlns:a16="http://schemas.microsoft.com/office/drawing/2014/main" id="{CFFF938F-7611-E349-89EF-F99F0F39313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34</a:t>
            </a:fld>
            <a:endParaRPr lang="en-US" sz="1000"/>
          </a:p>
        </p:txBody>
      </p:sp>
    </p:spTree>
    <p:extLst>
      <p:ext uri="{BB962C8B-B14F-4D97-AF65-F5344CB8AC3E}">
        <p14:creationId xmlns:p14="http://schemas.microsoft.com/office/powerpoint/2010/main" val="234182491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BA562F-2E22-7B45-B286-FA96D6B10D2E}"/>
              </a:ext>
            </a:extLst>
          </p:cNvPr>
          <p:cNvSpPr/>
          <p:nvPr/>
        </p:nvSpPr>
        <p:spPr>
          <a:xfrm>
            <a:off x="7430634" y="968149"/>
            <a:ext cx="970416" cy="150835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35</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585FF658-699B-5842-968E-53BB58D67191}"/>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2430272033"/>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atin typeface="Arial" charset="0"/>
                <a:ea typeface="MS PGothic" charset="0"/>
              </a:rPr>
              <a:t>Analytics Lifecycle</a:t>
            </a:r>
          </a:p>
        </p:txBody>
      </p:sp>
      <p:grpSp>
        <p:nvGrpSpPr>
          <p:cNvPr id="5" name="Group 4"/>
          <p:cNvGrpSpPr/>
          <p:nvPr/>
        </p:nvGrpSpPr>
        <p:grpSpPr>
          <a:xfrm>
            <a:off x="3413315" y="1142227"/>
            <a:ext cx="4572000" cy="3048000"/>
            <a:chOff x="1598702" y="1695784"/>
            <a:chExt cx="6096000" cy="4064000"/>
          </a:xfrm>
        </p:grpSpPr>
        <p:graphicFrame>
          <p:nvGraphicFramePr>
            <p:cNvPr id="2" name="Diagram 1"/>
            <p:cNvGraphicFramePr/>
            <p:nvPr/>
          </p:nvGraphicFramePr>
          <p:xfrm>
            <a:off x="1598702" y="169578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bwMode="auto">
            <a:xfrm>
              <a:off x="2782653" y="3025176"/>
              <a:ext cx="1124668" cy="338555"/>
            </a:xfrm>
            <a:prstGeom prst="rect">
              <a:avLst/>
            </a:prstGeom>
            <a:noFill/>
            <a:ln w="9525">
              <a:noFill/>
              <a:miter lim="800000"/>
              <a:headEnd/>
              <a:tailEnd/>
            </a:ln>
          </p:spPr>
          <p:txBody>
            <a:bodyPr wrap="none" rtlCol="0">
              <a:prstTxWarp prst="textNoShape">
                <a:avLst/>
              </a:prstTxWarp>
              <a:spAutoFit/>
            </a:bodyPr>
            <a:lstStyle/>
            <a:p>
              <a:r>
                <a:rPr lang="en-US" sz="1050" b="1" dirty="0">
                  <a:solidFill>
                    <a:schemeClr val="accent1"/>
                  </a:solidFill>
                  <a:latin typeface="Calibri" pitchFamily="-1" charset="0"/>
                </a:rPr>
                <a:t>Locate Data</a:t>
              </a:r>
            </a:p>
          </p:txBody>
        </p:sp>
        <p:sp>
          <p:nvSpPr>
            <p:cNvPr id="7" name="TextBox 6"/>
            <p:cNvSpPr txBox="1"/>
            <p:nvPr/>
          </p:nvSpPr>
          <p:spPr bwMode="auto">
            <a:xfrm>
              <a:off x="5064051" y="3046859"/>
              <a:ext cx="1870597" cy="338555"/>
            </a:xfrm>
            <a:prstGeom prst="rect">
              <a:avLst/>
            </a:prstGeom>
            <a:noFill/>
            <a:ln w="9525">
              <a:noFill/>
              <a:miter lim="800000"/>
              <a:headEnd/>
              <a:tailEnd/>
            </a:ln>
          </p:spPr>
          <p:txBody>
            <a:bodyPr wrap="none" rtlCol="0">
              <a:prstTxWarp prst="textNoShape">
                <a:avLst/>
              </a:prstTxWarp>
              <a:spAutoFit/>
            </a:bodyPr>
            <a:lstStyle/>
            <a:p>
              <a:r>
                <a:rPr lang="en-US" sz="1050" b="1" dirty="0">
                  <a:solidFill>
                    <a:schemeClr val="accent1"/>
                  </a:solidFill>
                  <a:latin typeface="Calibri" pitchFamily="-1" charset="0"/>
                </a:rPr>
                <a:t>Build Analytic Models</a:t>
              </a:r>
            </a:p>
          </p:txBody>
        </p:sp>
        <p:sp>
          <p:nvSpPr>
            <p:cNvPr id="8" name="TextBox 7"/>
            <p:cNvSpPr txBox="1"/>
            <p:nvPr/>
          </p:nvSpPr>
          <p:spPr bwMode="auto">
            <a:xfrm>
              <a:off x="3797113" y="5309412"/>
              <a:ext cx="1780829" cy="338555"/>
            </a:xfrm>
            <a:prstGeom prst="rect">
              <a:avLst/>
            </a:prstGeom>
            <a:noFill/>
            <a:ln w="9525">
              <a:noFill/>
              <a:miter lim="800000"/>
              <a:headEnd/>
              <a:tailEnd/>
            </a:ln>
          </p:spPr>
          <p:txBody>
            <a:bodyPr wrap="none" rtlCol="0">
              <a:prstTxWarp prst="textNoShape">
                <a:avLst/>
              </a:prstTxWarp>
              <a:spAutoFit/>
            </a:bodyPr>
            <a:lstStyle/>
            <a:p>
              <a:r>
                <a:rPr lang="en-US" sz="1050" b="1" dirty="0">
                  <a:solidFill>
                    <a:schemeClr val="accent1"/>
                  </a:solidFill>
                  <a:latin typeface="Calibri" pitchFamily="-1" charset="0"/>
                </a:rPr>
                <a:t>Run Analytic Models</a:t>
              </a:r>
            </a:p>
          </p:txBody>
        </p:sp>
      </p:grpSp>
      <p:sp>
        <p:nvSpPr>
          <p:cNvPr id="3" name="TextBox 2">
            <a:extLst>
              <a:ext uri="{FF2B5EF4-FFF2-40B4-BE49-F238E27FC236}">
                <a16:creationId xmlns:a16="http://schemas.microsoft.com/office/drawing/2014/main" id="{16EAA413-7AE9-1E4F-9EF7-A13BC926F23B}"/>
              </a:ext>
            </a:extLst>
          </p:cNvPr>
          <p:cNvSpPr txBox="1"/>
          <p:nvPr/>
        </p:nvSpPr>
        <p:spPr>
          <a:xfrm>
            <a:off x="558800" y="1066800"/>
            <a:ext cx="2343911" cy="523220"/>
          </a:xfrm>
          <a:prstGeom prst="rect">
            <a:avLst/>
          </a:prstGeom>
          <a:noFill/>
        </p:spPr>
        <p:txBody>
          <a:bodyPr wrap="none" rtlCol="0">
            <a:spAutoFit/>
          </a:bodyPr>
          <a:lstStyle/>
          <a:p>
            <a:r>
              <a:rPr lang="en-US" dirty="0"/>
              <a:t>Data Science OMAS</a:t>
            </a:r>
          </a:p>
          <a:p>
            <a:r>
              <a:rPr lang="en-US" dirty="0"/>
              <a:t>Manages analytical models</a:t>
            </a:r>
          </a:p>
        </p:txBody>
      </p:sp>
      <p:sp>
        <p:nvSpPr>
          <p:cNvPr id="9" name="TextBox 8">
            <a:extLst>
              <a:ext uri="{FF2B5EF4-FFF2-40B4-BE49-F238E27FC236}">
                <a16:creationId xmlns:a16="http://schemas.microsoft.com/office/drawing/2014/main" id="{39282648-D381-3945-9ADE-C9DFED9720E3}"/>
              </a:ext>
            </a:extLst>
          </p:cNvPr>
          <p:cNvSpPr txBox="1"/>
          <p:nvPr/>
        </p:nvSpPr>
        <p:spPr>
          <a:xfrm>
            <a:off x="584200" y="1803400"/>
            <a:ext cx="1895071" cy="523220"/>
          </a:xfrm>
          <a:prstGeom prst="rect">
            <a:avLst/>
          </a:prstGeom>
          <a:noFill/>
        </p:spPr>
        <p:txBody>
          <a:bodyPr wrap="none" rtlCol="0">
            <a:spAutoFit/>
          </a:bodyPr>
          <a:lstStyle/>
          <a:p>
            <a:r>
              <a:rPr lang="en-US" dirty="0"/>
              <a:t>DevOps OMAS</a:t>
            </a:r>
          </a:p>
          <a:p>
            <a:r>
              <a:rPr lang="en-US" dirty="0"/>
              <a:t>Manages deployment</a:t>
            </a:r>
          </a:p>
        </p:txBody>
      </p:sp>
    </p:spTree>
    <p:extLst>
      <p:ext uri="{BB962C8B-B14F-4D97-AF65-F5344CB8AC3E}">
        <p14:creationId xmlns:p14="http://schemas.microsoft.com/office/powerpoint/2010/main" val="123761305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BA562F-2E22-7B45-B286-FA96D6B10D2E}"/>
              </a:ext>
            </a:extLst>
          </p:cNvPr>
          <p:cNvSpPr/>
          <p:nvPr/>
        </p:nvSpPr>
        <p:spPr>
          <a:xfrm>
            <a:off x="3503000" y="2571751"/>
            <a:ext cx="1180486" cy="1900597"/>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37</a:t>
            </a:fld>
            <a:endParaRPr lang="en-US" sz="1000"/>
          </a:p>
        </p:txBody>
      </p:sp>
      <p:pic>
        <p:nvPicPr>
          <p:cNvPr id="13" name="Picture 12" descr="A picture containing black, sitting, several&#10;&#10;Description automatically generated">
            <a:extLst>
              <a:ext uri="{FF2B5EF4-FFF2-40B4-BE49-F238E27FC236}">
                <a16:creationId xmlns:a16="http://schemas.microsoft.com/office/drawing/2014/main" id="{DEDEC4B5-B954-0540-83CF-23AB455B1E51}"/>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24814933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4B0D-10E0-AC4C-A00F-BEC879062FEF}"/>
              </a:ext>
            </a:extLst>
          </p:cNvPr>
          <p:cNvSpPr>
            <a:spLocks noGrp="1"/>
          </p:cNvSpPr>
          <p:nvPr>
            <p:ph type="title"/>
          </p:nvPr>
        </p:nvSpPr>
        <p:spPr/>
        <p:txBody>
          <a:bodyPr/>
          <a:lstStyle/>
          <a:p>
            <a:r>
              <a:rPr lang="en-US" dirty="0"/>
              <a:t>Repositories</a:t>
            </a:r>
          </a:p>
        </p:txBody>
      </p:sp>
      <p:sp>
        <p:nvSpPr>
          <p:cNvPr id="224" name="Content Placeholder 223">
            <a:extLst>
              <a:ext uri="{FF2B5EF4-FFF2-40B4-BE49-F238E27FC236}">
                <a16:creationId xmlns:a16="http://schemas.microsoft.com/office/drawing/2014/main" id="{13700E1B-B3D9-A743-AF5E-1F09605D7F9A}"/>
              </a:ext>
            </a:extLst>
          </p:cNvPr>
          <p:cNvSpPr>
            <a:spLocks noGrp="1"/>
          </p:cNvSpPr>
          <p:nvPr>
            <p:ph idx="1"/>
          </p:nvPr>
        </p:nvSpPr>
        <p:spPr>
          <a:xfrm>
            <a:off x="359200" y="965874"/>
            <a:ext cx="3006300" cy="3603001"/>
          </a:xfrm>
        </p:spPr>
        <p:txBody>
          <a:bodyPr/>
          <a:lstStyle/>
          <a:p>
            <a:r>
              <a:rPr lang="en-US" dirty="0"/>
              <a:t>Data Engine OMAS records data movement</a:t>
            </a:r>
          </a:p>
          <a:p>
            <a:r>
              <a:rPr lang="en-US" dirty="0"/>
              <a:t>Data provisioning engine may call OMAS directly, or an integration daemon may capture lineage.</a:t>
            </a:r>
          </a:p>
        </p:txBody>
      </p:sp>
      <p:sp>
        <p:nvSpPr>
          <p:cNvPr id="3" name="Slide Number Placeholder 2">
            <a:extLst>
              <a:ext uri="{FF2B5EF4-FFF2-40B4-BE49-F238E27FC236}">
                <a16:creationId xmlns:a16="http://schemas.microsoft.com/office/drawing/2014/main" id="{429B75A5-C926-ED4C-AD7E-10FFB41CE091}"/>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38</a:t>
            </a:fld>
            <a:endParaRPr lang="en-US" sz="1000"/>
          </a:p>
        </p:txBody>
      </p:sp>
      <p:grpSp>
        <p:nvGrpSpPr>
          <p:cNvPr id="114" name="Group 3">
            <a:extLst>
              <a:ext uri="{FF2B5EF4-FFF2-40B4-BE49-F238E27FC236}">
                <a16:creationId xmlns:a16="http://schemas.microsoft.com/office/drawing/2014/main" id="{034DEFE9-5725-1E4D-A6C0-D4A2C3FE45C1}"/>
              </a:ext>
            </a:extLst>
          </p:cNvPr>
          <p:cNvGrpSpPr>
            <a:grpSpLocks/>
          </p:cNvGrpSpPr>
          <p:nvPr/>
        </p:nvGrpSpPr>
        <p:grpSpPr bwMode="auto">
          <a:xfrm>
            <a:off x="3641593" y="289077"/>
            <a:ext cx="4927600" cy="4502150"/>
            <a:chOff x="3449638" y="3178595"/>
            <a:chExt cx="2514600" cy="2297112"/>
          </a:xfrm>
        </p:grpSpPr>
        <p:sp>
          <p:nvSpPr>
            <p:cNvPr id="115" name="Rounded Rectangle 197">
              <a:extLst>
                <a:ext uri="{FF2B5EF4-FFF2-40B4-BE49-F238E27FC236}">
                  <a16:creationId xmlns:a16="http://schemas.microsoft.com/office/drawing/2014/main" id="{22DC64B5-A114-064F-940B-E29415BF0C4B}"/>
                </a:ext>
              </a:extLst>
            </p:cNvPr>
            <p:cNvSpPr>
              <a:spLocks noChangeArrowheads="1"/>
            </p:cNvSpPr>
            <p:nvPr/>
          </p:nvSpPr>
          <p:spPr bwMode="auto">
            <a:xfrm rot="5400000">
              <a:off x="3558382" y="3069851"/>
              <a:ext cx="2297112" cy="2514600"/>
            </a:xfrm>
            <a:prstGeom prst="roundRect">
              <a:avLst>
                <a:gd name="adj" fmla="val 2310"/>
              </a:avLst>
            </a:prstGeom>
            <a:solidFill>
              <a:srgbClr val="CCFFCC"/>
            </a:solidFill>
            <a:ln w="9525">
              <a:solidFill>
                <a:srgbClr val="1F497D"/>
              </a:solidFill>
              <a:round/>
              <a:headEnd/>
              <a:tailEnd/>
            </a:ln>
          </p:spPr>
          <p:txBody>
            <a:bodyPr lIns="36000" tIns="0" rIns="36000" bIns="3600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ea typeface="ＭＳ Ｐゴシック"/>
                  <a:cs typeface="+mn-cs"/>
                </a:rPr>
                <a:t>Data Lake Repositories</a:t>
              </a:r>
            </a:p>
          </p:txBody>
        </p:sp>
        <p:sp>
          <p:nvSpPr>
            <p:cNvPr id="116" name="Rounded Rectangle 197">
              <a:extLst>
                <a:ext uri="{FF2B5EF4-FFF2-40B4-BE49-F238E27FC236}">
                  <a16:creationId xmlns:a16="http://schemas.microsoft.com/office/drawing/2014/main" id="{1DBE076E-4EC4-7245-8B5C-53E620FC0DC3}"/>
                </a:ext>
              </a:extLst>
            </p:cNvPr>
            <p:cNvSpPr>
              <a:spLocks noChangeArrowheads="1"/>
            </p:cNvSpPr>
            <p:nvPr/>
          </p:nvSpPr>
          <p:spPr bwMode="auto">
            <a:xfrm>
              <a:off x="3503580" y="3218658"/>
              <a:ext cx="2241722" cy="344487"/>
            </a:xfrm>
            <a:prstGeom prst="roundRect">
              <a:avLst>
                <a:gd name="adj" fmla="val 11542"/>
              </a:avLst>
            </a:prstGeom>
            <a:solidFill>
              <a:srgbClr val="D9D9D9"/>
            </a:solidFill>
            <a:ln w="9525">
              <a:solidFill>
                <a:srgbClr val="1F497D"/>
              </a:solidFill>
              <a:round/>
              <a:headEnd/>
              <a:tailEnd/>
            </a:ln>
          </p:spPr>
          <p:txBody>
            <a:bodyPr lIns="36000" tIns="0" rIns="36000" bIns="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ea typeface="ＭＳ Ｐゴシック"/>
                  <a:cs typeface="+mn-cs"/>
                </a:rPr>
                <a:t>Descriptive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ea typeface="ＭＳ Ｐゴシック"/>
                  <a:cs typeface="+mn-cs"/>
                </a:rPr>
                <a:t>Data</a:t>
              </a:r>
            </a:p>
          </p:txBody>
        </p:sp>
        <p:sp>
          <p:nvSpPr>
            <p:cNvPr id="117" name="Snip Diagonal Corner Rectangle 56">
              <a:extLst>
                <a:ext uri="{FF2B5EF4-FFF2-40B4-BE49-F238E27FC236}">
                  <a16:creationId xmlns:a16="http://schemas.microsoft.com/office/drawing/2014/main" id="{18D3FBDF-B585-DB49-BE79-4FF63AD74493}"/>
                </a:ext>
              </a:extLst>
            </p:cNvPr>
            <p:cNvSpPr>
              <a:spLocks noChangeArrowheads="1"/>
            </p:cNvSpPr>
            <p:nvPr/>
          </p:nvSpPr>
          <p:spPr bwMode="auto">
            <a:xfrm>
              <a:off x="4992909" y="3257973"/>
              <a:ext cx="720193" cy="265674"/>
            </a:xfrm>
            <a:custGeom>
              <a:avLst/>
              <a:gdLst>
                <a:gd name="T0" fmla="*/ 82764833 w 1313647"/>
                <a:gd name="T1" fmla="*/ 0 h 765808"/>
                <a:gd name="T2" fmla="*/ 41382660 w 1313647"/>
                <a:gd name="T3" fmla="*/ 0 h 765808"/>
                <a:gd name="T4" fmla="*/ 0 w 1313647"/>
                <a:gd name="T5" fmla="*/ 0 h 765808"/>
                <a:gd name="T6" fmla="*/ 41382660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p:spPr>
          <p:txBody>
            <a:bodyPr wrap="none" lIns="0" tIns="36000" rIns="0" bIns="3600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small" spc="0" normalizeH="0" baseline="0" noProof="0" dirty="0">
                  <a:ln>
                    <a:noFill/>
                  </a:ln>
                  <a:solidFill>
                    <a:prstClr val="black"/>
                  </a:solidFill>
                  <a:effectLst/>
                  <a:uLnTx/>
                  <a:uFillTx/>
                  <a:ea typeface="ＭＳ Ｐゴシック"/>
                  <a:cs typeface="MS PGothic" charset="0"/>
                </a:rPr>
                <a:t> Information</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small" spc="0" normalizeH="0" baseline="0" noProof="0" dirty="0">
                  <a:ln>
                    <a:noFill/>
                  </a:ln>
                  <a:solidFill>
                    <a:prstClr val="black"/>
                  </a:solidFill>
                  <a:effectLst/>
                  <a:uLnTx/>
                  <a:uFillTx/>
                  <a:ea typeface="ＭＳ Ｐゴシック"/>
                  <a:cs typeface="MS PGothic" charset="0"/>
                </a:rPr>
                <a:t> Views</a:t>
              </a:r>
            </a:p>
          </p:txBody>
        </p:sp>
        <p:grpSp>
          <p:nvGrpSpPr>
            <p:cNvPr id="118" name="Group 75">
              <a:extLst>
                <a:ext uri="{FF2B5EF4-FFF2-40B4-BE49-F238E27FC236}">
                  <a16:creationId xmlns:a16="http://schemas.microsoft.com/office/drawing/2014/main" id="{36931DC0-6233-964D-A345-2604DF28A825}"/>
                </a:ext>
              </a:extLst>
            </p:cNvPr>
            <p:cNvGrpSpPr>
              <a:grpSpLocks/>
            </p:cNvGrpSpPr>
            <p:nvPr/>
          </p:nvGrpSpPr>
          <p:grpSpPr bwMode="auto">
            <a:xfrm>
              <a:off x="5516551" y="3337235"/>
              <a:ext cx="174736" cy="158634"/>
              <a:chOff x="-1397000" y="1498600"/>
              <a:chExt cx="1117600" cy="1003300"/>
            </a:xfrm>
          </p:grpSpPr>
          <p:sp>
            <p:nvSpPr>
              <p:cNvPr id="221" name="Cloud 220">
                <a:extLst>
                  <a:ext uri="{FF2B5EF4-FFF2-40B4-BE49-F238E27FC236}">
                    <a16:creationId xmlns:a16="http://schemas.microsoft.com/office/drawing/2014/main" id="{DE2367A2-46AF-C04D-83A2-254357A5A77C}"/>
                  </a:ext>
                </a:extLst>
              </p:cNvPr>
              <p:cNvSpPr/>
              <p:nvPr/>
            </p:nvSpPr>
            <p:spPr>
              <a:xfrm>
                <a:off x="-1398962" y="1504463"/>
                <a:ext cx="1119193" cy="1004074"/>
              </a:xfrm>
              <a:prstGeom prst="cloud">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222" name="Folded Corner 221">
                <a:extLst>
                  <a:ext uri="{FF2B5EF4-FFF2-40B4-BE49-F238E27FC236}">
                    <a16:creationId xmlns:a16="http://schemas.microsoft.com/office/drawing/2014/main" id="{91A33A0E-44E9-734E-A5C1-DB1CA1473459}"/>
                  </a:ext>
                </a:extLst>
              </p:cNvPr>
              <p:cNvSpPr/>
              <p:nvPr/>
            </p:nvSpPr>
            <p:spPr>
              <a:xfrm>
                <a:off x="-1124346" y="1632533"/>
                <a:ext cx="601048" cy="712075"/>
              </a:xfrm>
              <a:prstGeom prst="foldedCorner">
                <a:avLst/>
              </a:prstGeom>
              <a:solidFill>
                <a:sysClr val="window" lastClr="FFFFFF"/>
              </a:solidFill>
              <a:ln w="12700" cap="flat" cmpd="sng" algn="ctr">
                <a:solidFill>
                  <a:srgbClr val="1F497D"/>
                </a:solidFill>
                <a:prstDash val="sysDash"/>
                <a:round/>
                <a:headEnd type="none" w="med" len="med"/>
                <a:tailEnd type="none" w="med" len="med"/>
              </a:ln>
              <a:effectLst>
                <a:outerShdw blurRad="40000" dist="23000" dir="5400000" rotWithShape="0">
                  <a:srgbClr val="000000">
                    <a:alpha val="35000"/>
                  </a:srgbClr>
                </a:outerShdw>
              </a:effectLst>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119" name="Rectangle 649">
              <a:extLst>
                <a:ext uri="{FF2B5EF4-FFF2-40B4-BE49-F238E27FC236}">
                  <a16:creationId xmlns:a16="http://schemas.microsoft.com/office/drawing/2014/main" id="{9C82E61C-55AB-1748-AE9F-19C53F3BA251}"/>
                </a:ext>
              </a:extLst>
            </p:cNvPr>
            <p:cNvSpPr>
              <a:spLocks noChangeArrowheads="1"/>
            </p:cNvSpPr>
            <p:nvPr/>
          </p:nvSpPr>
          <p:spPr bwMode="auto">
            <a:xfrm>
              <a:off x="4066946" y="3257973"/>
              <a:ext cx="385615" cy="264054"/>
            </a:xfrm>
            <a:prstGeom prst="rect">
              <a:avLst/>
            </a:prstGeom>
            <a:solidFill>
              <a:sysClr val="window" lastClr="FFFFFF"/>
            </a:solidFill>
            <a:ln w="19050">
              <a:solidFill>
                <a:srgbClr val="1F497D"/>
              </a:solidFill>
              <a:miter lim="800000"/>
              <a:headEnd/>
              <a:tailEnd/>
            </a:ln>
          </p:spPr>
          <p:txBody>
            <a:bodyPr wrap="none" lIns="36000" tIns="0" rIns="36000" bIns="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Catalog</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1200" cap="small" spc="0" normalizeH="0" baseline="0" noProof="0" dirty="0">
                <a:ln>
                  <a:noFill/>
                </a:ln>
                <a:solidFill>
                  <a:prstClr val="black"/>
                </a:solidFill>
                <a:effectLst/>
                <a:uLnTx/>
                <a:uFillTx/>
                <a:ea typeface="ＭＳ Ｐゴシック"/>
                <a:cs typeface="MS PGothic" charset="0"/>
              </a:endParaRPr>
            </a:p>
          </p:txBody>
        </p:sp>
        <p:grpSp>
          <p:nvGrpSpPr>
            <p:cNvPr id="120" name="Group 6">
              <a:extLst>
                <a:ext uri="{FF2B5EF4-FFF2-40B4-BE49-F238E27FC236}">
                  <a16:creationId xmlns:a16="http://schemas.microsoft.com/office/drawing/2014/main" id="{DA55BDB7-E412-6B45-A64D-A12C8D4815B3}"/>
                </a:ext>
              </a:extLst>
            </p:cNvPr>
            <p:cNvGrpSpPr>
              <a:grpSpLocks/>
            </p:cNvGrpSpPr>
            <p:nvPr/>
          </p:nvGrpSpPr>
          <p:grpSpPr bwMode="auto">
            <a:xfrm>
              <a:off x="4130179" y="3421858"/>
              <a:ext cx="242734" cy="61912"/>
              <a:chOff x="4289906" y="3494904"/>
              <a:chExt cx="242934" cy="61914"/>
            </a:xfrm>
          </p:grpSpPr>
          <p:sp>
            <p:nvSpPr>
              <p:cNvPr id="218" name="Magnetic Disk 217">
                <a:extLst>
                  <a:ext uri="{FF2B5EF4-FFF2-40B4-BE49-F238E27FC236}">
                    <a16:creationId xmlns:a16="http://schemas.microsoft.com/office/drawing/2014/main" id="{585CED1B-3B03-1943-9963-3A871283D077}"/>
                  </a:ext>
                </a:extLst>
              </p:cNvPr>
              <p:cNvSpPr/>
              <p:nvPr/>
            </p:nvSpPr>
            <p:spPr bwMode="auto">
              <a:xfrm>
                <a:off x="4290674" y="3496256"/>
                <a:ext cx="69727" cy="59131"/>
              </a:xfrm>
              <a:prstGeom prst="flowChartMagneticDisk">
                <a:avLst/>
              </a:prstGeom>
              <a:solidFill>
                <a:srgbClr val="93CDD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219" name="Magnetic Disk 218">
                <a:extLst>
                  <a:ext uri="{FF2B5EF4-FFF2-40B4-BE49-F238E27FC236}">
                    <a16:creationId xmlns:a16="http://schemas.microsoft.com/office/drawing/2014/main" id="{3C5089D4-7432-324C-8418-E6D55DC69369}"/>
                  </a:ext>
                </a:extLst>
              </p:cNvPr>
              <p:cNvSpPr/>
              <p:nvPr/>
            </p:nvSpPr>
            <p:spPr bwMode="auto">
              <a:xfrm>
                <a:off x="4376617" y="3494636"/>
                <a:ext cx="71349" cy="62371"/>
              </a:xfrm>
              <a:prstGeom prst="flowChartMagneticDisk">
                <a:avLst/>
              </a:prstGeom>
              <a:solidFill>
                <a:srgbClr val="93CDD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220" name="Magnetic Disk 219">
                <a:extLst>
                  <a:ext uri="{FF2B5EF4-FFF2-40B4-BE49-F238E27FC236}">
                    <a16:creationId xmlns:a16="http://schemas.microsoft.com/office/drawing/2014/main" id="{946689E8-BBFD-9645-ADDE-56F725E15CE3}"/>
                  </a:ext>
                </a:extLst>
              </p:cNvPr>
              <p:cNvSpPr/>
              <p:nvPr/>
            </p:nvSpPr>
            <p:spPr bwMode="auto">
              <a:xfrm>
                <a:off x="4463370" y="3494636"/>
                <a:ext cx="70538" cy="62371"/>
              </a:xfrm>
              <a:prstGeom prst="flowChartMagneticDisk">
                <a:avLst/>
              </a:prstGeom>
              <a:solidFill>
                <a:srgbClr val="93CDD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nvGrpSpPr>
            <p:cNvPr id="121" name="Group 10">
              <a:extLst>
                <a:ext uri="{FF2B5EF4-FFF2-40B4-BE49-F238E27FC236}">
                  <a16:creationId xmlns:a16="http://schemas.microsoft.com/office/drawing/2014/main" id="{B66B7E1A-027D-AF40-8696-BC9D205D9E3A}"/>
                </a:ext>
              </a:extLst>
            </p:cNvPr>
            <p:cNvGrpSpPr>
              <a:grpSpLocks/>
            </p:cNvGrpSpPr>
            <p:nvPr/>
          </p:nvGrpSpPr>
          <p:grpSpPr bwMode="auto">
            <a:xfrm>
              <a:off x="3495496" y="4671353"/>
              <a:ext cx="2240135" cy="376237"/>
              <a:chOff x="3498821" y="3601137"/>
              <a:chExt cx="2240135" cy="376237"/>
            </a:xfrm>
          </p:grpSpPr>
          <p:sp>
            <p:nvSpPr>
              <p:cNvPr id="202" name="Rounded Rectangle 197">
                <a:extLst>
                  <a:ext uri="{FF2B5EF4-FFF2-40B4-BE49-F238E27FC236}">
                    <a16:creationId xmlns:a16="http://schemas.microsoft.com/office/drawing/2014/main" id="{8F2222E0-9828-E44F-AC0E-74A19DA3906B}"/>
                  </a:ext>
                </a:extLst>
              </p:cNvPr>
              <p:cNvSpPr>
                <a:spLocks noChangeArrowheads="1"/>
              </p:cNvSpPr>
              <p:nvPr/>
            </p:nvSpPr>
            <p:spPr bwMode="auto">
              <a:xfrm>
                <a:off x="3498821" y="3601137"/>
                <a:ext cx="2240135" cy="376237"/>
              </a:xfrm>
              <a:prstGeom prst="roundRect">
                <a:avLst>
                  <a:gd name="adj" fmla="val 6606"/>
                </a:avLst>
              </a:prstGeom>
              <a:solidFill>
                <a:srgbClr val="D9D9D9"/>
              </a:solidFill>
              <a:ln w="9525">
                <a:solidFill>
                  <a:srgbClr val="1F497D"/>
                </a:solidFill>
                <a:round/>
                <a:headEnd/>
                <a:tailEnd/>
              </a:ln>
            </p:spPr>
            <p:txBody>
              <a:bodyPr wrap="none" lIns="36000" tIns="0" rIns="36000" bIns="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ea typeface="ＭＳ Ｐゴシック"/>
                    <a:cs typeface="+mn-cs"/>
                  </a:rPr>
                  <a:t>Context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ea typeface="ＭＳ Ｐゴシック"/>
                    <a:cs typeface="+mn-cs"/>
                  </a:rPr>
                  <a:t>Data</a:t>
                </a:r>
              </a:p>
            </p:txBody>
          </p:sp>
          <p:grpSp>
            <p:nvGrpSpPr>
              <p:cNvPr id="203" name="Group 11">
                <a:extLst>
                  <a:ext uri="{FF2B5EF4-FFF2-40B4-BE49-F238E27FC236}">
                    <a16:creationId xmlns:a16="http://schemas.microsoft.com/office/drawing/2014/main" id="{316DE2CD-2986-7643-AED2-8D45B38CFB1A}"/>
                  </a:ext>
                </a:extLst>
              </p:cNvPr>
              <p:cNvGrpSpPr>
                <a:grpSpLocks/>
              </p:cNvGrpSpPr>
              <p:nvPr/>
            </p:nvGrpSpPr>
            <p:grpSpPr bwMode="auto">
              <a:xfrm>
                <a:off x="4533489" y="3653709"/>
                <a:ext cx="344596" cy="281479"/>
                <a:chOff x="2906068" y="3420981"/>
                <a:chExt cx="453123" cy="382354"/>
              </a:xfrm>
              <a:effectLst>
                <a:outerShdw blurRad="50800" dist="38100" dir="2700000" algn="tl" rotWithShape="0">
                  <a:srgbClr val="000000">
                    <a:alpha val="43000"/>
                  </a:srgbClr>
                </a:outerShdw>
              </a:effectLst>
            </p:grpSpPr>
            <p:sp>
              <p:nvSpPr>
                <p:cNvPr id="216" name="Rectangle 649">
                  <a:extLst>
                    <a:ext uri="{FF2B5EF4-FFF2-40B4-BE49-F238E27FC236}">
                      <a16:creationId xmlns:a16="http://schemas.microsoft.com/office/drawing/2014/main" id="{C448D739-8B4E-8A44-AAD8-428FA102769E}"/>
                    </a:ext>
                  </a:extLst>
                </p:cNvPr>
                <p:cNvSpPr>
                  <a:spLocks noChangeArrowheads="1"/>
                </p:cNvSpPr>
                <p:nvPr/>
              </p:nvSpPr>
              <p:spPr bwMode="auto">
                <a:xfrm>
                  <a:off x="2906068" y="3420981"/>
                  <a:ext cx="453123" cy="382354"/>
                </a:xfrm>
                <a:prstGeom prst="rect">
                  <a:avLst/>
                </a:prstGeom>
                <a:solidFill>
                  <a:sysClr val="window" lastClr="FFFFFF"/>
                </a:solidFill>
                <a:ln w="19050">
                  <a:solidFill>
                    <a:srgbClr val="1F497D"/>
                  </a:solidFill>
                  <a:miter lim="800000"/>
                  <a:headEnd/>
                  <a:tailEnd/>
                </a:ln>
              </p:spPr>
              <p:txBody>
                <a:bodyPr wrap="none" lIns="36000" tIns="36000" rIns="36000" bIns="36000"/>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Asset</a:t>
                  </a:r>
                </a:p>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Hub</a:t>
                  </a:r>
                </a:p>
              </p:txBody>
            </p:sp>
            <p:sp>
              <p:nvSpPr>
                <p:cNvPr id="217" name="Oval 57">
                  <a:extLst>
                    <a:ext uri="{FF2B5EF4-FFF2-40B4-BE49-F238E27FC236}">
                      <a16:creationId xmlns:a16="http://schemas.microsoft.com/office/drawing/2014/main" id="{CA12A43A-ABEE-EC49-98BD-5B5E0B174122}"/>
                    </a:ext>
                  </a:extLst>
                </p:cNvPr>
                <p:cNvSpPr>
                  <a:spLocks noChangeArrowheads="1"/>
                </p:cNvSpPr>
                <p:nvPr/>
              </p:nvSpPr>
              <p:spPr bwMode="auto">
                <a:xfrm>
                  <a:off x="2936876" y="3638043"/>
                  <a:ext cx="114900" cy="108063"/>
                </a:xfrm>
                <a:prstGeom prst="ellipse">
                  <a:avLst/>
                </a:prstGeom>
                <a:solidFill>
                  <a:srgbClr val="9DD7E2"/>
                </a:solidFill>
                <a:ln w="12700">
                  <a:solidFill>
                    <a:srgbClr val="1F497D"/>
                  </a:solidFill>
                  <a:round/>
                  <a:headEnd/>
                  <a:tailEnd/>
                </a:ln>
                <a:effectLst>
                  <a:outerShdw blurRad="50800" dist="38100" dir="2700000" algn="tl" rotWithShape="0">
                    <a:srgbClr val="000000">
                      <a:alpha val="43000"/>
                    </a:srgbClr>
                  </a:outerShdw>
                </a:effectLst>
              </p:spPr>
              <p:txBody>
                <a:bodyPr lIns="36000" tIns="36000" rIns="36000" bIns="36000" anchor="ctr"/>
                <a:lstStyle/>
                <a:p>
                  <a:pPr marL="0" marR="0" lvl="0" indent="0" algn="r" defTabSz="457200" eaLnBrk="1" fontAlgn="auto" latinLnBrk="0" hangingPunct="1">
                    <a:lnSpc>
                      <a:spcPct val="100000"/>
                    </a:lnSpc>
                    <a:spcBef>
                      <a:spcPts val="0"/>
                    </a:spcBef>
                    <a:spcAft>
                      <a:spcPts val="0"/>
                    </a:spcAft>
                    <a:buClrTx/>
                    <a:buSzTx/>
                    <a:buFontTx/>
                    <a:buNone/>
                    <a:tabLst/>
                    <a:defRPr/>
                  </a:pPr>
                  <a:endParaRPr kumimoji="0" lang="en-GB" sz="1200" b="0" i="0" u="none" strike="noStrike" kern="1200" cap="small" spc="0" normalizeH="0" baseline="0" noProof="0" dirty="0">
                    <a:ln>
                      <a:noFill/>
                    </a:ln>
                    <a:solidFill>
                      <a:srgbClr val="FFFFFF"/>
                    </a:solidFill>
                    <a:effectLst/>
                    <a:uLnTx/>
                    <a:uFillTx/>
                    <a:ea typeface="ＭＳ Ｐゴシック"/>
                    <a:cs typeface="MS PGothic" charset="0"/>
                  </a:endParaRPr>
                </a:p>
              </p:txBody>
            </p:sp>
          </p:grpSp>
          <p:grpSp>
            <p:nvGrpSpPr>
              <p:cNvPr id="204" name="Group 10">
                <a:extLst>
                  <a:ext uri="{FF2B5EF4-FFF2-40B4-BE49-F238E27FC236}">
                    <a16:creationId xmlns:a16="http://schemas.microsoft.com/office/drawing/2014/main" id="{5287E580-ABC1-334B-BF2F-42656EF7434B}"/>
                  </a:ext>
                </a:extLst>
              </p:cNvPr>
              <p:cNvGrpSpPr>
                <a:grpSpLocks/>
              </p:cNvGrpSpPr>
              <p:nvPr/>
            </p:nvGrpSpPr>
            <p:grpSpPr bwMode="auto">
              <a:xfrm>
                <a:off x="4910288" y="3652237"/>
                <a:ext cx="405190" cy="282945"/>
                <a:chOff x="2731036" y="2957089"/>
                <a:chExt cx="562103" cy="385697"/>
              </a:xfrm>
              <a:effectLst>
                <a:outerShdw blurRad="50800" dist="38100" dir="2700000" algn="tl" rotWithShape="0">
                  <a:srgbClr val="000000">
                    <a:alpha val="43000"/>
                  </a:srgbClr>
                </a:outerShdw>
              </a:effectLst>
            </p:grpSpPr>
            <p:sp>
              <p:nvSpPr>
                <p:cNvPr id="214" name="Rectangle 645">
                  <a:extLst>
                    <a:ext uri="{FF2B5EF4-FFF2-40B4-BE49-F238E27FC236}">
                      <a16:creationId xmlns:a16="http://schemas.microsoft.com/office/drawing/2014/main" id="{A3F19AB9-15C5-0745-9D29-10B8A5A3C81B}"/>
                    </a:ext>
                  </a:extLst>
                </p:cNvPr>
                <p:cNvSpPr>
                  <a:spLocks noChangeArrowheads="1"/>
                </p:cNvSpPr>
                <p:nvPr/>
              </p:nvSpPr>
              <p:spPr bwMode="auto">
                <a:xfrm>
                  <a:off x="2731036" y="2957089"/>
                  <a:ext cx="562103" cy="385697"/>
                </a:xfrm>
                <a:prstGeom prst="rect">
                  <a:avLst/>
                </a:prstGeom>
                <a:solidFill>
                  <a:sysClr val="window" lastClr="FFFFFF"/>
                </a:solidFill>
                <a:ln w="19050">
                  <a:solidFill>
                    <a:srgbClr val="1F497D"/>
                  </a:solidFill>
                  <a:miter lim="800000"/>
                  <a:headEnd/>
                  <a:tailEnd/>
                </a:ln>
              </p:spPr>
              <p:txBody>
                <a:bodyPr wrap="none" lIns="0" tIns="0" rIns="36000" bIns="0" anchor="ct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Activity</a:t>
                  </a:r>
                </a:p>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Hub</a:t>
                  </a:r>
                </a:p>
              </p:txBody>
            </p:sp>
            <p:sp>
              <p:nvSpPr>
                <p:cNvPr id="215" name="Vertical Scroll 214">
                  <a:extLst>
                    <a:ext uri="{FF2B5EF4-FFF2-40B4-BE49-F238E27FC236}">
                      <a16:creationId xmlns:a16="http://schemas.microsoft.com/office/drawing/2014/main" id="{3905BA42-98AF-004A-B6B5-35F7A89634BB}"/>
                    </a:ext>
                  </a:extLst>
                </p:cNvPr>
                <p:cNvSpPr/>
                <p:nvPr/>
              </p:nvSpPr>
              <p:spPr>
                <a:xfrm>
                  <a:off x="2834025" y="3174017"/>
                  <a:ext cx="106736" cy="112780"/>
                </a:xfrm>
                <a:prstGeom prst="verticalScroll">
                  <a:avLst/>
                </a:prstGeom>
                <a:solidFill>
                  <a:srgbClr val="7ACBE0"/>
                </a:solid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20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grpSp>
          <p:sp>
            <p:nvSpPr>
              <p:cNvPr id="205" name="Rectangle 645">
                <a:extLst>
                  <a:ext uri="{FF2B5EF4-FFF2-40B4-BE49-F238E27FC236}">
                    <a16:creationId xmlns:a16="http://schemas.microsoft.com/office/drawing/2014/main" id="{6A573015-1D75-1846-A4C7-AE7DAF27118B}"/>
                  </a:ext>
                </a:extLst>
              </p:cNvPr>
              <p:cNvSpPr>
                <a:spLocks noChangeArrowheads="1"/>
              </p:cNvSpPr>
              <p:nvPr/>
            </p:nvSpPr>
            <p:spPr bwMode="auto">
              <a:xfrm>
                <a:off x="5348635" y="3653017"/>
                <a:ext cx="363742" cy="280254"/>
              </a:xfrm>
              <a:prstGeom prst="rect">
                <a:avLst/>
              </a:prstGeom>
              <a:solidFill>
                <a:sysClr val="window" lastClr="FFFFFF"/>
              </a:solidFill>
              <a:ln w="19050">
                <a:solidFill>
                  <a:srgbClr val="1F497D"/>
                </a:solidFill>
                <a:miter lim="800000"/>
                <a:headEnd/>
                <a:tailEnd/>
              </a:ln>
            </p:spPr>
            <p:txBody>
              <a:bodyPr wrap="none" lIns="36000" tIns="36000" rIns="36000" bIns="36000"/>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Code</a:t>
                </a:r>
              </a:p>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Hub</a:t>
                </a:r>
              </a:p>
            </p:txBody>
          </p:sp>
          <p:sp>
            <p:nvSpPr>
              <p:cNvPr id="206" name="Rectangle 649">
                <a:extLst>
                  <a:ext uri="{FF2B5EF4-FFF2-40B4-BE49-F238E27FC236}">
                    <a16:creationId xmlns:a16="http://schemas.microsoft.com/office/drawing/2014/main" id="{343A183E-A32B-BD45-AC2A-EEB6E104441F}"/>
                  </a:ext>
                </a:extLst>
              </p:cNvPr>
              <p:cNvSpPr>
                <a:spLocks noChangeArrowheads="1"/>
              </p:cNvSpPr>
              <p:nvPr/>
            </p:nvSpPr>
            <p:spPr bwMode="auto">
              <a:xfrm>
                <a:off x="4067841" y="3649777"/>
                <a:ext cx="435842" cy="285114"/>
              </a:xfrm>
              <a:prstGeom prst="rect">
                <a:avLst/>
              </a:prstGeom>
              <a:solidFill>
                <a:sysClr val="window" lastClr="FFFFFF"/>
              </a:solidFill>
              <a:ln w="19050">
                <a:solidFill>
                  <a:srgbClr val="1F497D"/>
                </a:solidFill>
                <a:miter lim="800000"/>
                <a:headEnd/>
                <a:tailEnd/>
              </a:ln>
              <a:effectLst/>
            </p:spPr>
            <p:txBody>
              <a:bodyPr wrap="none" lIns="36000" tIns="36000" rIns="36000" bIns="3600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Content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Hub</a:t>
                </a:r>
              </a:p>
            </p:txBody>
          </p:sp>
          <p:sp>
            <p:nvSpPr>
              <p:cNvPr id="207" name="Donut 96">
                <a:extLst>
                  <a:ext uri="{FF2B5EF4-FFF2-40B4-BE49-F238E27FC236}">
                    <a16:creationId xmlns:a16="http://schemas.microsoft.com/office/drawing/2014/main" id="{BBD20513-42F0-BB4B-8BDD-9A11D09AA357}"/>
                  </a:ext>
                </a:extLst>
              </p:cNvPr>
              <p:cNvSpPr/>
              <p:nvPr/>
            </p:nvSpPr>
            <p:spPr bwMode="auto">
              <a:xfrm>
                <a:off x="5375369" y="3795574"/>
                <a:ext cx="110986" cy="109348"/>
              </a:xfrm>
              <a:prstGeom prst="donut">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1200" cap="small" spc="0" normalizeH="0" baseline="0" noProof="0" dirty="0">
                  <a:ln>
                    <a:noFill/>
                  </a:ln>
                  <a:solidFill>
                    <a:prstClr val="black"/>
                  </a:solidFill>
                  <a:effectLst/>
                  <a:uLnTx/>
                  <a:uFillTx/>
                  <a:latin typeface="Arial"/>
                  <a:ea typeface="ＭＳ Ｐゴシック"/>
                  <a:cs typeface="+mn-cs"/>
                </a:endParaRPr>
              </a:p>
            </p:txBody>
          </p:sp>
          <p:grpSp>
            <p:nvGrpSpPr>
              <p:cNvPr id="208" name="Group 153">
                <a:extLst>
                  <a:ext uri="{FF2B5EF4-FFF2-40B4-BE49-F238E27FC236}">
                    <a16:creationId xmlns:a16="http://schemas.microsoft.com/office/drawing/2014/main" id="{F2C966A2-018D-014C-9C6C-5FD03791B1E3}"/>
                  </a:ext>
                </a:extLst>
              </p:cNvPr>
              <p:cNvGrpSpPr>
                <a:grpSpLocks/>
              </p:cNvGrpSpPr>
              <p:nvPr/>
            </p:nvGrpSpPr>
            <p:grpSpPr bwMode="auto">
              <a:xfrm>
                <a:off x="4288897" y="3853626"/>
                <a:ext cx="169755" cy="87508"/>
                <a:chOff x="977900" y="3314700"/>
                <a:chExt cx="876300" cy="419100"/>
              </a:xfrm>
            </p:grpSpPr>
            <p:sp>
              <p:nvSpPr>
                <p:cNvPr id="209" name="Rectangle 208">
                  <a:extLst>
                    <a:ext uri="{FF2B5EF4-FFF2-40B4-BE49-F238E27FC236}">
                      <a16:creationId xmlns:a16="http://schemas.microsoft.com/office/drawing/2014/main" id="{FEC20BE1-A95B-1842-BAB1-230BE54FE431}"/>
                    </a:ext>
                  </a:extLst>
                </p:cNvPr>
                <p:cNvSpPr/>
                <p:nvPr/>
              </p:nvSpPr>
              <p:spPr bwMode="auto">
                <a:xfrm>
                  <a:off x="1710286" y="3087101"/>
                  <a:ext cx="150550" cy="341373"/>
                </a:xfrm>
                <a:prstGeom prst="rect">
                  <a:avLst/>
                </a:prstGeom>
                <a:solidFill>
                  <a:sysClr val="window" lastClr="FFFFFF"/>
                </a:solidFill>
                <a:ln w="3175"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210" name="Multidocument 99">
                  <a:extLst>
                    <a:ext uri="{FF2B5EF4-FFF2-40B4-BE49-F238E27FC236}">
                      <a16:creationId xmlns:a16="http://schemas.microsoft.com/office/drawing/2014/main" id="{F7BE30B5-2149-B54E-BDD7-1601B8C4DBC3}"/>
                    </a:ext>
                  </a:extLst>
                </p:cNvPr>
                <p:cNvSpPr/>
                <p:nvPr/>
              </p:nvSpPr>
              <p:spPr>
                <a:xfrm>
                  <a:off x="982629" y="3071584"/>
                  <a:ext cx="376375" cy="364649"/>
                </a:xfrm>
                <a:prstGeom prst="flowChartMultidocument">
                  <a:avLst/>
                </a:prstGeom>
                <a:solidFill>
                  <a:sysClr val="window" lastClr="FFFFFF"/>
                </a:solidFill>
                <a:ln w="3175" cap="flat" cmpd="sng" algn="ctr">
                  <a:solidFill>
                    <a:srgbClr val="1F497D"/>
                  </a:solidFill>
                  <a:prstDash val="solid"/>
                  <a:round/>
                  <a:headEnd w="med" len="med"/>
                  <a:tailEnd w="med" len="me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211" name="Rectangle 210">
                  <a:extLst>
                    <a:ext uri="{FF2B5EF4-FFF2-40B4-BE49-F238E27FC236}">
                      <a16:creationId xmlns:a16="http://schemas.microsoft.com/office/drawing/2014/main" id="{618F15F8-C414-724A-81F0-87933319265C}"/>
                    </a:ext>
                  </a:extLst>
                </p:cNvPr>
                <p:cNvSpPr/>
                <p:nvPr/>
              </p:nvSpPr>
              <p:spPr bwMode="auto">
                <a:xfrm>
                  <a:off x="1672647" y="3125894"/>
                  <a:ext cx="154733" cy="341373"/>
                </a:xfrm>
                <a:prstGeom prst="rect">
                  <a:avLst/>
                </a:prstGeom>
                <a:solidFill>
                  <a:sysClr val="window" lastClr="FFFFFF"/>
                </a:solidFill>
                <a:ln w="3175"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212" name="Rectangle 211">
                  <a:extLst>
                    <a:ext uri="{FF2B5EF4-FFF2-40B4-BE49-F238E27FC236}">
                      <a16:creationId xmlns:a16="http://schemas.microsoft.com/office/drawing/2014/main" id="{256E31C2-8FD8-DC4F-B76B-2F1BF8ADAC04}"/>
                    </a:ext>
                  </a:extLst>
                </p:cNvPr>
                <p:cNvSpPr/>
                <p:nvPr/>
              </p:nvSpPr>
              <p:spPr bwMode="auto">
                <a:xfrm>
                  <a:off x="1630828" y="3156928"/>
                  <a:ext cx="146369" cy="349132"/>
                </a:xfrm>
                <a:prstGeom prst="rect">
                  <a:avLst/>
                </a:prstGeom>
                <a:solidFill>
                  <a:sysClr val="window" lastClr="FFFFFF"/>
                </a:solidFill>
                <a:ln w="3175"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cxnSp>
              <p:nvCxnSpPr>
                <p:cNvPr id="213" name="Elbow Connector 212">
                  <a:extLst>
                    <a:ext uri="{FF2B5EF4-FFF2-40B4-BE49-F238E27FC236}">
                      <a16:creationId xmlns:a16="http://schemas.microsoft.com/office/drawing/2014/main" id="{CC17AD43-B58F-7643-BAD2-66E138BFA9EF}"/>
                    </a:ext>
                  </a:extLst>
                </p:cNvPr>
                <p:cNvCxnSpPr>
                  <a:stCxn id="210" idx="3"/>
                  <a:endCxn id="212" idx="1"/>
                </p:cNvCxnSpPr>
                <p:nvPr/>
              </p:nvCxnSpPr>
              <p:spPr>
                <a:xfrm>
                  <a:off x="1359003" y="3253910"/>
                  <a:ext cx="271825" cy="77585"/>
                </a:xfrm>
                <a:prstGeom prst="bentConnector3">
                  <a:avLst>
                    <a:gd name="adj1" fmla="val 50000"/>
                  </a:avLst>
                </a:prstGeom>
                <a:noFill/>
                <a:ln w="3175" cap="flat" cmpd="sng" algn="ctr">
                  <a:solidFill>
                    <a:srgbClr val="1F497D"/>
                  </a:solidFill>
                  <a:prstDash val="solid"/>
                  <a:round/>
                  <a:headEnd type="none" w="med" len="med"/>
                  <a:tailEnd type="none" w="med" len="med"/>
                </a:ln>
                <a:effectLst>
                  <a:outerShdw blurRad="40000" dist="20000" dir="5400000" rotWithShape="0">
                    <a:srgbClr val="000000">
                      <a:alpha val="38000"/>
                    </a:srgbClr>
                  </a:outerShdw>
                </a:effectLst>
              </p:spPr>
            </p:cxnSp>
          </p:grpSp>
        </p:grpSp>
        <p:sp>
          <p:nvSpPr>
            <p:cNvPr id="122" name="Rounded Rectangle 197">
              <a:extLst>
                <a:ext uri="{FF2B5EF4-FFF2-40B4-BE49-F238E27FC236}">
                  <a16:creationId xmlns:a16="http://schemas.microsoft.com/office/drawing/2014/main" id="{B4E399CE-ED35-F043-8DCF-880A5E15E389}"/>
                </a:ext>
              </a:extLst>
            </p:cNvPr>
            <p:cNvSpPr>
              <a:spLocks noChangeArrowheads="1"/>
            </p:cNvSpPr>
            <p:nvPr/>
          </p:nvSpPr>
          <p:spPr bwMode="auto">
            <a:xfrm>
              <a:off x="3498821" y="3585044"/>
              <a:ext cx="2246481" cy="266700"/>
            </a:xfrm>
            <a:prstGeom prst="roundRect">
              <a:avLst>
                <a:gd name="adj" fmla="val 9389"/>
              </a:avLst>
            </a:prstGeom>
            <a:solidFill>
              <a:srgbClr val="D9D9D9"/>
            </a:solidFill>
            <a:ln w="9525">
              <a:solidFill>
                <a:srgbClr val="1F497D"/>
              </a:solidFill>
              <a:round/>
              <a:headEnd/>
              <a:tailEnd/>
            </a:ln>
          </p:spPr>
          <p:txBody>
            <a:bodyPr wrap="none" lIns="36000" tIns="0" rIns="36000" bIns="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ea typeface="ＭＳ Ｐゴシック"/>
                  <a:cs typeface="+mn-cs"/>
                </a:rPr>
                <a:t>Deposited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ea typeface="ＭＳ Ｐゴシック"/>
                  <a:cs typeface="+mn-cs"/>
                </a:rPr>
                <a:t>Data</a:t>
              </a:r>
            </a:p>
          </p:txBody>
        </p:sp>
        <p:grpSp>
          <p:nvGrpSpPr>
            <p:cNvPr id="123" name="Group 343">
              <a:extLst>
                <a:ext uri="{FF2B5EF4-FFF2-40B4-BE49-F238E27FC236}">
                  <a16:creationId xmlns:a16="http://schemas.microsoft.com/office/drawing/2014/main" id="{FD957F0B-9A50-3141-B491-A58D287A9AA2}"/>
                </a:ext>
              </a:extLst>
            </p:cNvPr>
            <p:cNvGrpSpPr>
              <a:grpSpLocks/>
            </p:cNvGrpSpPr>
            <p:nvPr/>
          </p:nvGrpSpPr>
          <p:grpSpPr bwMode="auto">
            <a:xfrm>
              <a:off x="4200754" y="3634617"/>
              <a:ext cx="165447" cy="172171"/>
              <a:chOff x="3599162" y="4756368"/>
              <a:chExt cx="197611" cy="205695"/>
            </a:xfrm>
          </p:grpSpPr>
          <p:grpSp>
            <p:nvGrpSpPr>
              <p:cNvPr id="197" name="Group 642">
                <a:extLst>
                  <a:ext uri="{FF2B5EF4-FFF2-40B4-BE49-F238E27FC236}">
                    <a16:creationId xmlns:a16="http://schemas.microsoft.com/office/drawing/2014/main" id="{793F63CC-5052-604A-9ED0-9401E7BDB740}"/>
                  </a:ext>
                </a:extLst>
              </p:cNvPr>
              <p:cNvGrpSpPr>
                <a:grpSpLocks/>
              </p:cNvGrpSpPr>
              <p:nvPr/>
            </p:nvGrpSpPr>
            <p:grpSpPr bwMode="auto">
              <a:xfrm>
                <a:off x="3604386" y="4756368"/>
                <a:ext cx="192387" cy="182602"/>
                <a:chOff x="1642" y="1357"/>
                <a:chExt cx="257" cy="292"/>
              </a:xfrm>
            </p:grpSpPr>
            <p:sp>
              <p:nvSpPr>
                <p:cNvPr id="199" name="Folded Corner 72">
                  <a:extLst>
                    <a:ext uri="{FF2B5EF4-FFF2-40B4-BE49-F238E27FC236}">
                      <a16:creationId xmlns:a16="http://schemas.microsoft.com/office/drawing/2014/main" id="{8A2F2FE4-0225-854E-A838-B68A207B0C4D}"/>
                    </a:ext>
                  </a:extLst>
                </p:cNvPr>
                <p:cNvSpPr>
                  <a:spLocks noChangeArrowheads="1"/>
                </p:cNvSpPr>
                <p:nvPr/>
              </p:nvSpPr>
              <p:spPr bwMode="auto">
                <a:xfrm>
                  <a:off x="1642" y="1357"/>
                  <a:ext cx="162"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sp>
              <p:nvSpPr>
                <p:cNvPr id="200" name="Folded Corner 73">
                  <a:extLst>
                    <a:ext uri="{FF2B5EF4-FFF2-40B4-BE49-F238E27FC236}">
                      <a16:creationId xmlns:a16="http://schemas.microsoft.com/office/drawing/2014/main" id="{A519E758-FCDF-A742-A099-8A6644B987B8}"/>
                    </a:ext>
                  </a:extLst>
                </p:cNvPr>
                <p:cNvSpPr>
                  <a:spLocks noChangeArrowheads="1"/>
                </p:cNvSpPr>
                <p:nvPr/>
              </p:nvSpPr>
              <p:spPr bwMode="auto">
                <a:xfrm>
                  <a:off x="1690" y="1405"/>
                  <a:ext cx="161" cy="196"/>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sp>
              <p:nvSpPr>
                <p:cNvPr id="201" name="Folded Corner 74">
                  <a:extLst>
                    <a:ext uri="{FF2B5EF4-FFF2-40B4-BE49-F238E27FC236}">
                      <a16:creationId xmlns:a16="http://schemas.microsoft.com/office/drawing/2014/main" id="{521C83D4-A214-2643-B589-FC56F886D187}"/>
                    </a:ext>
                  </a:extLst>
                </p:cNvPr>
                <p:cNvSpPr>
                  <a:spLocks noChangeArrowheads="1"/>
                </p:cNvSpPr>
                <p:nvPr/>
              </p:nvSpPr>
              <p:spPr bwMode="auto">
                <a:xfrm>
                  <a:off x="1738" y="1452"/>
                  <a:ext cx="161"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grpSp>
          <p:sp>
            <p:nvSpPr>
              <p:cNvPr id="198" name="Can 87">
                <a:extLst>
                  <a:ext uri="{FF2B5EF4-FFF2-40B4-BE49-F238E27FC236}">
                    <a16:creationId xmlns:a16="http://schemas.microsoft.com/office/drawing/2014/main" id="{912786BD-1FE1-7840-94EB-FC0EC3A2E250}"/>
                  </a:ext>
                </a:extLst>
              </p:cNvPr>
              <p:cNvSpPr>
                <a:spLocks noChangeArrowheads="1"/>
              </p:cNvSpPr>
              <p:nvPr/>
            </p:nvSpPr>
            <p:spPr bwMode="auto">
              <a:xfrm>
                <a:off x="3598888" y="4839778"/>
                <a:ext cx="102391" cy="151729"/>
              </a:xfrm>
              <a:prstGeom prst="can">
                <a:avLst>
                  <a:gd name="adj" fmla="val 25000"/>
                </a:avLst>
              </a:prstGeom>
              <a:solidFill>
                <a:srgbClr val="9DD7E2"/>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ea typeface="ＭＳ Ｐゴシック"/>
                  <a:cs typeface="+mn-cs"/>
                </a:endParaRPr>
              </a:p>
            </p:txBody>
          </p:sp>
        </p:grpSp>
        <p:grpSp>
          <p:nvGrpSpPr>
            <p:cNvPr id="124" name="Group 343">
              <a:extLst>
                <a:ext uri="{FF2B5EF4-FFF2-40B4-BE49-F238E27FC236}">
                  <a16:creationId xmlns:a16="http://schemas.microsoft.com/office/drawing/2014/main" id="{E6EBA709-2842-864A-BED9-F7F3F8335546}"/>
                </a:ext>
              </a:extLst>
            </p:cNvPr>
            <p:cNvGrpSpPr>
              <a:grpSpLocks/>
            </p:cNvGrpSpPr>
            <p:nvPr/>
          </p:nvGrpSpPr>
          <p:grpSpPr bwMode="auto">
            <a:xfrm>
              <a:off x="4489105" y="3634617"/>
              <a:ext cx="167024" cy="172171"/>
              <a:chOff x="3599162" y="4756368"/>
              <a:chExt cx="197611" cy="205695"/>
            </a:xfrm>
          </p:grpSpPr>
          <p:grpSp>
            <p:nvGrpSpPr>
              <p:cNvPr id="192" name="Group 642">
                <a:extLst>
                  <a:ext uri="{FF2B5EF4-FFF2-40B4-BE49-F238E27FC236}">
                    <a16:creationId xmlns:a16="http://schemas.microsoft.com/office/drawing/2014/main" id="{D86E47CE-9026-D647-B5BF-8F7A8195C9E4}"/>
                  </a:ext>
                </a:extLst>
              </p:cNvPr>
              <p:cNvGrpSpPr>
                <a:grpSpLocks/>
              </p:cNvGrpSpPr>
              <p:nvPr/>
            </p:nvGrpSpPr>
            <p:grpSpPr bwMode="auto">
              <a:xfrm>
                <a:off x="3604386" y="4756368"/>
                <a:ext cx="192387" cy="182602"/>
                <a:chOff x="1642" y="1357"/>
                <a:chExt cx="257" cy="292"/>
              </a:xfrm>
            </p:grpSpPr>
            <p:sp>
              <p:nvSpPr>
                <p:cNvPr id="194" name="Folded Corner 72">
                  <a:extLst>
                    <a:ext uri="{FF2B5EF4-FFF2-40B4-BE49-F238E27FC236}">
                      <a16:creationId xmlns:a16="http://schemas.microsoft.com/office/drawing/2014/main" id="{6D2B343F-587C-1243-B43C-BD1F30487A46}"/>
                    </a:ext>
                  </a:extLst>
                </p:cNvPr>
                <p:cNvSpPr>
                  <a:spLocks noChangeArrowheads="1"/>
                </p:cNvSpPr>
                <p:nvPr/>
              </p:nvSpPr>
              <p:spPr bwMode="auto">
                <a:xfrm>
                  <a:off x="1642" y="1357"/>
                  <a:ext cx="162"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sp>
              <p:nvSpPr>
                <p:cNvPr id="195" name="Folded Corner 73">
                  <a:extLst>
                    <a:ext uri="{FF2B5EF4-FFF2-40B4-BE49-F238E27FC236}">
                      <a16:creationId xmlns:a16="http://schemas.microsoft.com/office/drawing/2014/main" id="{36EA66C0-2767-AD47-9AC2-318C30830C0D}"/>
                    </a:ext>
                  </a:extLst>
                </p:cNvPr>
                <p:cNvSpPr>
                  <a:spLocks noChangeArrowheads="1"/>
                </p:cNvSpPr>
                <p:nvPr/>
              </p:nvSpPr>
              <p:spPr bwMode="auto">
                <a:xfrm>
                  <a:off x="1690" y="1405"/>
                  <a:ext cx="161" cy="196"/>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sp>
              <p:nvSpPr>
                <p:cNvPr id="196" name="Folded Corner 74">
                  <a:extLst>
                    <a:ext uri="{FF2B5EF4-FFF2-40B4-BE49-F238E27FC236}">
                      <a16:creationId xmlns:a16="http://schemas.microsoft.com/office/drawing/2014/main" id="{55F69EEC-FB3B-EC46-91AB-21AA989B1EB3}"/>
                    </a:ext>
                  </a:extLst>
                </p:cNvPr>
                <p:cNvSpPr>
                  <a:spLocks noChangeArrowheads="1"/>
                </p:cNvSpPr>
                <p:nvPr/>
              </p:nvSpPr>
              <p:spPr bwMode="auto">
                <a:xfrm>
                  <a:off x="1738" y="1452"/>
                  <a:ext cx="161"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grpSp>
          <p:sp>
            <p:nvSpPr>
              <p:cNvPr id="193" name="Can 82">
                <a:extLst>
                  <a:ext uri="{FF2B5EF4-FFF2-40B4-BE49-F238E27FC236}">
                    <a16:creationId xmlns:a16="http://schemas.microsoft.com/office/drawing/2014/main" id="{17E9D6DB-0C7B-6F4C-8A8B-CA32818A470F}"/>
                  </a:ext>
                </a:extLst>
              </p:cNvPr>
              <p:cNvSpPr>
                <a:spLocks noChangeArrowheads="1"/>
              </p:cNvSpPr>
              <p:nvPr/>
            </p:nvSpPr>
            <p:spPr bwMode="auto">
              <a:xfrm>
                <a:off x="3599570" y="4839778"/>
                <a:ext cx="101424" cy="151729"/>
              </a:xfrm>
              <a:prstGeom prst="can">
                <a:avLst>
                  <a:gd name="adj" fmla="val 25002"/>
                </a:avLst>
              </a:prstGeom>
              <a:solidFill>
                <a:srgbClr val="9DD7E2"/>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ea typeface="ＭＳ Ｐゴシック"/>
                  <a:cs typeface="+mn-cs"/>
                </a:endParaRPr>
              </a:p>
            </p:txBody>
          </p:sp>
        </p:grpSp>
        <p:grpSp>
          <p:nvGrpSpPr>
            <p:cNvPr id="125" name="Group 343">
              <a:extLst>
                <a:ext uri="{FF2B5EF4-FFF2-40B4-BE49-F238E27FC236}">
                  <a16:creationId xmlns:a16="http://schemas.microsoft.com/office/drawing/2014/main" id="{E1344A7C-C576-9944-AC6B-B230B41D4A8F}"/>
                </a:ext>
              </a:extLst>
            </p:cNvPr>
            <p:cNvGrpSpPr>
              <a:grpSpLocks/>
            </p:cNvGrpSpPr>
            <p:nvPr/>
          </p:nvGrpSpPr>
          <p:grpSpPr bwMode="auto">
            <a:xfrm>
              <a:off x="4779033" y="3634617"/>
              <a:ext cx="165448" cy="172171"/>
              <a:chOff x="3599162" y="4756368"/>
              <a:chExt cx="197611" cy="205695"/>
            </a:xfrm>
          </p:grpSpPr>
          <p:grpSp>
            <p:nvGrpSpPr>
              <p:cNvPr id="187" name="Group 642">
                <a:extLst>
                  <a:ext uri="{FF2B5EF4-FFF2-40B4-BE49-F238E27FC236}">
                    <a16:creationId xmlns:a16="http://schemas.microsoft.com/office/drawing/2014/main" id="{76439482-8F9A-7448-8749-CA5B530FF9F2}"/>
                  </a:ext>
                </a:extLst>
              </p:cNvPr>
              <p:cNvGrpSpPr>
                <a:grpSpLocks/>
              </p:cNvGrpSpPr>
              <p:nvPr/>
            </p:nvGrpSpPr>
            <p:grpSpPr bwMode="auto">
              <a:xfrm>
                <a:off x="3604386" y="4756368"/>
                <a:ext cx="192387" cy="182602"/>
                <a:chOff x="1642" y="1357"/>
                <a:chExt cx="257" cy="292"/>
              </a:xfrm>
            </p:grpSpPr>
            <p:sp>
              <p:nvSpPr>
                <p:cNvPr id="189" name="Folded Corner 72">
                  <a:extLst>
                    <a:ext uri="{FF2B5EF4-FFF2-40B4-BE49-F238E27FC236}">
                      <a16:creationId xmlns:a16="http://schemas.microsoft.com/office/drawing/2014/main" id="{0FE10F50-199E-A043-9325-A89188781EA3}"/>
                    </a:ext>
                  </a:extLst>
                </p:cNvPr>
                <p:cNvSpPr>
                  <a:spLocks noChangeArrowheads="1"/>
                </p:cNvSpPr>
                <p:nvPr/>
              </p:nvSpPr>
              <p:spPr bwMode="auto">
                <a:xfrm>
                  <a:off x="1642" y="1357"/>
                  <a:ext cx="162"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sp>
              <p:nvSpPr>
                <p:cNvPr id="190" name="Folded Corner 73">
                  <a:extLst>
                    <a:ext uri="{FF2B5EF4-FFF2-40B4-BE49-F238E27FC236}">
                      <a16:creationId xmlns:a16="http://schemas.microsoft.com/office/drawing/2014/main" id="{750EA186-B156-854B-84A6-FB8877C60002}"/>
                    </a:ext>
                  </a:extLst>
                </p:cNvPr>
                <p:cNvSpPr>
                  <a:spLocks noChangeArrowheads="1"/>
                </p:cNvSpPr>
                <p:nvPr/>
              </p:nvSpPr>
              <p:spPr bwMode="auto">
                <a:xfrm>
                  <a:off x="1690" y="1405"/>
                  <a:ext cx="161" cy="196"/>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sp>
              <p:nvSpPr>
                <p:cNvPr id="191" name="Folded Corner 74">
                  <a:extLst>
                    <a:ext uri="{FF2B5EF4-FFF2-40B4-BE49-F238E27FC236}">
                      <a16:creationId xmlns:a16="http://schemas.microsoft.com/office/drawing/2014/main" id="{EE6C126A-F534-C84C-B920-D02857DB5FF7}"/>
                    </a:ext>
                  </a:extLst>
                </p:cNvPr>
                <p:cNvSpPr>
                  <a:spLocks noChangeArrowheads="1"/>
                </p:cNvSpPr>
                <p:nvPr/>
              </p:nvSpPr>
              <p:spPr bwMode="auto">
                <a:xfrm>
                  <a:off x="1738" y="1452"/>
                  <a:ext cx="161"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grpSp>
          <p:sp>
            <p:nvSpPr>
              <p:cNvPr id="188" name="Can 77">
                <a:extLst>
                  <a:ext uri="{FF2B5EF4-FFF2-40B4-BE49-F238E27FC236}">
                    <a16:creationId xmlns:a16="http://schemas.microsoft.com/office/drawing/2014/main" id="{BD96AADD-BE51-5F42-9C11-56DBEED365E4}"/>
                  </a:ext>
                </a:extLst>
              </p:cNvPr>
              <p:cNvSpPr>
                <a:spLocks noChangeArrowheads="1"/>
              </p:cNvSpPr>
              <p:nvPr/>
            </p:nvSpPr>
            <p:spPr bwMode="auto">
              <a:xfrm>
                <a:off x="3590792" y="4839778"/>
                <a:ext cx="109974" cy="151729"/>
              </a:xfrm>
              <a:prstGeom prst="can">
                <a:avLst>
                  <a:gd name="adj" fmla="val 25000"/>
                </a:avLst>
              </a:prstGeom>
              <a:solidFill>
                <a:srgbClr val="9DD7E2"/>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ea typeface="ＭＳ Ｐゴシック"/>
                  <a:cs typeface="+mn-cs"/>
                </a:endParaRPr>
              </a:p>
            </p:txBody>
          </p:sp>
        </p:grpSp>
        <p:grpSp>
          <p:nvGrpSpPr>
            <p:cNvPr id="126" name="Group 343">
              <a:extLst>
                <a:ext uri="{FF2B5EF4-FFF2-40B4-BE49-F238E27FC236}">
                  <a16:creationId xmlns:a16="http://schemas.microsoft.com/office/drawing/2014/main" id="{ABE4A776-7F50-7C48-9583-6B24E1B63638}"/>
                </a:ext>
              </a:extLst>
            </p:cNvPr>
            <p:cNvGrpSpPr>
              <a:grpSpLocks/>
            </p:cNvGrpSpPr>
            <p:nvPr/>
          </p:nvGrpSpPr>
          <p:grpSpPr bwMode="auto">
            <a:xfrm>
              <a:off x="5071809" y="3634611"/>
              <a:ext cx="162609" cy="198710"/>
              <a:chOff x="3604386" y="4756368"/>
              <a:chExt cx="192387" cy="237402"/>
            </a:xfrm>
          </p:grpSpPr>
          <p:grpSp>
            <p:nvGrpSpPr>
              <p:cNvPr id="182" name="Group 642">
                <a:extLst>
                  <a:ext uri="{FF2B5EF4-FFF2-40B4-BE49-F238E27FC236}">
                    <a16:creationId xmlns:a16="http://schemas.microsoft.com/office/drawing/2014/main" id="{270BB5A3-C457-6C40-B82A-D8EEC1885B35}"/>
                  </a:ext>
                </a:extLst>
              </p:cNvPr>
              <p:cNvGrpSpPr>
                <a:grpSpLocks/>
              </p:cNvGrpSpPr>
              <p:nvPr/>
            </p:nvGrpSpPr>
            <p:grpSpPr bwMode="auto">
              <a:xfrm>
                <a:off x="3604386" y="4756368"/>
                <a:ext cx="192387" cy="182602"/>
                <a:chOff x="1642" y="1357"/>
                <a:chExt cx="257" cy="292"/>
              </a:xfrm>
            </p:grpSpPr>
            <p:sp>
              <p:nvSpPr>
                <p:cNvPr id="184" name="Folded Corner 72">
                  <a:extLst>
                    <a:ext uri="{FF2B5EF4-FFF2-40B4-BE49-F238E27FC236}">
                      <a16:creationId xmlns:a16="http://schemas.microsoft.com/office/drawing/2014/main" id="{08DF573E-CD81-E447-BFA4-4A3C38EA9D09}"/>
                    </a:ext>
                  </a:extLst>
                </p:cNvPr>
                <p:cNvSpPr>
                  <a:spLocks noChangeArrowheads="1"/>
                </p:cNvSpPr>
                <p:nvPr/>
              </p:nvSpPr>
              <p:spPr bwMode="auto">
                <a:xfrm>
                  <a:off x="1642" y="1357"/>
                  <a:ext cx="162"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sp>
              <p:nvSpPr>
                <p:cNvPr id="185" name="Folded Corner 73">
                  <a:extLst>
                    <a:ext uri="{FF2B5EF4-FFF2-40B4-BE49-F238E27FC236}">
                      <a16:creationId xmlns:a16="http://schemas.microsoft.com/office/drawing/2014/main" id="{5AC89281-BC0A-5747-A087-AC7825B995BE}"/>
                    </a:ext>
                  </a:extLst>
                </p:cNvPr>
                <p:cNvSpPr>
                  <a:spLocks noChangeArrowheads="1"/>
                </p:cNvSpPr>
                <p:nvPr/>
              </p:nvSpPr>
              <p:spPr bwMode="auto">
                <a:xfrm>
                  <a:off x="1690" y="1405"/>
                  <a:ext cx="161" cy="196"/>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sp>
              <p:nvSpPr>
                <p:cNvPr id="186" name="Folded Corner 74">
                  <a:extLst>
                    <a:ext uri="{FF2B5EF4-FFF2-40B4-BE49-F238E27FC236}">
                      <a16:creationId xmlns:a16="http://schemas.microsoft.com/office/drawing/2014/main" id="{23C17AA3-7996-EF46-8FCF-1DC0E1073EBE}"/>
                    </a:ext>
                  </a:extLst>
                </p:cNvPr>
                <p:cNvSpPr>
                  <a:spLocks noChangeArrowheads="1"/>
                </p:cNvSpPr>
                <p:nvPr/>
              </p:nvSpPr>
              <p:spPr bwMode="auto">
                <a:xfrm>
                  <a:off x="1738" y="1452"/>
                  <a:ext cx="161"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grpSp>
          <p:sp>
            <p:nvSpPr>
              <p:cNvPr id="183" name="Can 72">
                <a:extLst>
                  <a:ext uri="{FF2B5EF4-FFF2-40B4-BE49-F238E27FC236}">
                    <a16:creationId xmlns:a16="http://schemas.microsoft.com/office/drawing/2014/main" id="{F807FABD-5B74-B041-8557-14EF2F4E2409}"/>
                  </a:ext>
                </a:extLst>
              </p:cNvPr>
              <p:cNvSpPr>
                <a:spLocks noChangeArrowheads="1"/>
              </p:cNvSpPr>
              <p:nvPr/>
            </p:nvSpPr>
            <p:spPr bwMode="auto">
              <a:xfrm>
                <a:off x="3621600" y="4839777"/>
                <a:ext cx="108699" cy="153993"/>
              </a:xfrm>
              <a:prstGeom prst="can">
                <a:avLst>
                  <a:gd name="adj" fmla="val 25002"/>
                </a:avLst>
              </a:prstGeom>
              <a:solidFill>
                <a:srgbClr val="9DD7E2"/>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ea typeface="ＭＳ Ｐゴシック"/>
                  <a:cs typeface="+mn-cs"/>
                </a:endParaRPr>
              </a:p>
            </p:txBody>
          </p:sp>
        </p:grpSp>
        <p:grpSp>
          <p:nvGrpSpPr>
            <p:cNvPr id="127" name="Group 343">
              <a:extLst>
                <a:ext uri="{FF2B5EF4-FFF2-40B4-BE49-F238E27FC236}">
                  <a16:creationId xmlns:a16="http://schemas.microsoft.com/office/drawing/2014/main" id="{60416986-968B-F54E-9F3E-15911B201628}"/>
                </a:ext>
              </a:extLst>
            </p:cNvPr>
            <p:cNvGrpSpPr>
              <a:grpSpLocks/>
            </p:cNvGrpSpPr>
            <p:nvPr/>
          </p:nvGrpSpPr>
          <p:grpSpPr bwMode="auto">
            <a:xfrm>
              <a:off x="5357313" y="3634617"/>
              <a:ext cx="165447" cy="172171"/>
              <a:chOff x="3599162" y="4756368"/>
              <a:chExt cx="197611" cy="205695"/>
            </a:xfrm>
          </p:grpSpPr>
          <p:grpSp>
            <p:nvGrpSpPr>
              <p:cNvPr id="177" name="Group 642">
                <a:extLst>
                  <a:ext uri="{FF2B5EF4-FFF2-40B4-BE49-F238E27FC236}">
                    <a16:creationId xmlns:a16="http://schemas.microsoft.com/office/drawing/2014/main" id="{31593839-4531-6149-A38E-3C93F2474A5F}"/>
                  </a:ext>
                </a:extLst>
              </p:cNvPr>
              <p:cNvGrpSpPr>
                <a:grpSpLocks/>
              </p:cNvGrpSpPr>
              <p:nvPr/>
            </p:nvGrpSpPr>
            <p:grpSpPr bwMode="auto">
              <a:xfrm>
                <a:off x="3604386" y="4756368"/>
                <a:ext cx="192387" cy="182602"/>
                <a:chOff x="1642" y="1357"/>
                <a:chExt cx="257" cy="292"/>
              </a:xfrm>
            </p:grpSpPr>
            <p:sp>
              <p:nvSpPr>
                <p:cNvPr id="179" name="Folded Corner 72">
                  <a:extLst>
                    <a:ext uri="{FF2B5EF4-FFF2-40B4-BE49-F238E27FC236}">
                      <a16:creationId xmlns:a16="http://schemas.microsoft.com/office/drawing/2014/main" id="{CBAE76D3-83E0-8641-AB27-0B1066829B55}"/>
                    </a:ext>
                  </a:extLst>
                </p:cNvPr>
                <p:cNvSpPr>
                  <a:spLocks noChangeArrowheads="1"/>
                </p:cNvSpPr>
                <p:nvPr/>
              </p:nvSpPr>
              <p:spPr bwMode="auto">
                <a:xfrm>
                  <a:off x="1642" y="1357"/>
                  <a:ext cx="162"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sp>
              <p:nvSpPr>
                <p:cNvPr id="180" name="Folded Corner 73">
                  <a:extLst>
                    <a:ext uri="{FF2B5EF4-FFF2-40B4-BE49-F238E27FC236}">
                      <a16:creationId xmlns:a16="http://schemas.microsoft.com/office/drawing/2014/main" id="{4A9111A9-25E7-0141-9E5B-9403934701C7}"/>
                    </a:ext>
                  </a:extLst>
                </p:cNvPr>
                <p:cNvSpPr>
                  <a:spLocks noChangeArrowheads="1"/>
                </p:cNvSpPr>
                <p:nvPr/>
              </p:nvSpPr>
              <p:spPr bwMode="auto">
                <a:xfrm>
                  <a:off x="1690" y="1405"/>
                  <a:ext cx="161" cy="196"/>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sp>
              <p:nvSpPr>
                <p:cNvPr id="181" name="Folded Corner 74">
                  <a:extLst>
                    <a:ext uri="{FF2B5EF4-FFF2-40B4-BE49-F238E27FC236}">
                      <a16:creationId xmlns:a16="http://schemas.microsoft.com/office/drawing/2014/main" id="{66B3BB6D-202F-D04B-AA66-52EB8698BE51}"/>
                    </a:ext>
                  </a:extLst>
                </p:cNvPr>
                <p:cNvSpPr>
                  <a:spLocks noChangeArrowheads="1"/>
                </p:cNvSpPr>
                <p:nvPr/>
              </p:nvSpPr>
              <p:spPr bwMode="auto">
                <a:xfrm>
                  <a:off x="1738" y="1452"/>
                  <a:ext cx="161"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1F497D"/>
                    </a:solidFill>
                    <a:effectLst/>
                    <a:uLnTx/>
                    <a:uFillTx/>
                    <a:ea typeface="ＭＳ Ｐゴシック"/>
                    <a:cs typeface="+mn-cs"/>
                  </a:endParaRPr>
                </a:p>
              </p:txBody>
            </p:sp>
          </p:grpSp>
          <p:sp>
            <p:nvSpPr>
              <p:cNvPr id="178" name="Can 67">
                <a:extLst>
                  <a:ext uri="{FF2B5EF4-FFF2-40B4-BE49-F238E27FC236}">
                    <a16:creationId xmlns:a16="http://schemas.microsoft.com/office/drawing/2014/main" id="{A6DAA241-F039-3843-A5A5-9138B4442CD3}"/>
                  </a:ext>
                </a:extLst>
              </p:cNvPr>
              <p:cNvSpPr>
                <a:spLocks noChangeArrowheads="1"/>
              </p:cNvSpPr>
              <p:nvPr/>
            </p:nvSpPr>
            <p:spPr bwMode="auto">
              <a:xfrm>
                <a:off x="3599759" y="4839778"/>
                <a:ext cx="102391" cy="151729"/>
              </a:xfrm>
              <a:prstGeom prst="can">
                <a:avLst>
                  <a:gd name="adj" fmla="val 25000"/>
                </a:avLst>
              </a:prstGeom>
              <a:solidFill>
                <a:srgbClr val="9DD7E2"/>
              </a:solidFill>
              <a:ln w="12700">
                <a:solidFill>
                  <a:srgbClr val="1F497D"/>
                </a:solidFill>
                <a:round/>
                <a:headEnd/>
                <a:tailEnd/>
              </a:ln>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ea typeface="ＭＳ Ｐゴシック"/>
                  <a:cs typeface="+mn-cs"/>
                </a:endParaRPr>
              </a:p>
            </p:txBody>
          </p:sp>
        </p:grpSp>
        <p:sp>
          <p:nvSpPr>
            <p:cNvPr id="128" name="Rounded Rectangle 197">
              <a:extLst>
                <a:ext uri="{FF2B5EF4-FFF2-40B4-BE49-F238E27FC236}">
                  <a16:creationId xmlns:a16="http://schemas.microsoft.com/office/drawing/2014/main" id="{D2C9BB88-54A2-EF4C-809B-E0AFCAB3E11A}"/>
                </a:ext>
              </a:extLst>
            </p:cNvPr>
            <p:cNvSpPr>
              <a:spLocks noChangeArrowheads="1"/>
            </p:cNvSpPr>
            <p:nvPr/>
          </p:nvSpPr>
          <p:spPr bwMode="auto">
            <a:xfrm>
              <a:off x="3495648" y="3875283"/>
              <a:ext cx="2249326" cy="350013"/>
            </a:xfrm>
            <a:prstGeom prst="roundRect">
              <a:avLst>
                <a:gd name="adj" fmla="val 7051"/>
              </a:avLst>
            </a:prstGeom>
            <a:solidFill>
              <a:srgbClr val="D9D9D9"/>
            </a:solidFill>
            <a:ln w="9525">
              <a:solidFill>
                <a:srgbClr val="1F497D"/>
              </a:solidFill>
              <a:round/>
              <a:headEnd/>
              <a:tailEnd/>
            </a:ln>
          </p:spPr>
          <p:txBody>
            <a:bodyPr lIns="36000" tIns="0" rIns="36000" bIns="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ea typeface="ＭＳ Ｐゴシック"/>
                  <a:cs typeface="+mn-cs"/>
                </a:rPr>
                <a:t>Historical</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ea typeface="ＭＳ Ｐゴシック"/>
                  <a:cs typeface="+mn-cs"/>
                </a:rPr>
                <a:t>Data</a:t>
              </a:r>
            </a:p>
          </p:txBody>
        </p:sp>
        <p:grpSp>
          <p:nvGrpSpPr>
            <p:cNvPr id="129" name="Group 18">
              <a:extLst>
                <a:ext uri="{FF2B5EF4-FFF2-40B4-BE49-F238E27FC236}">
                  <a16:creationId xmlns:a16="http://schemas.microsoft.com/office/drawing/2014/main" id="{424B77A6-387D-B247-A995-67B3BC151C6D}"/>
                </a:ext>
              </a:extLst>
            </p:cNvPr>
            <p:cNvGrpSpPr>
              <a:grpSpLocks/>
            </p:cNvGrpSpPr>
            <p:nvPr/>
          </p:nvGrpSpPr>
          <p:grpSpPr bwMode="auto">
            <a:xfrm>
              <a:off x="3487738" y="4258537"/>
              <a:ext cx="2260600" cy="377434"/>
              <a:chOff x="3487738" y="4258879"/>
              <a:chExt cx="2260600" cy="377434"/>
            </a:xfrm>
          </p:grpSpPr>
          <p:sp>
            <p:nvSpPr>
              <p:cNvPr id="159" name="Rounded Rectangle 197">
                <a:extLst>
                  <a:ext uri="{FF2B5EF4-FFF2-40B4-BE49-F238E27FC236}">
                    <a16:creationId xmlns:a16="http://schemas.microsoft.com/office/drawing/2014/main" id="{6DC0F7F5-E107-074E-B337-FBE765807B83}"/>
                  </a:ext>
                </a:extLst>
              </p:cNvPr>
              <p:cNvSpPr>
                <a:spLocks noChangeArrowheads="1"/>
              </p:cNvSpPr>
              <p:nvPr/>
            </p:nvSpPr>
            <p:spPr bwMode="auto">
              <a:xfrm>
                <a:off x="3487714" y="4258645"/>
                <a:ext cx="2260223" cy="377452"/>
              </a:xfrm>
              <a:prstGeom prst="roundRect">
                <a:avLst>
                  <a:gd name="adj" fmla="val 6658"/>
                </a:avLst>
              </a:prstGeom>
              <a:solidFill>
                <a:sysClr val="window" lastClr="FFFFFF">
                  <a:lumMod val="85000"/>
                </a:sysClr>
              </a:solidFill>
              <a:ln w="9525">
                <a:solidFill>
                  <a:srgbClr val="1F497D"/>
                </a:solidFill>
                <a:round/>
                <a:headEnd/>
                <a:tailEnd/>
              </a:ln>
            </p:spPr>
            <p:txBody>
              <a:bodyPr lIns="36000" tIns="36000" rIns="36000" bIns="3600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ＭＳ Ｐゴシック"/>
                    <a:cs typeface="MS PGothic" charset="0"/>
                  </a:rPr>
                  <a:t>Harvested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ＭＳ Ｐゴシック"/>
                    <a:cs typeface="MS PGothic" charset="0"/>
                  </a:rPr>
                  <a:t>Data</a:t>
                </a:r>
              </a:p>
            </p:txBody>
          </p:sp>
          <p:sp>
            <p:nvSpPr>
              <p:cNvPr id="160" name="Snip Diagonal Corner Rectangle 56">
                <a:extLst>
                  <a:ext uri="{FF2B5EF4-FFF2-40B4-BE49-F238E27FC236}">
                    <a16:creationId xmlns:a16="http://schemas.microsoft.com/office/drawing/2014/main" id="{8229E8B6-A786-494D-86A8-78E255A6A874}"/>
                  </a:ext>
                </a:extLst>
              </p:cNvPr>
              <p:cNvSpPr>
                <a:spLocks noChangeArrowheads="1"/>
              </p:cNvSpPr>
              <p:nvPr/>
            </p:nvSpPr>
            <p:spPr bwMode="auto">
              <a:xfrm>
                <a:off x="4065326" y="4300764"/>
                <a:ext cx="785003" cy="290783"/>
              </a:xfrm>
              <a:custGeom>
                <a:avLst/>
                <a:gdLst>
                  <a:gd name="T0" fmla="*/ 4627 w 1313647"/>
                  <a:gd name="T1" fmla="*/ 1 h 765808"/>
                  <a:gd name="T2" fmla="*/ 2313 w 1313647"/>
                  <a:gd name="T3" fmla="*/ 1 h 765808"/>
                  <a:gd name="T4" fmla="*/ 0 w 1313647"/>
                  <a:gd name="T5" fmla="*/ 1 h 765808"/>
                  <a:gd name="T6" fmla="*/ 2313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p:spPr>
            <p:txBody>
              <a:bodyPr wrap="none" lIns="36000" tIns="36000" rIns="36000" bIns="3600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small" spc="0" normalizeH="0" baseline="0" noProof="0" dirty="0">
                    <a:ln>
                      <a:noFill/>
                    </a:ln>
                    <a:solidFill>
                      <a:prstClr val="black"/>
                    </a:solidFill>
                    <a:effectLst/>
                    <a:uLnTx/>
                    <a:uFillTx/>
                    <a:ea typeface="ＭＳ Ｐゴシック"/>
                    <a:cs typeface="MS PGothic" charset="0"/>
                  </a:rPr>
                  <a:t>Information</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small" spc="0" normalizeH="0" baseline="0" noProof="0" dirty="0">
                    <a:ln>
                      <a:noFill/>
                    </a:ln>
                    <a:solidFill>
                      <a:prstClr val="black"/>
                    </a:solidFill>
                    <a:effectLst/>
                    <a:uLnTx/>
                    <a:uFillTx/>
                    <a:ea typeface="ＭＳ Ｐゴシック"/>
                    <a:cs typeface="MS PGothic" charset="0"/>
                  </a:rPr>
                  <a:t>Warehouse</a:t>
                </a:r>
              </a:p>
            </p:txBody>
          </p:sp>
          <p:grpSp>
            <p:nvGrpSpPr>
              <p:cNvPr id="161" name="Group 61">
                <a:extLst>
                  <a:ext uri="{FF2B5EF4-FFF2-40B4-BE49-F238E27FC236}">
                    <a16:creationId xmlns:a16="http://schemas.microsoft.com/office/drawing/2014/main" id="{5CDBB331-2631-5F40-8CB5-1F5589793B81}"/>
                  </a:ext>
                </a:extLst>
              </p:cNvPr>
              <p:cNvGrpSpPr>
                <a:grpSpLocks/>
              </p:cNvGrpSpPr>
              <p:nvPr/>
            </p:nvGrpSpPr>
            <p:grpSpPr bwMode="auto">
              <a:xfrm>
                <a:off x="4671177" y="4336274"/>
                <a:ext cx="138025" cy="218035"/>
                <a:chOff x="4379119" y="3033990"/>
                <a:chExt cx="368300" cy="522010"/>
              </a:xfrm>
            </p:grpSpPr>
            <p:grpSp>
              <p:nvGrpSpPr>
                <p:cNvPr id="168" name="Group 167">
                  <a:extLst>
                    <a:ext uri="{FF2B5EF4-FFF2-40B4-BE49-F238E27FC236}">
                      <a16:creationId xmlns:a16="http://schemas.microsoft.com/office/drawing/2014/main" id="{9BEDD8EE-0BE2-BC4D-8295-4F7863FFE6AE}"/>
                    </a:ext>
                  </a:extLst>
                </p:cNvPr>
                <p:cNvGrpSpPr/>
                <p:nvPr/>
              </p:nvGrpSpPr>
              <p:grpSpPr>
                <a:xfrm>
                  <a:off x="4379119" y="3467100"/>
                  <a:ext cx="368300" cy="88900"/>
                  <a:chOff x="4368800" y="3416300"/>
                  <a:chExt cx="368300" cy="88900"/>
                </a:xfrm>
                <a:solidFill>
                  <a:srgbClr val="9DD7E2"/>
                </a:solidFill>
              </p:grpSpPr>
              <p:sp>
                <p:nvSpPr>
                  <p:cNvPr id="175" name="Isosceles Triangle 64">
                    <a:extLst>
                      <a:ext uri="{FF2B5EF4-FFF2-40B4-BE49-F238E27FC236}">
                        <a16:creationId xmlns:a16="http://schemas.microsoft.com/office/drawing/2014/main" id="{724B2416-B2A0-8043-BBEB-06AD4DF59DF5}"/>
                      </a:ext>
                    </a:extLst>
                  </p:cNvPr>
                  <p:cNvSpPr/>
                  <p:nvPr/>
                </p:nvSpPr>
                <p:spPr>
                  <a:xfrm>
                    <a:off x="4368800" y="3416300"/>
                    <a:ext cx="203200" cy="88900"/>
                  </a:xfrm>
                  <a:prstGeom prst="triangle">
                    <a:avLst/>
                  </a:prstGeom>
                  <a:grp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Calibri"/>
                      <a:ea typeface="ＭＳ Ｐゴシック"/>
                      <a:cs typeface="+mn-cs"/>
                    </a:endParaRPr>
                  </a:p>
                </p:txBody>
              </p:sp>
              <p:sp>
                <p:nvSpPr>
                  <p:cNvPr id="176" name="Isosceles Triangle 65">
                    <a:extLst>
                      <a:ext uri="{FF2B5EF4-FFF2-40B4-BE49-F238E27FC236}">
                        <a16:creationId xmlns:a16="http://schemas.microsoft.com/office/drawing/2014/main" id="{9906A0E2-03A9-3145-986D-D5B496C0A8B9}"/>
                      </a:ext>
                    </a:extLst>
                  </p:cNvPr>
                  <p:cNvSpPr/>
                  <p:nvPr/>
                </p:nvSpPr>
                <p:spPr>
                  <a:xfrm>
                    <a:off x="4533900" y="3416300"/>
                    <a:ext cx="203200" cy="88900"/>
                  </a:xfrm>
                  <a:prstGeom prst="triangle">
                    <a:avLst/>
                  </a:prstGeom>
                  <a:grp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Calibri"/>
                      <a:ea typeface="ＭＳ Ｐゴシック"/>
                      <a:cs typeface="+mn-cs"/>
                    </a:endParaRPr>
                  </a:p>
                </p:txBody>
              </p:sp>
            </p:grpSp>
            <p:sp>
              <p:nvSpPr>
                <p:cNvPr id="169" name="Oval 168">
                  <a:extLst>
                    <a:ext uri="{FF2B5EF4-FFF2-40B4-BE49-F238E27FC236}">
                      <a16:creationId xmlns:a16="http://schemas.microsoft.com/office/drawing/2014/main" id="{0293DAFE-8AD4-EE4B-930B-D41D5EAF12D0}"/>
                    </a:ext>
                  </a:extLst>
                </p:cNvPr>
                <p:cNvSpPr/>
                <p:nvPr/>
              </p:nvSpPr>
              <p:spPr>
                <a:xfrm>
                  <a:off x="4429147" y="3117685"/>
                  <a:ext cx="265886" cy="411116"/>
                </a:xfrm>
                <a:prstGeom prst="ellips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prstClr val="white"/>
                    </a:solidFill>
                    <a:effectLst/>
                    <a:uLnTx/>
                    <a:uFillTx/>
                    <a:latin typeface="Calibri"/>
                    <a:ea typeface="ＭＳ Ｐゴシック"/>
                    <a:cs typeface="+mn-cs"/>
                  </a:endParaRPr>
                </a:p>
              </p:txBody>
            </p:sp>
            <p:sp>
              <p:nvSpPr>
                <p:cNvPr id="170" name="Isosceles Triangle 59">
                  <a:extLst>
                    <a:ext uri="{FF2B5EF4-FFF2-40B4-BE49-F238E27FC236}">
                      <a16:creationId xmlns:a16="http://schemas.microsoft.com/office/drawing/2014/main" id="{0EE534AA-0B33-9B47-B48E-4FC2D1497F9D}"/>
                    </a:ext>
                  </a:extLst>
                </p:cNvPr>
                <p:cNvSpPr/>
                <p:nvPr/>
              </p:nvSpPr>
              <p:spPr>
                <a:xfrm flipV="1">
                  <a:off x="4483189" y="3208829"/>
                  <a:ext cx="149157" cy="50420"/>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Calibri"/>
                    <a:ea typeface="ＭＳ Ｐゴシック"/>
                    <a:cs typeface="+mn-cs"/>
                  </a:endParaRPr>
                </a:p>
              </p:txBody>
            </p:sp>
            <p:grpSp>
              <p:nvGrpSpPr>
                <p:cNvPr id="171" name="Group 55">
                  <a:extLst>
                    <a:ext uri="{FF2B5EF4-FFF2-40B4-BE49-F238E27FC236}">
                      <a16:creationId xmlns:a16="http://schemas.microsoft.com/office/drawing/2014/main" id="{7CA0D4BE-FEC4-CB49-8FAF-B11C3C202281}"/>
                    </a:ext>
                  </a:extLst>
                </p:cNvPr>
                <p:cNvGrpSpPr/>
                <p:nvPr/>
              </p:nvGrpSpPr>
              <p:grpSpPr>
                <a:xfrm>
                  <a:off x="4410871" y="3098799"/>
                  <a:ext cx="304799" cy="127001"/>
                  <a:chOff x="1574802" y="5816600"/>
                  <a:chExt cx="292099" cy="139700"/>
                </a:xfrm>
                <a:solidFill>
                  <a:sysClr val="window" lastClr="FFFFFF"/>
                </a:solidFill>
              </p:grpSpPr>
              <p:sp>
                <p:nvSpPr>
                  <p:cNvPr id="173" name="Oval 172">
                    <a:extLst>
                      <a:ext uri="{FF2B5EF4-FFF2-40B4-BE49-F238E27FC236}">
                        <a16:creationId xmlns:a16="http://schemas.microsoft.com/office/drawing/2014/main" id="{A86110E0-C64B-1B45-AFB0-66CDE03AFDEE}"/>
                      </a:ext>
                    </a:extLst>
                  </p:cNvPr>
                  <p:cNvSpPr/>
                  <p:nvPr/>
                </p:nvSpPr>
                <p:spPr>
                  <a:xfrm>
                    <a:off x="1574802" y="5816600"/>
                    <a:ext cx="139700" cy="139700"/>
                  </a:xfrm>
                  <a:prstGeom prst="ellipse">
                    <a:avLst/>
                  </a:prstGeom>
                  <a:grp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Calibri"/>
                      <a:ea typeface="ＭＳ Ｐゴシック"/>
                      <a:cs typeface="+mn-cs"/>
                    </a:endParaRPr>
                  </a:p>
                </p:txBody>
              </p:sp>
              <p:sp>
                <p:nvSpPr>
                  <p:cNvPr id="174" name="Oval 173">
                    <a:extLst>
                      <a:ext uri="{FF2B5EF4-FFF2-40B4-BE49-F238E27FC236}">
                        <a16:creationId xmlns:a16="http://schemas.microsoft.com/office/drawing/2014/main" id="{450E64D0-7D39-754F-994A-D7AC0D30A4EC}"/>
                      </a:ext>
                    </a:extLst>
                  </p:cNvPr>
                  <p:cNvSpPr/>
                  <p:nvPr/>
                </p:nvSpPr>
                <p:spPr>
                  <a:xfrm>
                    <a:off x="1727201" y="5816600"/>
                    <a:ext cx="139700" cy="139700"/>
                  </a:xfrm>
                  <a:prstGeom prst="ellipse">
                    <a:avLst/>
                  </a:prstGeom>
                  <a:grp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Calibri"/>
                      <a:ea typeface="ＭＳ Ｐゴシック"/>
                      <a:cs typeface="+mn-cs"/>
                    </a:endParaRPr>
                  </a:p>
                </p:txBody>
              </p:sp>
            </p:grpSp>
            <p:sp>
              <p:nvSpPr>
                <p:cNvPr id="172" name="Isosceles Triangle 61">
                  <a:extLst>
                    <a:ext uri="{FF2B5EF4-FFF2-40B4-BE49-F238E27FC236}">
                      <a16:creationId xmlns:a16="http://schemas.microsoft.com/office/drawing/2014/main" id="{9FA2441F-C011-D843-8F81-8FBE04051BC1}"/>
                    </a:ext>
                  </a:extLst>
                </p:cNvPr>
                <p:cNvSpPr/>
                <p:nvPr/>
              </p:nvSpPr>
              <p:spPr>
                <a:xfrm flipV="1">
                  <a:off x="4381590" y="3034299"/>
                  <a:ext cx="361000" cy="126049"/>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Calibri"/>
                    <a:ea typeface="ＭＳ Ｐゴシック"/>
                    <a:cs typeface="+mn-cs"/>
                  </a:endParaRPr>
                </a:p>
              </p:txBody>
            </p:sp>
          </p:grpSp>
          <p:sp>
            <p:nvSpPr>
              <p:cNvPr id="162" name="Snip Diagonal Corner Rectangle 56">
                <a:extLst>
                  <a:ext uri="{FF2B5EF4-FFF2-40B4-BE49-F238E27FC236}">
                    <a16:creationId xmlns:a16="http://schemas.microsoft.com/office/drawing/2014/main" id="{FCFB153E-462B-AC47-8D97-74657D9C8DA6}"/>
                  </a:ext>
                </a:extLst>
              </p:cNvPr>
              <p:cNvSpPr>
                <a:spLocks noChangeArrowheads="1"/>
              </p:cNvSpPr>
              <p:nvPr/>
            </p:nvSpPr>
            <p:spPr bwMode="auto">
              <a:xfrm>
                <a:off x="4883543" y="4298334"/>
                <a:ext cx="821458" cy="291594"/>
              </a:xfrm>
              <a:custGeom>
                <a:avLst/>
                <a:gdLst>
                  <a:gd name="T0" fmla="*/ 82764833 w 1313647"/>
                  <a:gd name="T1" fmla="*/ 0 h 765808"/>
                  <a:gd name="T2" fmla="*/ 41382660 w 1313647"/>
                  <a:gd name="T3" fmla="*/ 0 h 765808"/>
                  <a:gd name="T4" fmla="*/ 0 w 1313647"/>
                  <a:gd name="T5" fmla="*/ 0 h 765808"/>
                  <a:gd name="T6" fmla="*/ 41382660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p:spPr>
            <p:txBody>
              <a:bodyPr wrap="none" lIns="36000" tIns="36000" rIns="36000" bIns="3600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GB" sz="1200" b="0" i="0" u="none" strike="noStrike" kern="1200" cap="small" spc="0" normalizeH="0" baseline="0" noProof="0" dirty="0">
                  <a:ln>
                    <a:noFill/>
                  </a:ln>
                  <a:solidFill>
                    <a:prstClr val="black"/>
                  </a:solidFill>
                  <a:effectLst/>
                  <a:uLnTx/>
                  <a:uFillTx/>
                  <a:ea typeface="ＭＳ Ｐゴシック"/>
                  <a:cs typeface="MS PGothic"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small" spc="0" normalizeH="0" baseline="0" noProof="0" dirty="0">
                    <a:ln>
                      <a:noFill/>
                    </a:ln>
                    <a:solidFill>
                      <a:prstClr val="black"/>
                    </a:solidFill>
                    <a:effectLst/>
                    <a:uLnTx/>
                    <a:uFillTx/>
                    <a:ea typeface="ＭＳ Ｐゴシック"/>
                    <a:cs typeface="MS PGothic" charset="0"/>
                  </a:rPr>
                  <a:t>Deep Data</a:t>
                </a:r>
              </a:p>
              <a:p>
                <a:pPr marL="0" marR="0" lvl="0" indent="0" defTabSz="457200" eaLnBrk="1" fontAlgn="auto" latinLnBrk="0" hangingPunct="1">
                  <a:lnSpc>
                    <a:spcPct val="100000"/>
                  </a:lnSpc>
                  <a:spcBef>
                    <a:spcPts val="0"/>
                  </a:spcBef>
                  <a:spcAft>
                    <a:spcPts val="0"/>
                  </a:spcAft>
                  <a:buClrTx/>
                  <a:buSzTx/>
                  <a:buFontTx/>
                  <a:buNone/>
                  <a:tabLst/>
                  <a:defRPr/>
                </a:pPr>
                <a:endParaRPr kumimoji="0" lang="en-GB" sz="1200" b="0" i="0" u="none" strike="noStrike" kern="1200" cap="small" spc="0" normalizeH="0" baseline="0" noProof="0" dirty="0">
                  <a:ln>
                    <a:noFill/>
                  </a:ln>
                  <a:solidFill>
                    <a:prstClr val="black"/>
                  </a:solidFill>
                  <a:effectLst/>
                  <a:uLnTx/>
                  <a:uFillTx/>
                  <a:ea typeface="ＭＳ Ｐゴシック"/>
                  <a:cs typeface="MS PGothic" charset="0"/>
                </a:endParaRPr>
              </a:p>
            </p:txBody>
          </p:sp>
          <p:grpSp>
            <p:nvGrpSpPr>
              <p:cNvPr id="163" name="Group 263">
                <a:extLst>
                  <a:ext uri="{FF2B5EF4-FFF2-40B4-BE49-F238E27FC236}">
                    <a16:creationId xmlns:a16="http://schemas.microsoft.com/office/drawing/2014/main" id="{3901F158-F45E-7E48-BDDA-69673A2B88D5}"/>
                  </a:ext>
                </a:extLst>
              </p:cNvPr>
              <p:cNvGrpSpPr>
                <a:grpSpLocks/>
              </p:cNvGrpSpPr>
              <p:nvPr/>
            </p:nvGrpSpPr>
            <p:grpSpPr bwMode="auto">
              <a:xfrm>
                <a:off x="5454333" y="4352313"/>
                <a:ext cx="190380" cy="200025"/>
                <a:chOff x="3879850" y="3513138"/>
                <a:chExt cx="708025" cy="747712"/>
              </a:xfrm>
            </p:grpSpPr>
            <p:sp>
              <p:nvSpPr>
                <p:cNvPr id="164" name="Isosceles Triangle 53">
                  <a:extLst>
                    <a:ext uri="{FF2B5EF4-FFF2-40B4-BE49-F238E27FC236}">
                      <a16:creationId xmlns:a16="http://schemas.microsoft.com/office/drawing/2014/main" id="{AEE44D1E-D5BA-E348-BF34-5EA8F1EAD7D3}"/>
                    </a:ext>
                  </a:extLst>
                </p:cNvPr>
                <p:cNvSpPr/>
                <p:nvPr/>
              </p:nvSpPr>
              <p:spPr bwMode="auto">
                <a:xfrm>
                  <a:off x="3878108" y="3468804"/>
                  <a:ext cx="708016" cy="747865"/>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a:ln>
                      <a:noFill/>
                    </a:ln>
                    <a:solidFill>
                      <a:sysClr val="window" lastClr="FFFFFF"/>
                    </a:solidFill>
                    <a:effectLst/>
                    <a:uLnTx/>
                    <a:uFillTx/>
                    <a:latin typeface="Calibri"/>
                    <a:ea typeface="ＭＳ Ｐゴシック"/>
                    <a:cs typeface="+mn-cs"/>
                  </a:endParaRPr>
                </a:p>
              </p:txBody>
            </p:sp>
            <p:cxnSp>
              <p:nvCxnSpPr>
                <p:cNvPr id="165" name="Straight Connector 164">
                  <a:extLst>
                    <a:ext uri="{FF2B5EF4-FFF2-40B4-BE49-F238E27FC236}">
                      <a16:creationId xmlns:a16="http://schemas.microsoft.com/office/drawing/2014/main" id="{1778ABF4-9A36-1746-8794-760347D24FDC}"/>
                    </a:ext>
                  </a:extLst>
                </p:cNvPr>
                <p:cNvCxnSpPr>
                  <a:stCxn id="164" idx="1"/>
                  <a:endCxn id="164" idx="5"/>
                </p:cNvCxnSpPr>
                <p:nvPr/>
              </p:nvCxnSpPr>
              <p:spPr bwMode="auto">
                <a:xfrm rot="10800000" flipH="1">
                  <a:off x="4046826" y="3847278"/>
                  <a:ext cx="361539" cy="0"/>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66" name="Straight Connector 165">
                  <a:extLst>
                    <a:ext uri="{FF2B5EF4-FFF2-40B4-BE49-F238E27FC236}">
                      <a16:creationId xmlns:a16="http://schemas.microsoft.com/office/drawing/2014/main" id="{BC663879-6629-4A4D-9B11-4E7EA73CA47A}"/>
                    </a:ext>
                  </a:extLst>
                </p:cNvPr>
                <p:cNvCxnSpPr>
                  <a:stCxn id="164" idx="1"/>
                  <a:endCxn id="164" idx="3"/>
                </p:cNvCxnSpPr>
                <p:nvPr/>
              </p:nvCxnSpPr>
              <p:spPr bwMode="auto">
                <a:xfrm rot="10800000" flipH="1" flipV="1">
                  <a:off x="4046826" y="3847278"/>
                  <a:ext cx="177758" cy="369390"/>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67" name="Straight Connector 166">
                  <a:extLst>
                    <a:ext uri="{FF2B5EF4-FFF2-40B4-BE49-F238E27FC236}">
                      <a16:creationId xmlns:a16="http://schemas.microsoft.com/office/drawing/2014/main" id="{0DC15D2D-FD56-0746-916E-7295E13DED13}"/>
                    </a:ext>
                  </a:extLst>
                </p:cNvPr>
                <p:cNvCxnSpPr>
                  <a:stCxn id="164" idx="3"/>
                  <a:endCxn id="164" idx="5"/>
                </p:cNvCxnSpPr>
                <p:nvPr/>
              </p:nvCxnSpPr>
              <p:spPr bwMode="auto">
                <a:xfrm rot="5400000" flipH="1" flipV="1">
                  <a:off x="4131780" y="3940082"/>
                  <a:ext cx="369390" cy="183782"/>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sp>
          <p:nvSpPr>
            <p:cNvPr id="130" name="Snip Diagonal Corner Rectangle 56">
              <a:extLst>
                <a:ext uri="{FF2B5EF4-FFF2-40B4-BE49-F238E27FC236}">
                  <a16:creationId xmlns:a16="http://schemas.microsoft.com/office/drawing/2014/main" id="{11912FB1-AA20-604F-9F2A-C4DA4BBB6895}"/>
                </a:ext>
              </a:extLst>
            </p:cNvPr>
            <p:cNvSpPr>
              <a:spLocks noChangeArrowheads="1"/>
            </p:cNvSpPr>
            <p:nvPr/>
          </p:nvSpPr>
          <p:spPr bwMode="auto">
            <a:xfrm>
              <a:off x="5180046" y="3903530"/>
              <a:ext cx="522525" cy="282684"/>
            </a:xfrm>
            <a:custGeom>
              <a:avLst/>
              <a:gdLst>
                <a:gd name="T0" fmla="*/ 82764833 w 1313647"/>
                <a:gd name="T1" fmla="*/ 0 h 765808"/>
                <a:gd name="T2" fmla="*/ 41382660 w 1313647"/>
                <a:gd name="T3" fmla="*/ 0 h 765808"/>
                <a:gd name="T4" fmla="*/ 0 w 1313647"/>
                <a:gd name="T5" fmla="*/ 0 h 765808"/>
                <a:gd name="T6" fmla="*/ 41382660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p:spPr>
          <p:txBody>
            <a:bodyPr wrap="none" lIns="36000" tIns="36000" rIns="36000" bIns="3600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GB" sz="1200" b="0" i="0" u="none" strike="noStrike" kern="1200" cap="small" spc="0" normalizeH="0" baseline="0" noProof="0" dirty="0">
                <a:ln>
                  <a:noFill/>
                </a:ln>
                <a:solidFill>
                  <a:prstClr val="black"/>
                </a:solidFill>
                <a:effectLst/>
                <a:uLnTx/>
                <a:uFillTx/>
                <a:ea typeface="ＭＳ Ｐゴシック"/>
                <a:cs typeface="MS PGothic"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small" spc="0" normalizeH="0" baseline="0" noProof="0" dirty="0">
                  <a:ln>
                    <a:noFill/>
                  </a:ln>
                  <a:solidFill>
                    <a:prstClr val="black"/>
                  </a:solidFill>
                  <a:effectLst/>
                  <a:uLnTx/>
                  <a:uFillTx/>
                  <a:ea typeface="ＭＳ Ｐゴシック"/>
                  <a:cs typeface="MS PGothic" charset="0"/>
                </a:rPr>
                <a:t>Audit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small" spc="0" normalizeH="0" baseline="0" noProof="0" dirty="0">
                  <a:ln>
                    <a:noFill/>
                  </a:ln>
                  <a:solidFill>
                    <a:prstClr val="black"/>
                  </a:solidFill>
                  <a:effectLst/>
                  <a:uLnTx/>
                  <a:uFillTx/>
                  <a:ea typeface="ＭＳ Ｐゴシック"/>
                  <a:cs typeface="MS PGothic" charset="0"/>
                </a:rPr>
                <a:t>Data</a:t>
              </a:r>
            </a:p>
            <a:p>
              <a:pPr marL="0" marR="0" lvl="0" indent="0" defTabSz="457200" eaLnBrk="1" fontAlgn="auto" latinLnBrk="0" hangingPunct="1">
                <a:lnSpc>
                  <a:spcPct val="100000"/>
                </a:lnSpc>
                <a:spcBef>
                  <a:spcPts val="0"/>
                </a:spcBef>
                <a:spcAft>
                  <a:spcPts val="0"/>
                </a:spcAft>
                <a:buClrTx/>
                <a:buSzTx/>
                <a:buFontTx/>
                <a:buNone/>
                <a:tabLst/>
                <a:defRPr/>
              </a:pPr>
              <a:endParaRPr kumimoji="0" lang="en-GB" sz="1200" b="0" i="0" u="none" strike="noStrike" kern="1200" cap="small" spc="0" normalizeH="0" baseline="0" noProof="0" dirty="0">
                <a:ln>
                  <a:noFill/>
                </a:ln>
                <a:solidFill>
                  <a:prstClr val="black"/>
                </a:solidFill>
                <a:effectLst/>
                <a:uLnTx/>
                <a:uFillTx/>
                <a:ea typeface="ＭＳ Ｐゴシック"/>
                <a:cs typeface="MS PGothic" charset="0"/>
              </a:endParaRPr>
            </a:p>
          </p:txBody>
        </p:sp>
        <p:sp>
          <p:nvSpPr>
            <p:cNvPr id="131" name="5-Point Star 20">
              <a:extLst>
                <a:ext uri="{FF2B5EF4-FFF2-40B4-BE49-F238E27FC236}">
                  <a16:creationId xmlns:a16="http://schemas.microsoft.com/office/drawing/2014/main" id="{865DE627-B331-544A-80C5-4E9FE879C1C3}"/>
                </a:ext>
              </a:extLst>
            </p:cNvPr>
            <p:cNvSpPr/>
            <p:nvPr/>
          </p:nvSpPr>
          <p:spPr bwMode="auto">
            <a:xfrm>
              <a:off x="5478168" y="3958609"/>
              <a:ext cx="179846" cy="179816"/>
            </a:xfrm>
            <a:prstGeom prst="star5">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132" name="Rectangle 645">
              <a:extLst>
                <a:ext uri="{FF2B5EF4-FFF2-40B4-BE49-F238E27FC236}">
                  <a16:creationId xmlns:a16="http://schemas.microsoft.com/office/drawing/2014/main" id="{E76ABB16-8678-5446-82FC-189AC1CA9D0D}"/>
                </a:ext>
              </a:extLst>
            </p:cNvPr>
            <p:cNvSpPr>
              <a:spLocks noChangeArrowheads="1"/>
            </p:cNvSpPr>
            <p:nvPr/>
          </p:nvSpPr>
          <p:spPr bwMode="auto">
            <a:xfrm>
              <a:off x="4066946" y="3903530"/>
              <a:ext cx="587334" cy="282684"/>
            </a:xfrm>
            <a:prstGeom prst="rect">
              <a:avLst/>
            </a:prstGeom>
            <a:solidFill>
              <a:sysClr val="window" lastClr="FFFFFF"/>
            </a:solidFill>
            <a:ln w="19050">
              <a:solidFill>
                <a:srgbClr val="1F497D"/>
              </a:solidFill>
              <a:miter lim="800000"/>
              <a:headEnd/>
              <a:tailEnd/>
            </a:ln>
          </p:spPr>
          <p:txBody>
            <a:bodyPr wrap="none" lIns="36000" tIns="36000" rIns="36000" bIns="3600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Operational</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History</a:t>
              </a:r>
            </a:p>
          </p:txBody>
        </p:sp>
        <p:sp>
          <p:nvSpPr>
            <p:cNvPr id="133" name="Magnetic Disk 132">
              <a:extLst>
                <a:ext uri="{FF2B5EF4-FFF2-40B4-BE49-F238E27FC236}">
                  <a16:creationId xmlns:a16="http://schemas.microsoft.com/office/drawing/2014/main" id="{AF6A50B5-0877-E24A-923E-B51188265CDA}"/>
                </a:ext>
              </a:extLst>
            </p:cNvPr>
            <p:cNvSpPr/>
            <p:nvPr/>
          </p:nvSpPr>
          <p:spPr bwMode="auto">
            <a:xfrm>
              <a:off x="4498738" y="4064716"/>
              <a:ext cx="115846" cy="87478"/>
            </a:xfrm>
            <a:prstGeom prst="flowChartMagneticDisk">
              <a:avLst/>
            </a:prstGeom>
            <a:solidFill>
              <a:srgbClr val="93CDD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134" name="Rectangle 649">
              <a:extLst>
                <a:ext uri="{FF2B5EF4-FFF2-40B4-BE49-F238E27FC236}">
                  <a16:creationId xmlns:a16="http://schemas.microsoft.com/office/drawing/2014/main" id="{10EBBEFC-4F22-6A44-821B-F44A18CABFF7}"/>
                </a:ext>
              </a:extLst>
            </p:cNvPr>
            <p:cNvSpPr>
              <a:spLocks noChangeArrowheads="1"/>
            </p:cNvSpPr>
            <p:nvPr/>
          </p:nvSpPr>
          <p:spPr bwMode="auto">
            <a:xfrm>
              <a:off x="4483346" y="3257973"/>
              <a:ext cx="474728" cy="264054"/>
            </a:xfrm>
            <a:prstGeom prst="rect">
              <a:avLst/>
            </a:prstGeom>
            <a:solidFill>
              <a:sysClr val="window" lastClr="FFFFFF"/>
            </a:solidFill>
            <a:ln w="19050">
              <a:solidFill>
                <a:srgbClr val="1F497D"/>
              </a:solidFill>
              <a:miter lim="800000"/>
              <a:headEnd/>
              <a:tailEnd/>
            </a:ln>
          </p:spPr>
          <p:txBody>
            <a:bodyPr wrap="none" lIns="36000" tIns="0" rIns="0" bIns="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Search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Index</a:t>
              </a:r>
            </a:p>
          </p:txBody>
        </p:sp>
        <p:grpSp>
          <p:nvGrpSpPr>
            <p:cNvPr id="135" name="Group 605">
              <a:extLst>
                <a:ext uri="{FF2B5EF4-FFF2-40B4-BE49-F238E27FC236}">
                  <a16:creationId xmlns:a16="http://schemas.microsoft.com/office/drawing/2014/main" id="{09EA3C25-162C-694C-BA51-F9A2172A2090}"/>
                </a:ext>
              </a:extLst>
            </p:cNvPr>
            <p:cNvGrpSpPr>
              <a:grpSpLocks/>
            </p:cNvGrpSpPr>
            <p:nvPr/>
          </p:nvGrpSpPr>
          <p:grpSpPr bwMode="auto">
            <a:xfrm>
              <a:off x="4780983" y="3414708"/>
              <a:ext cx="148994" cy="67247"/>
              <a:chOff x="4711093" y="4269033"/>
              <a:chExt cx="176302" cy="79548"/>
            </a:xfrm>
          </p:grpSpPr>
          <p:sp>
            <p:nvSpPr>
              <p:cNvPr id="157" name="Oval 57">
                <a:extLst>
                  <a:ext uri="{FF2B5EF4-FFF2-40B4-BE49-F238E27FC236}">
                    <a16:creationId xmlns:a16="http://schemas.microsoft.com/office/drawing/2014/main" id="{E1D6AD89-9F5D-354A-96E7-FA9DA1E2A794}"/>
                  </a:ext>
                </a:extLst>
              </p:cNvPr>
              <p:cNvSpPr>
                <a:spLocks noChangeArrowheads="1"/>
              </p:cNvSpPr>
              <p:nvPr/>
            </p:nvSpPr>
            <p:spPr bwMode="auto">
              <a:xfrm>
                <a:off x="4711668" y="4240764"/>
                <a:ext cx="86274" cy="108271"/>
              </a:xfrm>
              <a:prstGeom prst="ellipse">
                <a:avLst/>
              </a:prstGeom>
              <a:solidFill>
                <a:srgbClr val="9DD7E2"/>
              </a:solidFill>
              <a:ln w="9525" cmpd="sng">
                <a:solidFill>
                  <a:srgbClr val="1F497D"/>
                </a:solidFill>
                <a:round/>
                <a:headEnd/>
                <a:tailEnd/>
              </a:ln>
              <a:effectLst>
                <a:outerShdw blurRad="50800" dist="38100" dir="2700000" algn="tl" rotWithShape="0">
                  <a:srgbClr val="000000">
                    <a:alpha val="43000"/>
                  </a:srgbClr>
                </a:outerShdw>
              </a:effectLst>
            </p:spPr>
            <p:txBody>
              <a:bodyPr lIns="36000" tIns="36000" rIns="36000" bIns="36000" anchor="ctr"/>
              <a:lstStyle/>
              <a:p>
                <a:pPr marL="0" marR="0" lvl="0" indent="0" algn="r" defTabSz="457200" eaLnBrk="1" fontAlgn="auto" latinLnBrk="0" hangingPunct="1">
                  <a:lnSpc>
                    <a:spcPct val="100000"/>
                  </a:lnSpc>
                  <a:spcBef>
                    <a:spcPts val="0"/>
                  </a:spcBef>
                  <a:spcAft>
                    <a:spcPts val="0"/>
                  </a:spcAft>
                  <a:buClrTx/>
                  <a:buSzTx/>
                  <a:buFontTx/>
                  <a:buNone/>
                  <a:tabLst/>
                  <a:defRPr/>
                </a:pPr>
                <a:endParaRPr kumimoji="0" lang="en-GB" sz="1200" b="0" i="0" u="none" strike="noStrike" kern="1200" cap="small" spc="0" normalizeH="0" baseline="0" noProof="0" dirty="0">
                  <a:ln>
                    <a:noFill/>
                  </a:ln>
                  <a:solidFill>
                    <a:srgbClr val="FFFFFF"/>
                  </a:solidFill>
                  <a:effectLst/>
                  <a:uLnTx/>
                  <a:uFillTx/>
                  <a:ea typeface="ＭＳ Ｐゴシック"/>
                  <a:cs typeface="MS PGothic" charset="0"/>
                </a:endParaRPr>
              </a:p>
            </p:txBody>
          </p:sp>
          <p:sp>
            <p:nvSpPr>
              <p:cNvPr id="158" name="Oval 57">
                <a:extLst>
                  <a:ext uri="{FF2B5EF4-FFF2-40B4-BE49-F238E27FC236}">
                    <a16:creationId xmlns:a16="http://schemas.microsoft.com/office/drawing/2014/main" id="{E9C4DB1B-3C76-0B4C-823D-9C942CB6E831}"/>
                  </a:ext>
                </a:extLst>
              </p:cNvPr>
              <p:cNvSpPr>
                <a:spLocks noChangeArrowheads="1"/>
              </p:cNvSpPr>
              <p:nvPr/>
            </p:nvSpPr>
            <p:spPr bwMode="auto">
              <a:xfrm>
                <a:off x="4799859" y="4240764"/>
                <a:ext cx="86274" cy="108271"/>
              </a:xfrm>
              <a:prstGeom prst="ellipse">
                <a:avLst/>
              </a:prstGeom>
              <a:solidFill>
                <a:srgbClr val="9DD7E2"/>
              </a:solidFill>
              <a:ln w="9525" cmpd="sng">
                <a:solidFill>
                  <a:srgbClr val="1F497D"/>
                </a:solidFill>
                <a:round/>
                <a:headEnd/>
                <a:tailEnd/>
              </a:ln>
              <a:effectLst>
                <a:outerShdw blurRad="50800" dist="38100" dir="2700000" algn="tl" rotWithShape="0">
                  <a:srgbClr val="000000">
                    <a:alpha val="43000"/>
                  </a:srgbClr>
                </a:outerShdw>
              </a:effectLst>
            </p:spPr>
            <p:txBody>
              <a:bodyPr lIns="36000" tIns="36000" rIns="36000" bIns="36000" anchor="ctr"/>
              <a:lstStyle/>
              <a:p>
                <a:pPr marL="0" marR="0" lvl="0" indent="0" algn="r" defTabSz="457200" eaLnBrk="1" fontAlgn="auto" latinLnBrk="0" hangingPunct="1">
                  <a:lnSpc>
                    <a:spcPct val="100000"/>
                  </a:lnSpc>
                  <a:spcBef>
                    <a:spcPts val="0"/>
                  </a:spcBef>
                  <a:spcAft>
                    <a:spcPts val="0"/>
                  </a:spcAft>
                  <a:buClrTx/>
                  <a:buSzTx/>
                  <a:buFontTx/>
                  <a:buNone/>
                  <a:tabLst/>
                  <a:defRPr/>
                </a:pPr>
                <a:endParaRPr kumimoji="0" lang="en-GB" sz="1200" b="0" i="0" u="none" strike="noStrike" kern="1200" cap="small" spc="0" normalizeH="0" baseline="0" noProof="0" dirty="0">
                  <a:ln>
                    <a:noFill/>
                  </a:ln>
                  <a:solidFill>
                    <a:srgbClr val="FFFFFF"/>
                  </a:solidFill>
                  <a:effectLst/>
                  <a:uLnTx/>
                  <a:uFillTx/>
                  <a:ea typeface="ＭＳ Ｐゴシック"/>
                  <a:cs typeface="MS PGothic" charset="0"/>
                </a:endParaRPr>
              </a:p>
            </p:txBody>
          </p:sp>
        </p:grpSp>
        <p:sp>
          <p:nvSpPr>
            <p:cNvPr id="136" name="Rectangle 645">
              <a:extLst>
                <a:ext uri="{FF2B5EF4-FFF2-40B4-BE49-F238E27FC236}">
                  <a16:creationId xmlns:a16="http://schemas.microsoft.com/office/drawing/2014/main" id="{F8654A09-337A-B347-9A48-359CFA516C0F}"/>
                </a:ext>
              </a:extLst>
            </p:cNvPr>
            <p:cNvSpPr>
              <a:spLocks noChangeArrowheads="1"/>
            </p:cNvSpPr>
            <p:nvPr/>
          </p:nvSpPr>
          <p:spPr bwMode="auto">
            <a:xfrm>
              <a:off x="4685065" y="3905960"/>
              <a:ext cx="461766" cy="282684"/>
            </a:xfrm>
            <a:prstGeom prst="rect">
              <a:avLst/>
            </a:prstGeom>
            <a:solidFill>
              <a:sysClr val="window" lastClr="FFFFFF"/>
            </a:solidFill>
            <a:ln w="19050">
              <a:solidFill>
                <a:srgbClr val="1F497D"/>
              </a:solidFill>
              <a:miter lim="800000"/>
              <a:headEnd/>
              <a:tailEnd/>
            </a:ln>
          </p:spPr>
          <p:txBody>
            <a:bodyPr wrap="none" lIns="36000" tIns="36000" rIns="36000" bIns="3600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Log</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Data</a:t>
              </a:r>
            </a:p>
          </p:txBody>
        </p:sp>
        <p:sp>
          <p:nvSpPr>
            <p:cNvPr id="137" name="Rounded Rectangle 197">
              <a:extLst>
                <a:ext uri="{FF2B5EF4-FFF2-40B4-BE49-F238E27FC236}">
                  <a16:creationId xmlns:a16="http://schemas.microsoft.com/office/drawing/2014/main" id="{106A0512-E590-E84D-AA46-443305A86D06}"/>
                </a:ext>
              </a:extLst>
            </p:cNvPr>
            <p:cNvSpPr>
              <a:spLocks noChangeArrowheads="1"/>
            </p:cNvSpPr>
            <p:nvPr/>
          </p:nvSpPr>
          <p:spPr bwMode="auto">
            <a:xfrm>
              <a:off x="3486903" y="5069906"/>
              <a:ext cx="2261034" cy="362062"/>
            </a:xfrm>
            <a:prstGeom prst="roundRect">
              <a:avLst>
                <a:gd name="adj" fmla="val 6658"/>
              </a:avLst>
            </a:prstGeom>
            <a:solidFill>
              <a:sysClr val="window" lastClr="FFFFFF">
                <a:lumMod val="85000"/>
              </a:sysClr>
            </a:solidFill>
            <a:ln w="9525">
              <a:solidFill>
                <a:srgbClr val="1F497D"/>
              </a:solidFill>
              <a:round/>
              <a:headEnd/>
              <a:tailEnd/>
            </a:ln>
          </p:spPr>
          <p:txBody>
            <a:bodyPr lIns="36000" tIns="36000" rIns="36000" bIns="3600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ＭＳ Ｐゴシック"/>
                  <a:cs typeface="MS PGothic" charset="0"/>
                </a:rPr>
                <a:t>Published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ＭＳ Ｐゴシック"/>
                  <a:cs typeface="MS PGothic" charset="0"/>
                </a:rPr>
                <a:t>Data</a:t>
              </a:r>
            </a:p>
          </p:txBody>
        </p:sp>
        <p:sp>
          <p:nvSpPr>
            <p:cNvPr id="138" name="Rectangle 649">
              <a:extLst>
                <a:ext uri="{FF2B5EF4-FFF2-40B4-BE49-F238E27FC236}">
                  <a16:creationId xmlns:a16="http://schemas.microsoft.com/office/drawing/2014/main" id="{2BCA0043-4450-3945-9D4C-B80A8590838F}"/>
                </a:ext>
              </a:extLst>
            </p:cNvPr>
            <p:cNvSpPr>
              <a:spLocks noChangeArrowheads="1"/>
            </p:cNvSpPr>
            <p:nvPr/>
          </p:nvSpPr>
          <p:spPr bwMode="auto">
            <a:xfrm>
              <a:off x="5158173" y="5086105"/>
              <a:ext cx="567081" cy="317513"/>
            </a:xfrm>
            <a:prstGeom prst="rect">
              <a:avLst/>
            </a:prstGeom>
            <a:solidFill>
              <a:sysClr val="window" lastClr="FFFFFF"/>
            </a:solidFill>
            <a:ln w="19050">
              <a:solidFill>
                <a:srgbClr val="1F497D"/>
              </a:solidFill>
              <a:miter lim="800000"/>
              <a:headEnd/>
              <a:tailEnd/>
            </a:ln>
          </p:spPr>
          <p:txBody>
            <a:bodyPr wrap="none" lIns="36000" tIns="0" rIns="36000" bIns="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Data</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Marts</a:t>
              </a:r>
            </a:p>
          </p:txBody>
        </p:sp>
        <p:grpSp>
          <p:nvGrpSpPr>
            <p:cNvPr id="139" name="Group 194">
              <a:extLst>
                <a:ext uri="{FF2B5EF4-FFF2-40B4-BE49-F238E27FC236}">
                  <a16:creationId xmlns:a16="http://schemas.microsoft.com/office/drawing/2014/main" id="{F24399DC-5A78-2543-A446-52031ED015A3}"/>
                </a:ext>
              </a:extLst>
            </p:cNvPr>
            <p:cNvGrpSpPr>
              <a:grpSpLocks/>
            </p:cNvGrpSpPr>
            <p:nvPr/>
          </p:nvGrpSpPr>
          <p:grpSpPr bwMode="auto">
            <a:xfrm>
              <a:off x="5530809" y="5161160"/>
              <a:ext cx="146050" cy="188913"/>
              <a:chOff x="-2001837" y="584200"/>
              <a:chExt cx="355600" cy="546100"/>
            </a:xfrm>
          </p:grpSpPr>
          <p:sp>
            <p:nvSpPr>
              <p:cNvPr id="147" name="Can 146">
                <a:extLst>
                  <a:ext uri="{FF2B5EF4-FFF2-40B4-BE49-F238E27FC236}">
                    <a16:creationId xmlns:a16="http://schemas.microsoft.com/office/drawing/2014/main" id="{A1CDE787-970E-E24B-9831-1B75BE7ACB72}"/>
                  </a:ext>
                </a:extLst>
              </p:cNvPr>
              <p:cNvSpPr/>
              <p:nvPr/>
            </p:nvSpPr>
            <p:spPr bwMode="auto">
              <a:xfrm>
                <a:off x="-2001795" y="952600"/>
                <a:ext cx="355042" cy="177951"/>
              </a:xfrm>
              <a:prstGeom prst="can">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grpSp>
            <p:nvGrpSpPr>
              <p:cNvPr id="148" name="Group 188">
                <a:extLst>
                  <a:ext uri="{FF2B5EF4-FFF2-40B4-BE49-F238E27FC236}">
                    <a16:creationId xmlns:a16="http://schemas.microsoft.com/office/drawing/2014/main" id="{E14D1893-B435-7645-BC3F-8647B14D75FC}"/>
                  </a:ext>
                </a:extLst>
              </p:cNvPr>
              <p:cNvGrpSpPr>
                <a:grpSpLocks/>
              </p:cNvGrpSpPr>
              <p:nvPr/>
            </p:nvGrpSpPr>
            <p:grpSpPr bwMode="auto">
              <a:xfrm>
                <a:off x="-1968500" y="584200"/>
                <a:ext cx="285750" cy="228600"/>
                <a:chOff x="3009900" y="-850900"/>
                <a:chExt cx="539750" cy="431800"/>
              </a:xfrm>
            </p:grpSpPr>
            <p:grpSp>
              <p:nvGrpSpPr>
                <p:cNvPr id="151" name="Group 182">
                  <a:extLst>
                    <a:ext uri="{FF2B5EF4-FFF2-40B4-BE49-F238E27FC236}">
                      <a16:creationId xmlns:a16="http://schemas.microsoft.com/office/drawing/2014/main" id="{645DCDF3-8ECD-2D42-8D37-1B9AE6D991CA}"/>
                    </a:ext>
                  </a:extLst>
                </p:cNvPr>
                <p:cNvGrpSpPr>
                  <a:grpSpLocks/>
                </p:cNvGrpSpPr>
                <p:nvPr/>
              </p:nvGrpSpPr>
              <p:grpSpPr bwMode="auto">
                <a:xfrm>
                  <a:off x="3009900" y="-850900"/>
                  <a:ext cx="234950" cy="431800"/>
                  <a:chOff x="603250" y="4737100"/>
                  <a:chExt cx="355600" cy="654050"/>
                </a:xfrm>
              </p:grpSpPr>
              <p:sp>
                <p:nvSpPr>
                  <p:cNvPr id="155" name="Delay 154">
                    <a:extLst>
                      <a:ext uri="{FF2B5EF4-FFF2-40B4-BE49-F238E27FC236}">
                        <a16:creationId xmlns:a16="http://schemas.microsoft.com/office/drawing/2014/main" id="{FE6DEBF3-FDB2-644A-829D-D79E3127E886}"/>
                      </a:ext>
                    </a:extLst>
                  </p:cNvPr>
                  <p:cNvSpPr/>
                  <p:nvPr/>
                </p:nvSpPr>
                <p:spPr>
                  <a:xfrm rot="16200000">
                    <a:off x="549904" y="4986601"/>
                    <a:ext cx="468942" cy="349618"/>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156" name="Oval 155">
                    <a:extLst>
                      <a:ext uri="{FF2B5EF4-FFF2-40B4-BE49-F238E27FC236}">
                        <a16:creationId xmlns:a16="http://schemas.microsoft.com/office/drawing/2014/main" id="{43DAE10D-E565-9046-ABFC-549E29AEE002}"/>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nvGrpSpPr>
                <p:cNvPr id="152" name="Group 43">
                  <a:extLst>
                    <a:ext uri="{FF2B5EF4-FFF2-40B4-BE49-F238E27FC236}">
                      <a16:creationId xmlns:a16="http://schemas.microsoft.com/office/drawing/2014/main" id="{A8E66897-ABDB-2848-9EC0-17CE9E2BFF3D}"/>
                    </a:ext>
                  </a:extLst>
                </p:cNvPr>
                <p:cNvGrpSpPr>
                  <a:grpSpLocks/>
                </p:cNvGrpSpPr>
                <p:nvPr/>
              </p:nvGrpSpPr>
              <p:grpSpPr bwMode="auto">
                <a:xfrm>
                  <a:off x="3314700" y="-850900"/>
                  <a:ext cx="234950" cy="431800"/>
                  <a:chOff x="603250" y="4737100"/>
                  <a:chExt cx="355600" cy="654050"/>
                </a:xfrm>
              </p:grpSpPr>
              <p:sp>
                <p:nvSpPr>
                  <p:cNvPr id="153" name="Delay 152">
                    <a:extLst>
                      <a:ext uri="{FF2B5EF4-FFF2-40B4-BE49-F238E27FC236}">
                        <a16:creationId xmlns:a16="http://schemas.microsoft.com/office/drawing/2014/main" id="{12382C77-1515-EA40-9542-8EDC15B3C159}"/>
                      </a:ext>
                    </a:extLst>
                  </p:cNvPr>
                  <p:cNvSpPr/>
                  <p:nvPr/>
                </p:nvSpPr>
                <p:spPr>
                  <a:xfrm rot="16200000">
                    <a:off x="500227" y="4930210"/>
                    <a:ext cx="468942" cy="462398"/>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154" name="Oval 153">
                    <a:extLst>
                      <a:ext uri="{FF2B5EF4-FFF2-40B4-BE49-F238E27FC236}">
                        <a16:creationId xmlns:a16="http://schemas.microsoft.com/office/drawing/2014/main" id="{BC883286-1756-5842-86B1-EC19C2059470}"/>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cxnSp>
            <p:nvCxnSpPr>
              <p:cNvPr id="149" name="Elbow Connector 148">
                <a:extLst>
                  <a:ext uri="{FF2B5EF4-FFF2-40B4-BE49-F238E27FC236}">
                    <a16:creationId xmlns:a16="http://schemas.microsoft.com/office/drawing/2014/main" id="{CF15BB38-ED0A-4E47-BA3D-489E0AE30CCC}"/>
                  </a:ext>
                </a:extLst>
              </p:cNvPr>
              <p:cNvCxnSpPr>
                <a:stCxn id="155" idx="1"/>
                <a:endCxn id="147" idx="1"/>
              </p:cNvCxnSpPr>
              <p:nvPr/>
            </p:nvCxnSpPr>
            <p:spPr>
              <a:xfrm rot="16200000" flipH="1">
                <a:off x="-1935755" y="841119"/>
                <a:ext cx="138147" cy="84816"/>
              </a:xfrm>
              <a:prstGeom prst="bentConnector3">
                <a:avLst>
                  <a:gd name="adj1" fmla="val 50000"/>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50" name="Elbow Connector 149">
                <a:extLst>
                  <a:ext uri="{FF2B5EF4-FFF2-40B4-BE49-F238E27FC236}">
                    <a16:creationId xmlns:a16="http://schemas.microsoft.com/office/drawing/2014/main" id="{B97ED8D4-57B8-5849-A24B-B518F9A317B8}"/>
                  </a:ext>
                </a:extLst>
              </p:cNvPr>
              <p:cNvCxnSpPr>
                <a:stCxn id="153" idx="1"/>
                <a:endCxn id="147" idx="1"/>
              </p:cNvCxnSpPr>
              <p:nvPr/>
            </p:nvCxnSpPr>
            <p:spPr>
              <a:xfrm rot="5400000">
                <a:off x="-1856857" y="843092"/>
                <a:ext cx="138147" cy="80870"/>
              </a:xfrm>
              <a:prstGeom prst="bentConnector3">
                <a:avLst>
                  <a:gd name="adj1" fmla="val 50000"/>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140" name="Group 22">
              <a:extLst>
                <a:ext uri="{FF2B5EF4-FFF2-40B4-BE49-F238E27FC236}">
                  <a16:creationId xmlns:a16="http://schemas.microsoft.com/office/drawing/2014/main" id="{0E39D857-471E-6149-8BF8-FE4112C88D35}"/>
                </a:ext>
              </a:extLst>
            </p:cNvPr>
            <p:cNvGrpSpPr>
              <a:grpSpLocks/>
            </p:cNvGrpSpPr>
            <p:nvPr/>
          </p:nvGrpSpPr>
          <p:grpSpPr bwMode="auto">
            <a:xfrm>
              <a:off x="4594651" y="5092672"/>
              <a:ext cx="536781" cy="306278"/>
              <a:chOff x="4305389" y="240952"/>
              <a:chExt cx="569010" cy="306492"/>
            </a:xfrm>
          </p:grpSpPr>
          <p:sp>
            <p:nvSpPr>
              <p:cNvPr id="145" name="Rectangle 649">
                <a:extLst>
                  <a:ext uri="{FF2B5EF4-FFF2-40B4-BE49-F238E27FC236}">
                    <a16:creationId xmlns:a16="http://schemas.microsoft.com/office/drawing/2014/main" id="{66E11BAC-DB26-764F-A75B-EE6F1C6A5EC9}"/>
                  </a:ext>
                </a:extLst>
              </p:cNvPr>
              <p:cNvSpPr>
                <a:spLocks noChangeArrowheads="1"/>
              </p:cNvSpPr>
              <p:nvPr/>
            </p:nvSpPr>
            <p:spPr bwMode="auto">
              <a:xfrm>
                <a:off x="4305051" y="240865"/>
                <a:ext cx="569355" cy="306387"/>
              </a:xfrm>
              <a:prstGeom prst="rect">
                <a:avLst/>
              </a:prstGeom>
              <a:solidFill>
                <a:sysClr val="window" lastClr="FFFFFF"/>
              </a:solidFill>
              <a:ln w="19050">
                <a:solidFill>
                  <a:srgbClr val="1F497D"/>
                </a:solidFill>
                <a:miter lim="800000"/>
                <a:headEnd/>
                <a:tailEnd/>
              </a:ln>
            </p:spPr>
            <p:txBody>
              <a:bodyPr wrap="none" lIns="36000" tIns="0" rIns="36000" bIns="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Object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Cache</a:t>
                </a:r>
              </a:p>
            </p:txBody>
          </p:sp>
          <p:sp>
            <p:nvSpPr>
              <p:cNvPr id="146" name="Can 35">
                <a:extLst>
                  <a:ext uri="{FF2B5EF4-FFF2-40B4-BE49-F238E27FC236}">
                    <a16:creationId xmlns:a16="http://schemas.microsoft.com/office/drawing/2014/main" id="{7B8EB2B9-5236-544F-A696-565164F5638D}"/>
                  </a:ext>
                </a:extLst>
              </p:cNvPr>
              <p:cNvSpPr>
                <a:spLocks noChangeArrowheads="1"/>
              </p:cNvSpPr>
              <p:nvPr/>
            </p:nvSpPr>
            <p:spPr bwMode="auto">
              <a:xfrm>
                <a:off x="4699132" y="359468"/>
                <a:ext cx="129576" cy="133443"/>
              </a:xfrm>
              <a:prstGeom prst="can">
                <a:avLst>
                  <a:gd name="adj" fmla="val 25002"/>
                </a:avLst>
              </a:prstGeom>
              <a:solidFill>
                <a:srgbClr val="9DD7E2"/>
              </a:solidFill>
              <a:ln w="12700">
                <a:solidFill>
                  <a:srgbClr val="1F497D"/>
                </a:solidFill>
                <a:round/>
                <a:headEnd/>
                <a:tailEnd/>
              </a:ln>
            </p:spPr>
            <p:txBody>
              <a:bodyPr lIns="36000" tIns="36000" rIns="36000" bIns="3600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srgbClr val="FFFFFF"/>
                  </a:solidFill>
                  <a:effectLst/>
                  <a:uLnTx/>
                  <a:uFillTx/>
                  <a:ea typeface="ＭＳ Ｐゴシック"/>
                  <a:cs typeface="+mn-cs"/>
                </a:endParaRPr>
              </a:p>
            </p:txBody>
          </p:sp>
        </p:grpSp>
        <p:sp>
          <p:nvSpPr>
            <p:cNvPr id="141" name="Rectangle 649">
              <a:extLst>
                <a:ext uri="{FF2B5EF4-FFF2-40B4-BE49-F238E27FC236}">
                  <a16:creationId xmlns:a16="http://schemas.microsoft.com/office/drawing/2014/main" id="{159A1D9A-F8C1-974C-A6D1-F9C6AC841EA3}"/>
                </a:ext>
              </a:extLst>
            </p:cNvPr>
            <p:cNvSpPr>
              <a:spLocks noChangeArrowheads="1"/>
            </p:cNvSpPr>
            <p:nvPr/>
          </p:nvSpPr>
          <p:spPr bwMode="auto">
            <a:xfrm>
              <a:off x="4058845" y="5091775"/>
              <a:ext cx="505512" cy="306984"/>
            </a:xfrm>
            <a:prstGeom prst="rect">
              <a:avLst/>
            </a:prstGeom>
            <a:solidFill>
              <a:sysClr val="window" lastClr="FFFFFF"/>
            </a:solidFill>
            <a:ln w="19050">
              <a:solidFill>
                <a:srgbClr val="1F497D"/>
              </a:solidFill>
              <a:miter lim="800000"/>
              <a:headEnd/>
              <a:tailEnd/>
            </a:ln>
          </p:spPr>
          <p:txBody>
            <a:bodyPr wrap="none" lIns="36000" tIns="0" rIns="36000" bIns="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Export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black"/>
                  </a:solidFill>
                  <a:effectLst/>
                  <a:uLnTx/>
                  <a:uFillTx/>
                  <a:ea typeface="ＭＳ Ｐゴシック"/>
                  <a:cs typeface="MS PGothic" charset="0"/>
                </a:rPr>
                <a:t>Area</a:t>
              </a:r>
            </a:p>
          </p:txBody>
        </p:sp>
        <p:sp>
          <p:nvSpPr>
            <p:cNvPr id="142" name="Trapezoid 31">
              <a:extLst>
                <a:ext uri="{FF2B5EF4-FFF2-40B4-BE49-F238E27FC236}">
                  <a16:creationId xmlns:a16="http://schemas.microsoft.com/office/drawing/2014/main" id="{EA9290BF-3468-5349-A6DF-45CB5149C236}"/>
                </a:ext>
              </a:extLst>
            </p:cNvPr>
            <p:cNvSpPr/>
            <p:nvPr/>
          </p:nvSpPr>
          <p:spPr bwMode="auto">
            <a:xfrm>
              <a:off x="4962125" y="3997488"/>
              <a:ext cx="136909" cy="108538"/>
            </a:xfrm>
            <a:prstGeom prst="trapezoid">
              <a:avLst/>
            </a:prstGeom>
            <a:solidFill>
              <a:srgbClr val="7ACBE0"/>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3" name="Folded Corner 142">
              <a:extLst>
                <a:ext uri="{FF2B5EF4-FFF2-40B4-BE49-F238E27FC236}">
                  <a16:creationId xmlns:a16="http://schemas.microsoft.com/office/drawing/2014/main" id="{7327B716-C297-C449-B032-275F90616EFD}"/>
                </a:ext>
              </a:extLst>
            </p:cNvPr>
            <p:cNvSpPr/>
            <p:nvPr/>
          </p:nvSpPr>
          <p:spPr>
            <a:xfrm>
              <a:off x="4414486" y="5200313"/>
              <a:ext cx="108556" cy="111778"/>
            </a:xfrm>
            <a:prstGeom prst="foldedCorner">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4" name="Folded Corner 143">
              <a:extLst>
                <a:ext uri="{FF2B5EF4-FFF2-40B4-BE49-F238E27FC236}">
                  <a16:creationId xmlns:a16="http://schemas.microsoft.com/office/drawing/2014/main" id="{D5247C4A-0B1A-6C45-BF88-06B6B6C88479}"/>
                </a:ext>
              </a:extLst>
            </p:cNvPr>
            <p:cNvSpPr/>
            <p:nvPr/>
          </p:nvSpPr>
          <p:spPr>
            <a:xfrm>
              <a:off x="4374790" y="5238382"/>
              <a:ext cx="108556" cy="111778"/>
            </a:xfrm>
            <a:prstGeom prst="foldedCorner">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spTree>
    <p:extLst>
      <p:ext uri="{BB962C8B-B14F-4D97-AF65-F5344CB8AC3E}">
        <p14:creationId xmlns:p14="http://schemas.microsoft.com/office/powerpoint/2010/main" val="648464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BA562F-2E22-7B45-B286-FA96D6B10D2E}"/>
              </a:ext>
            </a:extLst>
          </p:cNvPr>
          <p:cNvSpPr/>
          <p:nvPr/>
        </p:nvSpPr>
        <p:spPr>
          <a:xfrm>
            <a:off x="4686300" y="2930171"/>
            <a:ext cx="878502" cy="157316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39</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9FEB9AC2-EB3A-064C-A2E4-BDF22C141761}"/>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335465533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F35AF-06E2-7A44-9553-B94A6832A83A}"/>
              </a:ext>
            </a:extLst>
          </p:cNvPr>
          <p:cNvSpPr>
            <a:spLocks noGrp="1"/>
          </p:cNvSpPr>
          <p:nvPr>
            <p:ph type="title"/>
          </p:nvPr>
        </p:nvSpPr>
        <p:spPr/>
        <p:txBody>
          <a:bodyPr/>
          <a:lstStyle/>
          <a:p>
            <a:r>
              <a:rPr lang="en-US" dirty="0"/>
              <a:t>Architecture necessary for business agility and cost reduction</a:t>
            </a:r>
          </a:p>
        </p:txBody>
      </p:sp>
      <p:sp>
        <p:nvSpPr>
          <p:cNvPr id="3" name="Content Placeholder 2">
            <a:extLst>
              <a:ext uri="{FF2B5EF4-FFF2-40B4-BE49-F238E27FC236}">
                <a16:creationId xmlns:a16="http://schemas.microsoft.com/office/drawing/2014/main" id="{983A161E-ABAF-D040-A955-DA170109C699}"/>
              </a:ext>
            </a:extLst>
          </p:cNvPr>
          <p:cNvSpPr>
            <a:spLocks noGrp="1"/>
          </p:cNvSpPr>
          <p:nvPr>
            <p:ph idx="1"/>
          </p:nvPr>
        </p:nvSpPr>
        <p:spPr/>
        <p:txBody>
          <a:bodyPr/>
          <a:lstStyle/>
          <a:p>
            <a:r>
              <a:rPr lang="en-US" dirty="0"/>
              <a:t>Where do costs escalate?</a:t>
            </a:r>
          </a:p>
          <a:p>
            <a:pPr lvl="1"/>
            <a:r>
              <a:rPr lang="en-US" dirty="0"/>
              <a:t>Unnecessary duplication of function across silos</a:t>
            </a:r>
          </a:p>
          <a:p>
            <a:pPr lvl="1"/>
            <a:r>
              <a:rPr lang="en-US" dirty="0"/>
              <a:t>Pushing new features into a platform that are in appropriate</a:t>
            </a:r>
          </a:p>
          <a:p>
            <a:pPr lvl="1"/>
            <a:r>
              <a:rPr lang="en-US" dirty="0"/>
              <a:t>Lack of control of the whole lifecycle of data</a:t>
            </a:r>
          </a:p>
          <a:p>
            <a:pPr lvl="2"/>
            <a:r>
              <a:rPr lang="en-US" dirty="0"/>
              <a:t>Investing in transforming and fixing data of low value</a:t>
            </a:r>
          </a:p>
          <a:p>
            <a:pPr lvl="2"/>
            <a:r>
              <a:rPr lang="en-US" dirty="0"/>
              <a:t>When do you archive? when do you delete?</a:t>
            </a:r>
          </a:p>
          <a:p>
            <a:pPr lvl="1"/>
            <a:r>
              <a:rPr lang="en-US" dirty="0"/>
              <a:t>Deploying a new technology in isolation</a:t>
            </a:r>
          </a:p>
          <a:p>
            <a:pPr lvl="2"/>
            <a:r>
              <a:rPr lang="en-US" dirty="0"/>
              <a:t>It needs connecting up sooner or later, and in the meantime there is a lot of duplication</a:t>
            </a:r>
          </a:p>
        </p:txBody>
      </p:sp>
      <p:sp>
        <p:nvSpPr>
          <p:cNvPr id="4" name="Slide Number Placeholder 3">
            <a:extLst>
              <a:ext uri="{FF2B5EF4-FFF2-40B4-BE49-F238E27FC236}">
                <a16:creationId xmlns:a16="http://schemas.microsoft.com/office/drawing/2014/main" id="{75AA5EAC-4A46-F545-A800-E7B5597FBC34}"/>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a:t>
            </a:fld>
            <a:endParaRPr lang="en-US" sz="1000"/>
          </a:p>
        </p:txBody>
      </p:sp>
    </p:spTree>
    <p:extLst>
      <p:ext uri="{BB962C8B-B14F-4D97-AF65-F5344CB8AC3E}">
        <p14:creationId xmlns:p14="http://schemas.microsoft.com/office/powerpoint/2010/main" val="1237786477"/>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37932-87EC-7144-BF95-69C07D7628CA}"/>
              </a:ext>
            </a:extLst>
          </p:cNvPr>
          <p:cNvSpPr>
            <a:spLocks noGrp="1"/>
          </p:cNvSpPr>
          <p:nvPr>
            <p:ph type="title"/>
          </p:nvPr>
        </p:nvSpPr>
        <p:spPr/>
        <p:txBody>
          <a:bodyPr/>
          <a:lstStyle/>
          <a:p>
            <a:r>
              <a:rPr lang="en-US" dirty="0"/>
              <a:t>Archiving and related maintenance</a:t>
            </a:r>
          </a:p>
        </p:txBody>
      </p:sp>
      <p:sp>
        <p:nvSpPr>
          <p:cNvPr id="3" name="Content Placeholder 2">
            <a:extLst>
              <a:ext uri="{FF2B5EF4-FFF2-40B4-BE49-F238E27FC236}">
                <a16:creationId xmlns:a16="http://schemas.microsoft.com/office/drawing/2014/main" id="{B48FD980-68F8-2B44-8673-71E67DC31315}"/>
              </a:ext>
            </a:extLst>
          </p:cNvPr>
          <p:cNvSpPr>
            <a:spLocks noGrp="1"/>
          </p:cNvSpPr>
          <p:nvPr>
            <p:ph idx="1"/>
          </p:nvPr>
        </p:nvSpPr>
        <p:spPr/>
        <p:txBody>
          <a:bodyPr/>
          <a:lstStyle/>
          <a:p>
            <a:r>
              <a:rPr lang="en-US" dirty="0"/>
              <a:t>Assets can be added/removed from Governance Zones.</a:t>
            </a:r>
          </a:p>
          <a:p>
            <a:r>
              <a:rPr lang="en-US" dirty="0"/>
              <a:t>Governance Program OMAS</a:t>
            </a:r>
          </a:p>
          <a:p>
            <a:pPr lvl="1"/>
            <a:r>
              <a:rPr lang="en-US" dirty="0"/>
              <a:t>Sets up zone definitions and related policies</a:t>
            </a:r>
          </a:p>
          <a:p>
            <a:pPr lvl="1"/>
            <a:r>
              <a:rPr lang="en-US" dirty="0"/>
              <a:t>Provides APIs to governance processes to operate on assets in zones</a:t>
            </a:r>
          </a:p>
        </p:txBody>
      </p:sp>
      <p:sp>
        <p:nvSpPr>
          <p:cNvPr id="4" name="Slide Number Placeholder 3">
            <a:extLst>
              <a:ext uri="{FF2B5EF4-FFF2-40B4-BE49-F238E27FC236}">
                <a16:creationId xmlns:a16="http://schemas.microsoft.com/office/drawing/2014/main" id="{3DEA96A8-8630-C546-A97F-B7F0AFDB863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40</a:t>
            </a:fld>
            <a:endParaRPr lang="en-US" sz="1000"/>
          </a:p>
        </p:txBody>
      </p:sp>
    </p:spTree>
    <p:extLst>
      <p:ext uri="{BB962C8B-B14F-4D97-AF65-F5344CB8AC3E}">
        <p14:creationId xmlns:p14="http://schemas.microsoft.com/office/powerpoint/2010/main" val="31090566"/>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BA562F-2E22-7B45-B286-FA96D6B10D2E}"/>
              </a:ext>
            </a:extLst>
          </p:cNvPr>
          <p:cNvSpPr/>
          <p:nvPr/>
        </p:nvSpPr>
        <p:spPr>
          <a:xfrm>
            <a:off x="5477441" y="3003041"/>
            <a:ext cx="1761559" cy="157316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41</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AD15726A-23FA-F349-B75B-0C7701678A33}"/>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2866813647"/>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6F6F8E-AA92-D640-86C4-3C831FF0DBC2}"/>
              </a:ext>
            </a:extLst>
          </p:cNvPr>
          <p:cNvSpPr>
            <a:spLocks noGrp="1"/>
          </p:cNvSpPr>
          <p:nvPr>
            <p:ph type="title"/>
          </p:nvPr>
        </p:nvSpPr>
        <p:spPr/>
        <p:txBody>
          <a:bodyPr/>
          <a:lstStyle/>
          <a:p>
            <a:r>
              <a:rPr lang="en-US" dirty="0"/>
              <a:t>Interfaces for the governance teams</a:t>
            </a:r>
          </a:p>
        </p:txBody>
      </p:sp>
      <p:sp>
        <p:nvSpPr>
          <p:cNvPr id="5" name="Content Placeholder 4">
            <a:extLst>
              <a:ext uri="{FF2B5EF4-FFF2-40B4-BE49-F238E27FC236}">
                <a16:creationId xmlns:a16="http://schemas.microsoft.com/office/drawing/2014/main" id="{49774DEB-9186-C248-8BFF-A8E7BDBE168C}"/>
              </a:ext>
            </a:extLst>
          </p:cNvPr>
          <p:cNvSpPr>
            <a:spLocks noGrp="1"/>
          </p:cNvSpPr>
          <p:nvPr>
            <p:ph idx="1"/>
          </p:nvPr>
        </p:nvSpPr>
        <p:spPr/>
        <p:txBody>
          <a:bodyPr>
            <a:normAutofit fontScale="77500" lnSpcReduction="20000"/>
          </a:bodyPr>
          <a:lstStyle/>
          <a:p>
            <a:r>
              <a:rPr lang="en-US" dirty="0"/>
              <a:t>Governance Program OMAS supports the lifecycle of the organization’s governance programs</a:t>
            </a:r>
          </a:p>
          <a:p>
            <a:pPr lvl="1"/>
            <a:r>
              <a:rPr lang="en-GB" dirty="0"/>
              <a:t>Understanding the business drivers that provide requirements and direction to the governance program.</a:t>
            </a:r>
          </a:p>
          <a:p>
            <a:pPr lvl="1"/>
            <a:r>
              <a:rPr lang="en-GB" dirty="0"/>
              <a:t>Laying down the governance policies (principles, obligations and approaches) that frame the governance program.</a:t>
            </a:r>
          </a:p>
          <a:p>
            <a:pPr lvl="1"/>
            <a:r>
              <a:rPr lang="en-GB" dirty="0"/>
              <a:t>Planning and defining the governance controls that detail how these governance policies will be implemented in the organization and enumerating the implications of these decisions and the expected outcomes.</a:t>
            </a:r>
          </a:p>
          <a:p>
            <a:pPr lvl="1"/>
            <a:r>
              <a:rPr lang="en-GB" dirty="0"/>
              <a:t>Defining the organization's roles and responsibilities that will support the program.</a:t>
            </a:r>
          </a:p>
          <a:p>
            <a:pPr lvl="1"/>
            <a:r>
              <a:rPr lang="en-GB" dirty="0"/>
              <a:t>Commissioning campaigns and projects to implement the governance controls and the collection of measurements to assess the success of the program.</a:t>
            </a:r>
          </a:p>
          <a:p>
            <a:pPr lvl="1"/>
            <a:r>
              <a:rPr lang="en-GB" dirty="0"/>
              <a:t>Reviewing the impact of the governance program and adjusting as needed.</a:t>
            </a:r>
            <a:br>
              <a:rPr lang="en-GB" dirty="0"/>
            </a:br>
            <a:r>
              <a:rPr lang="en-GB" dirty="0"/>
              <a:t>   --&gt; additional campaigns or projects</a:t>
            </a:r>
            <a:br>
              <a:rPr lang="en-GB" dirty="0"/>
            </a:br>
            <a:r>
              <a:rPr lang="en-GB" dirty="0"/>
              <a:t>   --&gt; adjusting the policies and controls</a:t>
            </a:r>
          </a:p>
          <a:p>
            <a:pPr lvl="1"/>
            <a:r>
              <a:rPr lang="en-GB" dirty="0"/>
              <a:t>Reviewing the strategy, business and regulatory landscape.</a:t>
            </a:r>
            <a:br>
              <a:rPr lang="en-GB" dirty="0"/>
            </a:br>
            <a:r>
              <a:rPr lang="en-GB" dirty="0"/>
              <a:t>   --&gt; adjusting the business drivers</a:t>
            </a:r>
            <a:endParaRPr lang="en-US" dirty="0"/>
          </a:p>
          <a:p>
            <a:endParaRPr lang="en-US" dirty="0"/>
          </a:p>
          <a:p>
            <a:r>
              <a:rPr lang="en-US" dirty="0"/>
              <a:t>Security Officer OMAS provides specialist APIs and events for managing the security requirements.</a:t>
            </a:r>
          </a:p>
        </p:txBody>
      </p:sp>
      <p:sp>
        <p:nvSpPr>
          <p:cNvPr id="3" name="Slide Number Placeholder 2">
            <a:extLst>
              <a:ext uri="{FF2B5EF4-FFF2-40B4-BE49-F238E27FC236}">
                <a16:creationId xmlns:a16="http://schemas.microsoft.com/office/drawing/2014/main" id="{1B20A561-CEB4-7545-9200-41C2D5D7B314}"/>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42</a:t>
            </a:fld>
            <a:endParaRPr lang="en-US" sz="1000"/>
          </a:p>
        </p:txBody>
      </p:sp>
    </p:spTree>
    <p:extLst>
      <p:ext uri="{BB962C8B-B14F-4D97-AF65-F5344CB8AC3E}">
        <p14:creationId xmlns:p14="http://schemas.microsoft.com/office/powerpoint/2010/main" val="2619049057"/>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BA562F-2E22-7B45-B286-FA96D6B10D2E}"/>
              </a:ext>
            </a:extLst>
          </p:cNvPr>
          <p:cNvSpPr/>
          <p:nvPr/>
        </p:nvSpPr>
        <p:spPr>
          <a:xfrm>
            <a:off x="7219949" y="2461786"/>
            <a:ext cx="1336833" cy="2116072"/>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Key Data Interactions</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43</a:t>
            </a:fld>
            <a:endParaRPr lang="en-US" sz="1000"/>
          </a:p>
        </p:txBody>
      </p:sp>
      <p:pic>
        <p:nvPicPr>
          <p:cNvPr id="12" name="Picture 11" descr="A picture containing black, sitting, several&#10;&#10;Description automatically generated">
            <a:extLst>
              <a:ext uri="{FF2B5EF4-FFF2-40B4-BE49-F238E27FC236}">
                <a16:creationId xmlns:a16="http://schemas.microsoft.com/office/drawing/2014/main" id="{39BAB678-D696-974B-B273-29955609BA2F}"/>
              </a:ext>
            </a:extLst>
          </p:cNvPr>
          <p:cNvPicPr>
            <a:picLocks noChangeAspect="1"/>
          </p:cNvPicPr>
          <p:nvPr/>
        </p:nvPicPr>
        <p:blipFill>
          <a:blip r:embed="rId2"/>
          <a:stretch>
            <a:fillRect/>
          </a:stretch>
        </p:blipFill>
        <p:spPr>
          <a:xfrm>
            <a:off x="850900" y="1010829"/>
            <a:ext cx="7716814" cy="3459571"/>
          </a:xfrm>
          <a:prstGeom prst="rect">
            <a:avLst/>
          </a:prstGeom>
        </p:spPr>
      </p:pic>
    </p:spTree>
    <p:extLst>
      <p:ext uri="{BB962C8B-B14F-4D97-AF65-F5344CB8AC3E}">
        <p14:creationId xmlns:p14="http://schemas.microsoft.com/office/powerpoint/2010/main" val="1464352475"/>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74FD-A441-5644-B194-B81EB27DE6EA}"/>
              </a:ext>
            </a:extLst>
          </p:cNvPr>
          <p:cNvSpPr>
            <a:spLocks noGrp="1"/>
          </p:cNvSpPr>
          <p:nvPr>
            <p:ph type="title"/>
          </p:nvPr>
        </p:nvSpPr>
        <p:spPr/>
        <p:txBody>
          <a:bodyPr/>
          <a:lstStyle/>
          <a:p>
            <a:r>
              <a:rPr lang="en-US" dirty="0"/>
              <a:t>Deploying new function in data lake</a:t>
            </a:r>
          </a:p>
        </p:txBody>
      </p:sp>
      <p:sp>
        <p:nvSpPr>
          <p:cNvPr id="3" name="Content Placeholder 2">
            <a:extLst>
              <a:ext uri="{FF2B5EF4-FFF2-40B4-BE49-F238E27FC236}">
                <a16:creationId xmlns:a16="http://schemas.microsoft.com/office/drawing/2014/main" id="{C7DF7F7E-C0FF-CC4F-B9E2-F4A2DDA8057C}"/>
              </a:ext>
            </a:extLst>
          </p:cNvPr>
          <p:cNvSpPr>
            <a:spLocks noGrp="1"/>
          </p:cNvSpPr>
          <p:nvPr>
            <p:ph idx="1"/>
          </p:nvPr>
        </p:nvSpPr>
        <p:spPr/>
        <p:txBody>
          <a:bodyPr/>
          <a:lstStyle/>
          <a:p>
            <a:r>
              <a:rPr lang="en-US" dirty="0"/>
              <a:t>IT Infrastructure defines the infrastructure of the data lake</a:t>
            </a:r>
          </a:p>
          <a:p>
            <a:r>
              <a:rPr lang="en-US" dirty="0"/>
              <a:t>DevOps OMAS updates certificates and the metadata about the components deployed on the infrastructure</a:t>
            </a:r>
          </a:p>
        </p:txBody>
      </p:sp>
      <p:sp>
        <p:nvSpPr>
          <p:cNvPr id="4" name="Slide Number Placeholder 3">
            <a:extLst>
              <a:ext uri="{FF2B5EF4-FFF2-40B4-BE49-F238E27FC236}">
                <a16:creationId xmlns:a16="http://schemas.microsoft.com/office/drawing/2014/main" id="{9FCF5E84-F8B4-DD4E-B664-EDD1B92F9F1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44</a:t>
            </a:fld>
            <a:endParaRPr lang="en-US" sz="1000"/>
          </a:p>
        </p:txBody>
      </p:sp>
    </p:spTree>
    <p:extLst>
      <p:ext uri="{BB962C8B-B14F-4D97-AF65-F5344CB8AC3E}">
        <p14:creationId xmlns:p14="http://schemas.microsoft.com/office/powerpoint/2010/main" val="328674415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89B4D-D5FA-7B4D-94F7-118B99CDE48C}"/>
              </a:ext>
            </a:extLst>
          </p:cNvPr>
          <p:cNvSpPr>
            <a:spLocks noGrp="1"/>
          </p:cNvSpPr>
          <p:nvPr>
            <p:ph type="title"/>
          </p:nvPr>
        </p:nvSpPr>
        <p:spPr/>
        <p:txBody>
          <a:bodyPr/>
          <a:lstStyle/>
          <a:p>
            <a:r>
              <a:rPr lang="en-US" dirty="0"/>
              <a:t>Layers</a:t>
            </a:r>
          </a:p>
        </p:txBody>
      </p:sp>
      <p:sp>
        <p:nvSpPr>
          <p:cNvPr id="4" name="Slide Number Placeholder 3">
            <a:extLst>
              <a:ext uri="{FF2B5EF4-FFF2-40B4-BE49-F238E27FC236}">
                <a16:creationId xmlns:a16="http://schemas.microsoft.com/office/drawing/2014/main" id="{04F020B1-5590-D745-A8FF-656504B4956F}"/>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45</a:t>
            </a:fld>
            <a:endParaRPr lang="en-US" sz="1000"/>
          </a:p>
        </p:txBody>
      </p:sp>
      <p:sp>
        <p:nvSpPr>
          <p:cNvPr id="296" name="Rectangle 295">
            <a:extLst>
              <a:ext uri="{FF2B5EF4-FFF2-40B4-BE49-F238E27FC236}">
                <a16:creationId xmlns:a16="http://schemas.microsoft.com/office/drawing/2014/main" id="{82FC6F6B-F6E7-584A-B4B9-273C47448AF4}"/>
              </a:ext>
            </a:extLst>
          </p:cNvPr>
          <p:cNvSpPr/>
          <p:nvPr/>
        </p:nvSpPr>
        <p:spPr>
          <a:xfrm>
            <a:off x="1724025" y="3600450"/>
            <a:ext cx="7207250" cy="108743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297" name="Rectangle 296">
            <a:extLst>
              <a:ext uri="{FF2B5EF4-FFF2-40B4-BE49-F238E27FC236}">
                <a16:creationId xmlns:a16="http://schemas.microsoft.com/office/drawing/2014/main" id="{0387D3A6-B92D-1E4E-BA79-BCD43FAF1268}"/>
              </a:ext>
            </a:extLst>
          </p:cNvPr>
          <p:cNvSpPr/>
          <p:nvPr/>
        </p:nvSpPr>
        <p:spPr>
          <a:xfrm>
            <a:off x="1792288" y="3749675"/>
            <a:ext cx="1255712" cy="85883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solidFill>
                <a:effectLst/>
                <a:uLnTx/>
                <a:uFillTx/>
                <a:latin typeface="Calibri"/>
                <a:ea typeface="ＭＳ Ｐゴシック"/>
                <a:cs typeface="Calibri"/>
              </a:rPr>
              <a:t>Integration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solidFill>
                <a:effectLst/>
                <a:uLnTx/>
                <a:uFillTx/>
                <a:latin typeface="Calibri"/>
                <a:ea typeface="ＭＳ Ｐゴシック"/>
                <a:cs typeface="Calibri"/>
              </a:rPr>
              <a:t>Governance Engine</a:t>
            </a:r>
          </a:p>
        </p:txBody>
      </p:sp>
      <p:sp>
        <p:nvSpPr>
          <p:cNvPr id="298" name="Rectangle 297">
            <a:extLst>
              <a:ext uri="{FF2B5EF4-FFF2-40B4-BE49-F238E27FC236}">
                <a16:creationId xmlns:a16="http://schemas.microsoft.com/office/drawing/2014/main" id="{8F012288-0DCE-484E-B721-6AD590898D25}"/>
              </a:ext>
            </a:extLst>
          </p:cNvPr>
          <p:cNvSpPr/>
          <p:nvPr/>
        </p:nvSpPr>
        <p:spPr>
          <a:xfrm>
            <a:off x="3978275" y="3749675"/>
            <a:ext cx="733425" cy="85883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solidFill>
                <a:effectLst/>
                <a:uLnTx/>
                <a:uFillTx/>
                <a:latin typeface="Calibri"/>
                <a:ea typeface="ＭＳ Ｐゴシック"/>
                <a:cs typeface="Calibri"/>
              </a:rPr>
              <a:t>Workflow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solidFill>
                <a:effectLst/>
                <a:uLnTx/>
                <a:uFillTx/>
                <a:latin typeface="Calibri"/>
                <a:ea typeface="ＭＳ Ｐゴシック"/>
                <a:cs typeface="Calibri"/>
              </a:rPr>
              <a:t>Engine</a:t>
            </a:r>
          </a:p>
        </p:txBody>
      </p:sp>
      <p:sp>
        <p:nvSpPr>
          <p:cNvPr id="299" name="Rectangle 298">
            <a:extLst>
              <a:ext uri="{FF2B5EF4-FFF2-40B4-BE49-F238E27FC236}">
                <a16:creationId xmlns:a16="http://schemas.microsoft.com/office/drawing/2014/main" id="{CD63BB8B-ADD5-EB41-BEDA-6C2DF2B11448}"/>
              </a:ext>
            </a:extLst>
          </p:cNvPr>
          <p:cNvSpPr/>
          <p:nvPr/>
        </p:nvSpPr>
        <p:spPr>
          <a:xfrm>
            <a:off x="5575093" y="3749675"/>
            <a:ext cx="881063" cy="85883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solidFill>
                <a:effectLst/>
                <a:uLnTx/>
                <a:uFillTx/>
                <a:latin typeface="Calibri"/>
                <a:ea typeface="ＭＳ Ｐゴシック"/>
                <a:cs typeface="Calibri"/>
              </a:rPr>
              <a:t>Databases</a:t>
            </a:r>
          </a:p>
        </p:txBody>
      </p:sp>
      <p:sp>
        <p:nvSpPr>
          <p:cNvPr id="300" name="Rectangle 299">
            <a:extLst>
              <a:ext uri="{FF2B5EF4-FFF2-40B4-BE49-F238E27FC236}">
                <a16:creationId xmlns:a16="http://schemas.microsoft.com/office/drawing/2014/main" id="{73351760-387C-5C40-8716-550BC794BB60}"/>
              </a:ext>
            </a:extLst>
          </p:cNvPr>
          <p:cNvSpPr/>
          <p:nvPr/>
        </p:nvSpPr>
        <p:spPr>
          <a:xfrm>
            <a:off x="4774345" y="3749675"/>
            <a:ext cx="739775" cy="85883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solidFill>
                <a:effectLst/>
                <a:uLnTx/>
                <a:uFillTx/>
                <a:latin typeface="Calibri"/>
                <a:ea typeface="ＭＳ Ｐゴシック"/>
                <a:cs typeface="Calibri"/>
              </a:rPr>
              <a:t>Analytics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solidFill>
                <a:effectLst/>
                <a:uLnTx/>
                <a:uFillTx/>
                <a:latin typeface="Calibri"/>
                <a:ea typeface="ＭＳ Ｐゴシック"/>
                <a:cs typeface="Calibri"/>
              </a:rPr>
              <a:t>Engines</a:t>
            </a:r>
          </a:p>
        </p:txBody>
      </p:sp>
      <p:sp>
        <p:nvSpPr>
          <p:cNvPr id="301" name="Rectangle 300">
            <a:extLst>
              <a:ext uri="{FF2B5EF4-FFF2-40B4-BE49-F238E27FC236}">
                <a16:creationId xmlns:a16="http://schemas.microsoft.com/office/drawing/2014/main" id="{52673BE2-4BC6-3248-8B73-A31712D48B68}"/>
              </a:ext>
            </a:extLst>
          </p:cNvPr>
          <p:cNvSpPr/>
          <p:nvPr/>
        </p:nvSpPr>
        <p:spPr>
          <a:xfrm>
            <a:off x="7259431" y="3749675"/>
            <a:ext cx="1612900" cy="85883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solidFill>
                <a:effectLst/>
                <a:uLnTx/>
                <a:uFillTx/>
                <a:latin typeface="Calibri"/>
                <a:ea typeface="ＭＳ Ｐゴシック"/>
                <a:cs typeface="Calibri"/>
              </a:rPr>
              <a:t>Hadoop</a:t>
            </a:r>
          </a:p>
        </p:txBody>
      </p:sp>
      <p:cxnSp>
        <p:nvCxnSpPr>
          <p:cNvPr id="302" name="Straight Connector 301">
            <a:extLst>
              <a:ext uri="{FF2B5EF4-FFF2-40B4-BE49-F238E27FC236}">
                <a16:creationId xmlns:a16="http://schemas.microsoft.com/office/drawing/2014/main" id="{B74365BC-E8DF-5349-82E9-7C9D9025A65E}"/>
              </a:ext>
            </a:extLst>
          </p:cNvPr>
          <p:cNvCxnSpPr/>
          <p:nvPr/>
        </p:nvCxnSpPr>
        <p:spPr bwMode="auto">
          <a:xfrm flipH="1">
            <a:off x="392113" y="3667125"/>
            <a:ext cx="1312862"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03" name="Straight Connector 302">
            <a:extLst>
              <a:ext uri="{FF2B5EF4-FFF2-40B4-BE49-F238E27FC236}">
                <a16:creationId xmlns:a16="http://schemas.microsoft.com/office/drawing/2014/main" id="{C3575D8F-BEC9-8645-8B94-49F08C053C4D}"/>
              </a:ext>
            </a:extLst>
          </p:cNvPr>
          <p:cNvCxnSpPr/>
          <p:nvPr/>
        </p:nvCxnSpPr>
        <p:spPr bwMode="auto">
          <a:xfrm flipH="1">
            <a:off x="392113" y="1830388"/>
            <a:ext cx="1328737"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04" name="TextBox 16">
            <a:extLst>
              <a:ext uri="{FF2B5EF4-FFF2-40B4-BE49-F238E27FC236}">
                <a16:creationId xmlns:a16="http://schemas.microsoft.com/office/drawing/2014/main" id="{6CE037F2-2F83-5C4F-98EC-CDB8521EC0F6}"/>
              </a:ext>
            </a:extLst>
          </p:cNvPr>
          <p:cNvSpPr txBox="1">
            <a:spLocks noChangeArrowheads="1"/>
          </p:cNvSpPr>
          <p:nvPr/>
        </p:nvSpPr>
        <p:spPr bwMode="auto">
          <a:xfrm>
            <a:off x="0" y="2371725"/>
            <a:ext cx="110966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fontAlgn="base">
              <a:spcBef>
                <a:spcPct val="0"/>
              </a:spcBef>
              <a:spcAft>
                <a:spcPct val="0"/>
              </a:spcAft>
            </a:pPr>
            <a:r>
              <a:rPr lang="en-US" sz="1200" kern="1200" dirty="0">
                <a:solidFill>
                  <a:srgbClr val="000000"/>
                </a:solidFill>
                <a:latin typeface="Calibri" charset="0"/>
              </a:rPr>
              <a:t>Data Lake</a:t>
            </a:r>
          </a:p>
          <a:p>
            <a:pPr algn="r" fontAlgn="base">
              <a:spcBef>
                <a:spcPct val="0"/>
              </a:spcBef>
              <a:spcAft>
                <a:spcPct val="0"/>
              </a:spcAft>
            </a:pPr>
            <a:r>
              <a:rPr lang="en-US" sz="1200" kern="1200" dirty="0">
                <a:solidFill>
                  <a:srgbClr val="000000"/>
                </a:solidFill>
                <a:latin typeface="Calibri" charset="0"/>
              </a:rPr>
              <a:t>Operations</a:t>
            </a:r>
          </a:p>
        </p:txBody>
      </p:sp>
      <p:pic>
        <p:nvPicPr>
          <p:cNvPr id="305" name="Picture 121" descr="DR - Ops Team - Data Quality Analyst.png">
            <a:extLst>
              <a:ext uri="{FF2B5EF4-FFF2-40B4-BE49-F238E27FC236}">
                <a16:creationId xmlns:a16="http://schemas.microsoft.com/office/drawing/2014/main" id="{C98A4326-DA4C-754C-BDB5-2268CF82BB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4850" y="3048000"/>
            <a:ext cx="31115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6" name="Picture 122" descr="DR - Ops Team - Enteprise Architect.png">
            <a:extLst>
              <a:ext uri="{FF2B5EF4-FFF2-40B4-BE49-F238E27FC236}">
                <a16:creationId xmlns:a16="http://schemas.microsoft.com/office/drawing/2014/main" id="{22E2CB40-5903-1340-A82F-967064DB58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713" y="1874838"/>
            <a:ext cx="309562"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 name="Picture 123" descr="DR - Ops Team - Information Steward.png">
            <a:extLst>
              <a:ext uri="{FF2B5EF4-FFF2-40B4-BE49-F238E27FC236}">
                <a16:creationId xmlns:a16="http://schemas.microsoft.com/office/drawing/2014/main" id="{EB55F6D4-A77A-A34A-8CA8-2B99510BB7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043238"/>
            <a:ext cx="309562"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8" name="Picture 124" descr="DR - Ops Team - Infrastructure Operator.png">
            <a:extLst>
              <a:ext uri="{FF2B5EF4-FFF2-40B4-BE49-F238E27FC236}">
                <a16:creationId xmlns:a16="http://schemas.microsoft.com/office/drawing/2014/main" id="{ED47BF60-6B58-EF4A-A539-6DB200792C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6575" y="3765550"/>
            <a:ext cx="309563" cy="5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9" name="Picture 125" descr="DR - Ops Team - Integration Developer.png">
            <a:extLst>
              <a:ext uri="{FF2B5EF4-FFF2-40B4-BE49-F238E27FC236}">
                <a16:creationId xmlns:a16="http://schemas.microsoft.com/office/drawing/2014/main" id="{8806918F-79FE-014B-B211-FF374CB36D1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7863" y="1874838"/>
            <a:ext cx="309562"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0" name="Rectangle 309">
            <a:extLst>
              <a:ext uri="{FF2B5EF4-FFF2-40B4-BE49-F238E27FC236}">
                <a16:creationId xmlns:a16="http://schemas.microsoft.com/office/drawing/2014/main" id="{4EB29433-573A-1144-9A60-CB7E12EC6FED}"/>
              </a:ext>
            </a:extLst>
          </p:cNvPr>
          <p:cNvSpPr/>
          <p:nvPr/>
        </p:nvSpPr>
        <p:spPr>
          <a:xfrm>
            <a:off x="1128713" y="1860550"/>
            <a:ext cx="574675" cy="876300"/>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311" name="Rectangle 310">
            <a:extLst>
              <a:ext uri="{FF2B5EF4-FFF2-40B4-BE49-F238E27FC236}">
                <a16:creationId xmlns:a16="http://schemas.microsoft.com/office/drawing/2014/main" id="{A408A9C6-8DCB-5E47-B53E-E5D87772B3CA}"/>
              </a:ext>
            </a:extLst>
          </p:cNvPr>
          <p:cNvSpPr/>
          <p:nvPr/>
        </p:nvSpPr>
        <p:spPr>
          <a:xfrm>
            <a:off x="1138238" y="3681413"/>
            <a:ext cx="565150" cy="998537"/>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312" name="TextBox 15">
            <a:extLst>
              <a:ext uri="{FF2B5EF4-FFF2-40B4-BE49-F238E27FC236}">
                <a16:creationId xmlns:a16="http://schemas.microsoft.com/office/drawing/2014/main" id="{6F32B79F-2DFC-254D-85D4-7D950ACB1CE9}"/>
              </a:ext>
            </a:extLst>
          </p:cNvPr>
          <p:cNvSpPr txBox="1">
            <a:spLocks noChangeArrowheads="1"/>
          </p:cNvSpPr>
          <p:nvPr/>
        </p:nvSpPr>
        <p:spPr bwMode="auto">
          <a:xfrm rot="5400000">
            <a:off x="965994" y="3901281"/>
            <a:ext cx="908050" cy="55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fontAlgn="base">
              <a:spcBef>
                <a:spcPct val="0"/>
              </a:spcBef>
              <a:spcAft>
                <a:spcPct val="0"/>
              </a:spcAft>
            </a:pPr>
            <a:r>
              <a:rPr lang="en-US" sz="1000" kern="1200">
                <a:solidFill>
                  <a:srgbClr val="000000"/>
                </a:solidFill>
                <a:latin typeface="Calibri" charset="0"/>
              </a:rPr>
              <a:t>Infrastructure</a:t>
            </a:r>
          </a:p>
          <a:p>
            <a:pPr algn="ctr" fontAlgn="base">
              <a:spcBef>
                <a:spcPct val="0"/>
              </a:spcBef>
              <a:spcAft>
                <a:spcPct val="0"/>
              </a:spcAft>
            </a:pPr>
            <a:r>
              <a:rPr lang="en-US" sz="1000" kern="1200">
                <a:solidFill>
                  <a:srgbClr val="000000"/>
                </a:solidFill>
                <a:latin typeface="Calibri" charset="0"/>
              </a:rPr>
              <a:t>Management</a:t>
            </a:r>
          </a:p>
          <a:p>
            <a:pPr algn="ctr" fontAlgn="base">
              <a:spcBef>
                <a:spcPct val="0"/>
              </a:spcBef>
              <a:spcAft>
                <a:spcPct val="0"/>
              </a:spcAft>
            </a:pPr>
            <a:r>
              <a:rPr lang="en-US" sz="1000" kern="1200">
                <a:solidFill>
                  <a:srgbClr val="000000"/>
                </a:solidFill>
                <a:latin typeface="Calibri" charset="0"/>
              </a:rPr>
              <a:t>Services</a:t>
            </a:r>
          </a:p>
        </p:txBody>
      </p:sp>
      <p:sp>
        <p:nvSpPr>
          <p:cNvPr id="313" name="TextBox 128">
            <a:extLst>
              <a:ext uri="{FF2B5EF4-FFF2-40B4-BE49-F238E27FC236}">
                <a16:creationId xmlns:a16="http://schemas.microsoft.com/office/drawing/2014/main" id="{33483C8B-087B-8744-9BC3-273688D4BFF0}"/>
              </a:ext>
            </a:extLst>
          </p:cNvPr>
          <p:cNvSpPr txBox="1">
            <a:spLocks noChangeArrowheads="1"/>
          </p:cNvSpPr>
          <p:nvPr/>
        </p:nvSpPr>
        <p:spPr bwMode="auto">
          <a:xfrm>
            <a:off x="65088" y="4225925"/>
            <a:ext cx="105568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fontAlgn="base">
              <a:spcBef>
                <a:spcPct val="0"/>
              </a:spcBef>
              <a:spcAft>
                <a:spcPct val="0"/>
              </a:spcAft>
            </a:pPr>
            <a:r>
              <a:rPr lang="en-US" sz="1200" kern="1200">
                <a:solidFill>
                  <a:srgbClr val="000000"/>
                </a:solidFill>
                <a:latin typeface="Calibri" charset="0"/>
              </a:rPr>
              <a:t>Infrastructure</a:t>
            </a:r>
          </a:p>
          <a:p>
            <a:pPr algn="r" fontAlgn="base">
              <a:spcBef>
                <a:spcPct val="0"/>
              </a:spcBef>
              <a:spcAft>
                <a:spcPct val="0"/>
              </a:spcAft>
            </a:pPr>
            <a:r>
              <a:rPr lang="en-US" sz="1200" kern="1200">
                <a:solidFill>
                  <a:srgbClr val="000000"/>
                </a:solidFill>
                <a:latin typeface="Calibri" charset="0"/>
              </a:rPr>
              <a:t>Operators</a:t>
            </a:r>
          </a:p>
        </p:txBody>
      </p:sp>
      <p:sp>
        <p:nvSpPr>
          <p:cNvPr id="314" name="TextBox 130">
            <a:extLst>
              <a:ext uri="{FF2B5EF4-FFF2-40B4-BE49-F238E27FC236}">
                <a16:creationId xmlns:a16="http://schemas.microsoft.com/office/drawing/2014/main" id="{E3B763E9-D19D-BD4D-96B2-D0C0F8816659}"/>
              </a:ext>
            </a:extLst>
          </p:cNvPr>
          <p:cNvSpPr txBox="1">
            <a:spLocks noChangeArrowheads="1"/>
          </p:cNvSpPr>
          <p:nvPr/>
        </p:nvSpPr>
        <p:spPr bwMode="auto">
          <a:xfrm rot="5400000">
            <a:off x="948532" y="2105819"/>
            <a:ext cx="94456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fontAlgn="base">
              <a:spcBef>
                <a:spcPct val="0"/>
              </a:spcBef>
              <a:spcAft>
                <a:spcPct val="0"/>
              </a:spcAft>
            </a:pPr>
            <a:r>
              <a:rPr lang="en-US" sz="1000" kern="1200">
                <a:solidFill>
                  <a:srgbClr val="000000"/>
                </a:solidFill>
                <a:latin typeface="Calibri" charset="0"/>
              </a:rPr>
              <a:t>Development</a:t>
            </a:r>
          </a:p>
          <a:p>
            <a:pPr algn="ctr" fontAlgn="base">
              <a:spcBef>
                <a:spcPct val="0"/>
              </a:spcBef>
              <a:spcAft>
                <a:spcPct val="0"/>
              </a:spcAft>
            </a:pPr>
            <a:r>
              <a:rPr lang="en-US" sz="1000" kern="1200">
                <a:solidFill>
                  <a:srgbClr val="000000"/>
                </a:solidFill>
                <a:latin typeface="Calibri" charset="0"/>
              </a:rPr>
              <a:t>Services</a:t>
            </a:r>
          </a:p>
        </p:txBody>
      </p:sp>
      <p:sp>
        <p:nvSpPr>
          <p:cNvPr id="315" name="Rectangle 314">
            <a:extLst>
              <a:ext uri="{FF2B5EF4-FFF2-40B4-BE49-F238E27FC236}">
                <a16:creationId xmlns:a16="http://schemas.microsoft.com/office/drawing/2014/main" id="{A3805C16-C7E5-594F-8835-AB2DA961B7DA}"/>
              </a:ext>
            </a:extLst>
          </p:cNvPr>
          <p:cNvSpPr/>
          <p:nvPr/>
        </p:nvSpPr>
        <p:spPr>
          <a:xfrm>
            <a:off x="1131888" y="2762250"/>
            <a:ext cx="577850" cy="87471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316" name="TextBox 131">
            <a:extLst>
              <a:ext uri="{FF2B5EF4-FFF2-40B4-BE49-F238E27FC236}">
                <a16:creationId xmlns:a16="http://schemas.microsoft.com/office/drawing/2014/main" id="{7AFEC75B-3AED-0244-8BAF-E903868D5354}"/>
              </a:ext>
            </a:extLst>
          </p:cNvPr>
          <p:cNvSpPr txBox="1">
            <a:spLocks noChangeArrowheads="1"/>
          </p:cNvSpPr>
          <p:nvPr/>
        </p:nvSpPr>
        <p:spPr bwMode="auto">
          <a:xfrm rot="5400000">
            <a:off x="947738" y="2914650"/>
            <a:ext cx="944562" cy="55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fontAlgn="base">
              <a:spcBef>
                <a:spcPct val="0"/>
              </a:spcBef>
              <a:spcAft>
                <a:spcPct val="0"/>
              </a:spcAft>
            </a:pPr>
            <a:r>
              <a:rPr lang="en-US" sz="1000" kern="1200">
                <a:solidFill>
                  <a:srgbClr val="000000"/>
                </a:solidFill>
                <a:latin typeface="Calibri" charset="0"/>
              </a:rPr>
              <a:t>Operational</a:t>
            </a:r>
          </a:p>
          <a:p>
            <a:pPr algn="ctr" fontAlgn="base">
              <a:spcBef>
                <a:spcPct val="0"/>
              </a:spcBef>
              <a:spcAft>
                <a:spcPct val="0"/>
              </a:spcAft>
            </a:pPr>
            <a:r>
              <a:rPr lang="en-US" sz="1000" kern="1200">
                <a:solidFill>
                  <a:srgbClr val="000000"/>
                </a:solidFill>
                <a:latin typeface="Calibri" charset="0"/>
              </a:rPr>
              <a:t>Governance</a:t>
            </a:r>
          </a:p>
          <a:p>
            <a:pPr algn="ctr" fontAlgn="base">
              <a:spcBef>
                <a:spcPct val="0"/>
              </a:spcBef>
              <a:spcAft>
                <a:spcPct val="0"/>
              </a:spcAft>
            </a:pPr>
            <a:r>
              <a:rPr lang="en-US" sz="1000" kern="1200">
                <a:solidFill>
                  <a:srgbClr val="000000"/>
                </a:solidFill>
                <a:latin typeface="Calibri" charset="0"/>
              </a:rPr>
              <a:t>Services</a:t>
            </a:r>
          </a:p>
        </p:txBody>
      </p:sp>
      <p:sp>
        <p:nvSpPr>
          <p:cNvPr id="317" name="Rectangle 316">
            <a:extLst>
              <a:ext uri="{FF2B5EF4-FFF2-40B4-BE49-F238E27FC236}">
                <a16:creationId xmlns:a16="http://schemas.microsoft.com/office/drawing/2014/main" id="{35A0055B-2173-2E41-90CD-876DED3003EF}"/>
              </a:ext>
            </a:extLst>
          </p:cNvPr>
          <p:cNvSpPr/>
          <p:nvPr/>
        </p:nvSpPr>
        <p:spPr>
          <a:xfrm>
            <a:off x="3125788" y="3749675"/>
            <a:ext cx="790575" cy="85883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solidFill>
                <a:effectLst/>
                <a:uLnTx/>
                <a:uFillTx/>
                <a:latin typeface="Calibri"/>
                <a:ea typeface="ＭＳ Ｐゴシック"/>
                <a:cs typeface="Calibri"/>
              </a:rPr>
              <a:t>Monitoring</a:t>
            </a:r>
          </a:p>
        </p:txBody>
      </p:sp>
      <p:pic>
        <p:nvPicPr>
          <p:cNvPr id="318" name="Picture 158" descr="DR - Component - Information Broker.png">
            <a:extLst>
              <a:ext uri="{FF2B5EF4-FFF2-40B4-BE49-F238E27FC236}">
                <a16:creationId xmlns:a16="http://schemas.microsoft.com/office/drawing/2014/main" id="{10F78261-5261-3C4F-87B4-82237054E79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51038" y="4206875"/>
            <a:ext cx="895350"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9" name="Rectangle 318">
            <a:extLst>
              <a:ext uri="{FF2B5EF4-FFF2-40B4-BE49-F238E27FC236}">
                <a16:creationId xmlns:a16="http://schemas.microsoft.com/office/drawing/2014/main" id="{270E254C-7BEF-1A45-AE91-05E3E1EC6D21}"/>
              </a:ext>
            </a:extLst>
          </p:cNvPr>
          <p:cNvSpPr/>
          <p:nvPr/>
        </p:nvSpPr>
        <p:spPr>
          <a:xfrm>
            <a:off x="1125538" y="1268413"/>
            <a:ext cx="574675" cy="533400"/>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320" name="TextBox 163">
            <a:extLst>
              <a:ext uri="{FF2B5EF4-FFF2-40B4-BE49-F238E27FC236}">
                <a16:creationId xmlns:a16="http://schemas.microsoft.com/office/drawing/2014/main" id="{2A831BD8-A9EC-6745-A522-9A85101E6215}"/>
              </a:ext>
            </a:extLst>
          </p:cNvPr>
          <p:cNvSpPr txBox="1">
            <a:spLocks noChangeArrowheads="1"/>
          </p:cNvSpPr>
          <p:nvPr/>
        </p:nvSpPr>
        <p:spPr bwMode="auto">
          <a:xfrm rot="5400000">
            <a:off x="1053307" y="1258094"/>
            <a:ext cx="730250"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fontAlgn="base">
              <a:spcBef>
                <a:spcPct val="0"/>
              </a:spcBef>
              <a:spcAft>
                <a:spcPct val="0"/>
              </a:spcAft>
            </a:pPr>
            <a:r>
              <a:rPr lang="en-US" sz="1000" kern="1200">
                <a:solidFill>
                  <a:srgbClr val="000000"/>
                </a:solidFill>
                <a:latin typeface="Calibri" charset="0"/>
              </a:rPr>
              <a:t>Data</a:t>
            </a:r>
          </a:p>
          <a:p>
            <a:pPr algn="ctr" fontAlgn="base">
              <a:spcBef>
                <a:spcPct val="0"/>
              </a:spcBef>
              <a:spcAft>
                <a:spcPct val="0"/>
              </a:spcAft>
            </a:pPr>
            <a:r>
              <a:rPr lang="en-US" sz="1000" kern="1200">
                <a:solidFill>
                  <a:srgbClr val="000000"/>
                </a:solidFill>
                <a:latin typeface="Calibri" charset="0"/>
              </a:rPr>
              <a:t>Reservoir</a:t>
            </a:r>
          </a:p>
          <a:p>
            <a:pPr algn="ctr" fontAlgn="base">
              <a:spcBef>
                <a:spcPct val="0"/>
              </a:spcBef>
              <a:spcAft>
                <a:spcPct val="0"/>
              </a:spcAft>
            </a:pPr>
            <a:r>
              <a:rPr lang="en-US" sz="1000" kern="1200">
                <a:solidFill>
                  <a:srgbClr val="000000"/>
                </a:solidFill>
                <a:latin typeface="Calibri" charset="0"/>
              </a:rPr>
              <a:t>Services</a:t>
            </a:r>
          </a:p>
        </p:txBody>
      </p:sp>
      <p:sp>
        <p:nvSpPr>
          <p:cNvPr id="321" name="Rectangle 320">
            <a:extLst>
              <a:ext uri="{FF2B5EF4-FFF2-40B4-BE49-F238E27FC236}">
                <a16:creationId xmlns:a16="http://schemas.microsoft.com/office/drawing/2014/main" id="{DEAA2890-7B26-1D43-89A1-D2AF5A816F19}"/>
              </a:ext>
            </a:extLst>
          </p:cNvPr>
          <p:cNvSpPr/>
          <p:nvPr/>
        </p:nvSpPr>
        <p:spPr>
          <a:xfrm>
            <a:off x="1720850" y="1847850"/>
            <a:ext cx="7210425" cy="178911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322" name="Rectangle 321">
            <a:extLst>
              <a:ext uri="{FF2B5EF4-FFF2-40B4-BE49-F238E27FC236}">
                <a16:creationId xmlns:a16="http://schemas.microsoft.com/office/drawing/2014/main" id="{1363F4A4-198D-D040-84F7-1D01DB08EDE0}"/>
              </a:ext>
            </a:extLst>
          </p:cNvPr>
          <p:cNvSpPr/>
          <p:nvPr/>
        </p:nvSpPr>
        <p:spPr>
          <a:xfrm>
            <a:off x="1717675" y="1265238"/>
            <a:ext cx="7213600" cy="554037"/>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pic>
        <p:nvPicPr>
          <p:cNvPr id="323" name="Picture 17" descr="DR - Repository - Deep Data.png">
            <a:extLst>
              <a:ext uri="{FF2B5EF4-FFF2-40B4-BE49-F238E27FC236}">
                <a16:creationId xmlns:a16="http://schemas.microsoft.com/office/drawing/2014/main" id="{26F7DF03-B548-804C-BA12-6FDCB74547D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032500" y="2359025"/>
            <a:ext cx="946150" cy="35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4" name="Picture 19" descr="DR - Repository - Information Warehouse.png">
            <a:extLst>
              <a:ext uri="{FF2B5EF4-FFF2-40B4-BE49-F238E27FC236}">
                <a16:creationId xmlns:a16="http://schemas.microsoft.com/office/drawing/2014/main" id="{B61CDDB9-4E42-B646-8008-8B1019BC435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064500" y="2470150"/>
            <a:ext cx="785813"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5" name="Picture 33" descr="DR - Icon - Information Process.png">
            <a:extLst>
              <a:ext uri="{FF2B5EF4-FFF2-40B4-BE49-F238E27FC236}">
                <a16:creationId xmlns:a16="http://schemas.microsoft.com/office/drawing/2014/main" id="{0101AE22-ED40-2F4B-B35E-6BEDC8DF7EB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73275" y="2473325"/>
            <a:ext cx="277813" cy="26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6" name="Picture 34" descr="DR - Icon - Information Process.png">
            <a:extLst>
              <a:ext uri="{FF2B5EF4-FFF2-40B4-BE49-F238E27FC236}">
                <a16:creationId xmlns:a16="http://schemas.microsoft.com/office/drawing/2014/main" id="{A573E399-D516-264D-8663-F344D251650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63825" y="2400300"/>
            <a:ext cx="277813" cy="26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 name="Picture 35" descr="DR - Icon - Information Process.png">
            <a:extLst>
              <a:ext uri="{FF2B5EF4-FFF2-40B4-BE49-F238E27FC236}">
                <a16:creationId xmlns:a16="http://schemas.microsoft.com/office/drawing/2014/main" id="{17BDCED8-13FC-F646-8660-4B5C1B819F31}"/>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60650" y="2665413"/>
            <a:ext cx="277813"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8" name="Picture 36" descr="DR - Icon - Information Process.png">
            <a:extLst>
              <a:ext uri="{FF2B5EF4-FFF2-40B4-BE49-F238E27FC236}">
                <a16:creationId xmlns:a16="http://schemas.microsoft.com/office/drawing/2014/main" id="{0D02E2CF-6686-A843-A51F-0CD8182D1A5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32050" y="2832100"/>
            <a:ext cx="277813" cy="26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9" name="Picture 20" descr="DR - Repository - Operational History.png">
            <a:extLst>
              <a:ext uri="{FF2B5EF4-FFF2-40B4-BE49-F238E27FC236}">
                <a16:creationId xmlns:a16="http://schemas.microsoft.com/office/drawing/2014/main" id="{493D8C2B-E7EA-DE47-AF4E-406594C3C0E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32500" y="2762250"/>
            <a:ext cx="94615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0" name="Picture 38" descr="DR - Repository - Operational History.png">
            <a:extLst>
              <a:ext uri="{FF2B5EF4-FFF2-40B4-BE49-F238E27FC236}">
                <a16:creationId xmlns:a16="http://schemas.microsoft.com/office/drawing/2014/main" id="{007B5DE1-0CC8-B14C-9CD8-3B225E06023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115050" y="2830513"/>
            <a:ext cx="944563" cy="341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1" name="Picture 39" descr="DR - Repository - Operational History.png">
            <a:extLst>
              <a:ext uri="{FF2B5EF4-FFF2-40B4-BE49-F238E27FC236}">
                <a16:creationId xmlns:a16="http://schemas.microsoft.com/office/drawing/2014/main" id="{71D4449B-7698-3746-AD9D-0C12B82E34E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67300" y="3208338"/>
            <a:ext cx="944563" cy="341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2" name="Picture 26" descr="DR - Published Store - Sand Boxes.png">
            <a:extLst>
              <a:ext uri="{FF2B5EF4-FFF2-40B4-BE49-F238E27FC236}">
                <a16:creationId xmlns:a16="http://schemas.microsoft.com/office/drawing/2014/main" id="{4AF34C20-C944-9C4C-9968-ED19AD3DC69D}"/>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099300" y="2903538"/>
            <a:ext cx="833438"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3" name="Picture 28" descr="DR - Repository - Staging Areas.png">
            <a:extLst>
              <a:ext uri="{FF2B5EF4-FFF2-40B4-BE49-F238E27FC236}">
                <a16:creationId xmlns:a16="http://schemas.microsoft.com/office/drawing/2014/main" id="{E09AEED6-FED3-C749-9BB1-2F842ACC3B49}"/>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043488" y="2406650"/>
            <a:ext cx="94615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4" name="Picture 40" descr="DR - Published Store - Sand Boxes.png">
            <a:extLst>
              <a:ext uri="{FF2B5EF4-FFF2-40B4-BE49-F238E27FC236}">
                <a16:creationId xmlns:a16="http://schemas.microsoft.com/office/drawing/2014/main" id="{F8C1B267-B7E1-0D48-BE63-99DF8DB9EBD7}"/>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153275" y="3055938"/>
            <a:ext cx="833438"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5" name="Picture 41" descr="DR - Published Store - Sand Boxes.png">
            <a:extLst>
              <a:ext uri="{FF2B5EF4-FFF2-40B4-BE49-F238E27FC236}">
                <a16:creationId xmlns:a16="http://schemas.microsoft.com/office/drawing/2014/main" id="{3BE0E9F2-42AD-5342-9B6C-1DB9F9D649BC}"/>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234238" y="3208338"/>
            <a:ext cx="8350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6" name="Picture 44" descr="DR - Repository - Deposited Data.png">
            <a:extLst>
              <a:ext uri="{FF2B5EF4-FFF2-40B4-BE49-F238E27FC236}">
                <a16:creationId xmlns:a16="http://schemas.microsoft.com/office/drawing/2014/main" id="{44A81140-7EFB-2D48-A22F-5E1F6B89A3B4}"/>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088188" y="1984375"/>
            <a:ext cx="911225"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7" name="Picture 46" descr="DR - Repository - Operational History.png">
            <a:extLst>
              <a:ext uri="{FF2B5EF4-FFF2-40B4-BE49-F238E27FC236}">
                <a16:creationId xmlns:a16="http://schemas.microsoft.com/office/drawing/2014/main" id="{3042F714-07AA-D143-914B-1F5B7F50E17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53013" y="2813050"/>
            <a:ext cx="944562"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8" name="Picture 47" descr="DR - Repository - Catalog.png">
            <a:extLst>
              <a:ext uri="{FF2B5EF4-FFF2-40B4-BE49-F238E27FC236}">
                <a16:creationId xmlns:a16="http://schemas.microsoft.com/office/drawing/2014/main" id="{E7A9F48E-6DAC-8447-A96F-B76572A1D299}"/>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793875" y="1903413"/>
            <a:ext cx="1084263"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9" name="Picture 53" descr="DR - Icon - Information Process.png">
            <a:extLst>
              <a:ext uri="{FF2B5EF4-FFF2-40B4-BE49-F238E27FC236}">
                <a16:creationId xmlns:a16="http://schemas.microsoft.com/office/drawing/2014/main" id="{764B086C-0688-414D-A60A-C1C6607E793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387600" y="2320925"/>
            <a:ext cx="277813" cy="26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0" name="Rounded Rectangle 197">
            <a:extLst>
              <a:ext uri="{FF2B5EF4-FFF2-40B4-BE49-F238E27FC236}">
                <a16:creationId xmlns:a16="http://schemas.microsoft.com/office/drawing/2014/main" id="{621DD9A5-323C-D84B-8C3A-44815A230E0B}"/>
              </a:ext>
            </a:extLst>
          </p:cNvPr>
          <p:cNvSpPr>
            <a:spLocks noChangeArrowheads="1"/>
          </p:cNvSpPr>
          <p:nvPr/>
        </p:nvSpPr>
        <p:spPr bwMode="auto">
          <a:xfrm>
            <a:off x="7042150" y="1333500"/>
            <a:ext cx="1749425" cy="417513"/>
          </a:xfrm>
          <a:prstGeom prst="roundRect">
            <a:avLst>
              <a:gd name="adj" fmla="val 7907"/>
            </a:avLst>
          </a:prstGeom>
          <a:solidFill>
            <a:srgbClr val="CCFFCC"/>
          </a:solidFill>
          <a:ln w="9525">
            <a:solidFill>
              <a:srgbClr val="1F497D"/>
            </a:solidFill>
            <a:round/>
            <a:headEnd/>
            <a:tailEnd/>
          </a:ln>
        </p:spPr>
        <p:txBody>
          <a:bodyPr lIns="36000" tIns="36000" rIns="36000" bIns="36000" anchor="ctr"/>
          <a:lstStyle/>
          <a:p>
            <a:pPr algn="ctr" fontAlgn="base">
              <a:spcBef>
                <a:spcPct val="0"/>
              </a:spcBef>
              <a:spcAft>
                <a:spcPct val="0"/>
              </a:spcAft>
            </a:pPr>
            <a:r>
              <a:rPr lang="en-GB" sz="800" kern="1200">
                <a:latin typeface="Arial" charset="0"/>
                <a:ea typeface="ＭＳ Ｐゴシック" charset="0"/>
              </a:rPr>
              <a:t>View-based</a:t>
            </a:r>
          </a:p>
          <a:p>
            <a:pPr algn="ctr" fontAlgn="base">
              <a:spcBef>
                <a:spcPct val="0"/>
              </a:spcBef>
              <a:spcAft>
                <a:spcPct val="0"/>
              </a:spcAft>
            </a:pPr>
            <a:r>
              <a:rPr lang="en-GB" sz="800" kern="1200">
                <a:latin typeface="Arial" charset="0"/>
                <a:ea typeface="ＭＳ Ｐゴシック" charset="0"/>
              </a:rPr>
              <a:t>Interaction</a:t>
            </a:r>
          </a:p>
        </p:txBody>
      </p:sp>
      <p:grpSp>
        <p:nvGrpSpPr>
          <p:cNvPr id="341" name="Group 44">
            <a:extLst>
              <a:ext uri="{FF2B5EF4-FFF2-40B4-BE49-F238E27FC236}">
                <a16:creationId xmlns:a16="http://schemas.microsoft.com/office/drawing/2014/main" id="{6404330F-4BD5-B441-AE18-5212998820A8}"/>
              </a:ext>
            </a:extLst>
          </p:cNvPr>
          <p:cNvGrpSpPr>
            <a:grpSpLocks/>
          </p:cNvGrpSpPr>
          <p:nvPr/>
        </p:nvGrpSpPr>
        <p:grpSpPr bwMode="auto">
          <a:xfrm>
            <a:off x="8367713" y="1412875"/>
            <a:ext cx="261937" cy="258763"/>
            <a:chOff x="6451600" y="0"/>
            <a:chExt cx="990600" cy="977900"/>
          </a:xfrm>
        </p:grpSpPr>
        <p:sp>
          <p:nvSpPr>
            <p:cNvPr id="342" name="Off-page Connector 341">
              <a:extLst>
                <a:ext uri="{FF2B5EF4-FFF2-40B4-BE49-F238E27FC236}">
                  <a16:creationId xmlns:a16="http://schemas.microsoft.com/office/drawing/2014/main" id="{879FB53A-9A4D-B748-BF36-2EE0EFA0229B}"/>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sp>
          <p:nvSpPr>
            <p:cNvPr id="343" name="Rounded Rectangle 342">
              <a:extLst>
                <a:ext uri="{FF2B5EF4-FFF2-40B4-BE49-F238E27FC236}">
                  <a16:creationId xmlns:a16="http://schemas.microsoft.com/office/drawing/2014/main" id="{F8A1B6B4-8EF2-8249-A6A3-8AD34D75712A}"/>
                </a:ext>
              </a:extLst>
            </p:cNvPr>
            <p:cNvSpPr>
              <a:spLocks noChangeArrowheads="1"/>
            </p:cNvSpPr>
            <p:nvPr/>
          </p:nvSpPr>
          <p:spPr bwMode="auto">
            <a:xfrm>
              <a:off x="6565667" y="59994"/>
              <a:ext cx="774472" cy="689930"/>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grpSp>
      <p:grpSp>
        <p:nvGrpSpPr>
          <p:cNvPr id="344" name="Group 44">
            <a:extLst>
              <a:ext uri="{FF2B5EF4-FFF2-40B4-BE49-F238E27FC236}">
                <a16:creationId xmlns:a16="http://schemas.microsoft.com/office/drawing/2014/main" id="{B599B47A-94BF-C547-A098-1BE0CA1E6809}"/>
              </a:ext>
            </a:extLst>
          </p:cNvPr>
          <p:cNvGrpSpPr>
            <a:grpSpLocks/>
          </p:cNvGrpSpPr>
          <p:nvPr/>
        </p:nvGrpSpPr>
        <p:grpSpPr bwMode="auto">
          <a:xfrm>
            <a:off x="7237413" y="1412875"/>
            <a:ext cx="261937" cy="258763"/>
            <a:chOff x="6451600" y="0"/>
            <a:chExt cx="990600" cy="977900"/>
          </a:xfrm>
        </p:grpSpPr>
        <p:sp>
          <p:nvSpPr>
            <p:cNvPr id="345" name="Off-page Connector 344">
              <a:extLst>
                <a:ext uri="{FF2B5EF4-FFF2-40B4-BE49-F238E27FC236}">
                  <a16:creationId xmlns:a16="http://schemas.microsoft.com/office/drawing/2014/main" id="{A8289A39-2D82-754E-987E-6D3D37EA270B}"/>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sp>
          <p:nvSpPr>
            <p:cNvPr id="346" name="Rounded Rectangle 345">
              <a:extLst>
                <a:ext uri="{FF2B5EF4-FFF2-40B4-BE49-F238E27FC236}">
                  <a16:creationId xmlns:a16="http://schemas.microsoft.com/office/drawing/2014/main" id="{3E943207-1020-AB49-9779-233B10D65566}"/>
                </a:ext>
              </a:extLst>
            </p:cNvPr>
            <p:cNvSpPr>
              <a:spLocks noChangeArrowheads="1"/>
            </p:cNvSpPr>
            <p:nvPr/>
          </p:nvSpPr>
          <p:spPr bwMode="auto">
            <a:xfrm>
              <a:off x="6565667" y="59994"/>
              <a:ext cx="774472" cy="689930"/>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grpSp>
      <p:sp>
        <p:nvSpPr>
          <p:cNvPr id="347" name="Up Arrow 346">
            <a:extLst>
              <a:ext uri="{FF2B5EF4-FFF2-40B4-BE49-F238E27FC236}">
                <a16:creationId xmlns:a16="http://schemas.microsoft.com/office/drawing/2014/main" id="{8BBB44F5-D15E-D641-A186-761FD96A904C}"/>
              </a:ext>
            </a:extLst>
          </p:cNvPr>
          <p:cNvSpPr/>
          <p:nvPr/>
        </p:nvSpPr>
        <p:spPr bwMode="auto">
          <a:xfrm flipV="1">
            <a:off x="4711700" y="1331913"/>
            <a:ext cx="152400" cy="393700"/>
          </a:xfrm>
          <a:prstGeom prst="upArrow">
            <a:avLst/>
          </a:prstGeom>
          <a:solidFill>
            <a:sysClr val="window" lastClr="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348" name="TextBox 384">
            <a:extLst>
              <a:ext uri="{FF2B5EF4-FFF2-40B4-BE49-F238E27FC236}">
                <a16:creationId xmlns:a16="http://schemas.microsoft.com/office/drawing/2014/main" id="{FAAFDCBC-7EA6-C448-8280-DE41426D4888}"/>
              </a:ext>
            </a:extLst>
          </p:cNvPr>
          <p:cNvSpPr txBox="1">
            <a:spLocks noChangeArrowheads="1"/>
          </p:cNvSpPr>
          <p:nvPr/>
        </p:nvSpPr>
        <p:spPr bwMode="auto">
          <a:xfrm>
            <a:off x="4244975" y="1306513"/>
            <a:ext cx="493713" cy="41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fontAlgn="base">
              <a:spcBef>
                <a:spcPct val="0"/>
              </a:spcBef>
              <a:spcAft>
                <a:spcPct val="0"/>
              </a:spcAft>
            </a:pPr>
            <a:r>
              <a:rPr lang="en-US" sz="700" kern="1200">
                <a:solidFill>
                  <a:srgbClr val="000000"/>
                </a:solidFill>
                <a:latin typeface="Calibri" charset="0"/>
              </a:rPr>
              <a:t>Deploy</a:t>
            </a:r>
          </a:p>
          <a:p>
            <a:pPr algn="ctr" fontAlgn="base">
              <a:spcBef>
                <a:spcPct val="0"/>
              </a:spcBef>
              <a:spcAft>
                <a:spcPct val="0"/>
              </a:spcAft>
            </a:pPr>
            <a:r>
              <a:rPr lang="en-US" sz="700" kern="1200">
                <a:solidFill>
                  <a:srgbClr val="000000"/>
                </a:solidFill>
                <a:latin typeface="Calibri" charset="0"/>
              </a:rPr>
              <a:t>Decision</a:t>
            </a:r>
          </a:p>
          <a:p>
            <a:pPr algn="ctr" fontAlgn="base">
              <a:spcBef>
                <a:spcPct val="0"/>
              </a:spcBef>
              <a:spcAft>
                <a:spcPct val="0"/>
              </a:spcAft>
            </a:pPr>
            <a:r>
              <a:rPr lang="en-US" sz="700" kern="1200">
                <a:solidFill>
                  <a:srgbClr val="000000"/>
                </a:solidFill>
                <a:latin typeface="Calibri" charset="0"/>
              </a:rPr>
              <a:t>Models</a:t>
            </a:r>
          </a:p>
        </p:txBody>
      </p:sp>
      <p:pic>
        <p:nvPicPr>
          <p:cNvPr id="349" name="Picture 95" descr="DR - Repository - Information Views.png">
            <a:extLst>
              <a:ext uri="{FF2B5EF4-FFF2-40B4-BE49-F238E27FC236}">
                <a16:creationId xmlns:a16="http://schemas.microsoft.com/office/drawing/2014/main" id="{DAAEDD49-CABF-1642-BD43-BE47086C4886}"/>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038725" y="1955800"/>
            <a:ext cx="960438"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0" name="Picture 96" descr="DR - Repository - Information Views.png">
            <a:extLst>
              <a:ext uri="{FF2B5EF4-FFF2-40B4-BE49-F238E27FC236}">
                <a16:creationId xmlns:a16="http://schemas.microsoft.com/office/drawing/2014/main" id="{FFE413D7-C93F-AF41-AA89-F7E6CBAAEB9F}"/>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024563" y="1952625"/>
            <a:ext cx="960437"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1" name="Picture 97" descr="DR - Repository - Information Views.png">
            <a:extLst>
              <a:ext uri="{FF2B5EF4-FFF2-40B4-BE49-F238E27FC236}">
                <a16:creationId xmlns:a16="http://schemas.microsoft.com/office/drawing/2014/main" id="{A678A6EF-A970-7046-B307-5336BC1DD48C}"/>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070850" y="1995488"/>
            <a:ext cx="803275"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2" name="Picture 104" descr="DR - Repository - Search Index.png">
            <a:extLst>
              <a:ext uri="{FF2B5EF4-FFF2-40B4-BE49-F238E27FC236}">
                <a16:creationId xmlns:a16="http://schemas.microsoft.com/office/drawing/2014/main" id="{14B6088B-A6AE-FC41-9267-0E70688C70E2}"/>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089775" y="2481263"/>
            <a:ext cx="882650"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3" name="Picture 105" descr="DR - Repository - Operational Governance Hub.png">
            <a:extLst>
              <a:ext uri="{FF2B5EF4-FFF2-40B4-BE49-F238E27FC236}">
                <a16:creationId xmlns:a16="http://schemas.microsoft.com/office/drawing/2014/main" id="{2160BDE6-C2E8-6C4A-BB16-A92A907CB4E0}"/>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801813" y="3262313"/>
            <a:ext cx="1165225" cy="35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4" name="Group 44">
            <a:extLst>
              <a:ext uri="{FF2B5EF4-FFF2-40B4-BE49-F238E27FC236}">
                <a16:creationId xmlns:a16="http://schemas.microsoft.com/office/drawing/2014/main" id="{1A84CA2A-03F5-EC4E-ABA1-851BB64BA8AC}"/>
              </a:ext>
            </a:extLst>
          </p:cNvPr>
          <p:cNvGrpSpPr>
            <a:grpSpLocks/>
          </p:cNvGrpSpPr>
          <p:nvPr/>
        </p:nvGrpSpPr>
        <p:grpSpPr bwMode="auto">
          <a:xfrm>
            <a:off x="1844675" y="2533650"/>
            <a:ext cx="201613" cy="188913"/>
            <a:chOff x="6451600" y="0"/>
            <a:chExt cx="990600" cy="977900"/>
          </a:xfrm>
        </p:grpSpPr>
        <p:sp>
          <p:nvSpPr>
            <p:cNvPr id="355" name="Off-page Connector 354">
              <a:extLst>
                <a:ext uri="{FF2B5EF4-FFF2-40B4-BE49-F238E27FC236}">
                  <a16:creationId xmlns:a16="http://schemas.microsoft.com/office/drawing/2014/main" id="{821B51B4-FD57-F541-A74D-D94C8F13B4E6}"/>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sp>
          <p:nvSpPr>
            <p:cNvPr id="356" name="Rounded Rectangle 355">
              <a:extLst>
                <a:ext uri="{FF2B5EF4-FFF2-40B4-BE49-F238E27FC236}">
                  <a16:creationId xmlns:a16="http://schemas.microsoft.com/office/drawing/2014/main" id="{9FA083FF-C147-4842-8056-A6365A5611DE}"/>
                </a:ext>
              </a:extLst>
            </p:cNvPr>
            <p:cNvSpPr>
              <a:spLocks noChangeArrowheads="1"/>
            </p:cNvSpPr>
            <p:nvPr/>
          </p:nvSpPr>
          <p:spPr bwMode="auto">
            <a:xfrm>
              <a:off x="6568602" y="57526"/>
              <a:ext cx="772196" cy="690281"/>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grpSp>
      <p:grpSp>
        <p:nvGrpSpPr>
          <p:cNvPr id="357" name="Group 44">
            <a:extLst>
              <a:ext uri="{FF2B5EF4-FFF2-40B4-BE49-F238E27FC236}">
                <a16:creationId xmlns:a16="http://schemas.microsoft.com/office/drawing/2014/main" id="{67236F96-E543-8C4C-9122-8914BA4C23DC}"/>
              </a:ext>
            </a:extLst>
          </p:cNvPr>
          <p:cNvGrpSpPr>
            <a:grpSpLocks/>
          </p:cNvGrpSpPr>
          <p:nvPr/>
        </p:nvGrpSpPr>
        <p:grpSpPr bwMode="auto">
          <a:xfrm>
            <a:off x="1841500" y="2305050"/>
            <a:ext cx="201613" cy="188913"/>
            <a:chOff x="6451600" y="0"/>
            <a:chExt cx="990600" cy="977900"/>
          </a:xfrm>
        </p:grpSpPr>
        <p:sp>
          <p:nvSpPr>
            <p:cNvPr id="358" name="Off-page Connector 357">
              <a:extLst>
                <a:ext uri="{FF2B5EF4-FFF2-40B4-BE49-F238E27FC236}">
                  <a16:creationId xmlns:a16="http://schemas.microsoft.com/office/drawing/2014/main" id="{88247919-5FED-B24E-AEE0-1F89415DA7CA}"/>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sp>
          <p:nvSpPr>
            <p:cNvPr id="359" name="Rounded Rectangle 358">
              <a:extLst>
                <a:ext uri="{FF2B5EF4-FFF2-40B4-BE49-F238E27FC236}">
                  <a16:creationId xmlns:a16="http://schemas.microsoft.com/office/drawing/2014/main" id="{9181D3EC-4AD6-6747-BBEC-EAF60B478B51}"/>
                </a:ext>
              </a:extLst>
            </p:cNvPr>
            <p:cNvSpPr>
              <a:spLocks noChangeArrowheads="1"/>
            </p:cNvSpPr>
            <p:nvPr/>
          </p:nvSpPr>
          <p:spPr bwMode="auto">
            <a:xfrm>
              <a:off x="6568602" y="57526"/>
              <a:ext cx="772196" cy="690281"/>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grpSp>
      <p:sp>
        <p:nvSpPr>
          <p:cNvPr id="360" name="TextBox 359">
            <a:extLst>
              <a:ext uri="{FF2B5EF4-FFF2-40B4-BE49-F238E27FC236}">
                <a16:creationId xmlns:a16="http://schemas.microsoft.com/office/drawing/2014/main" id="{7013F7C1-E81D-BC41-8B27-87F23D4617A5}"/>
              </a:ext>
            </a:extLst>
          </p:cNvPr>
          <p:cNvSpPr txBox="1"/>
          <p:nvPr/>
        </p:nvSpPr>
        <p:spPr bwMode="auto">
          <a:xfrm>
            <a:off x="1720850" y="2693988"/>
            <a:ext cx="866775" cy="576262"/>
          </a:xfrm>
          <a:prstGeom prst="rect">
            <a:avLst/>
          </a:prstGeom>
          <a:noFill/>
          <a:ln w="9525">
            <a:noFill/>
            <a:miter lim="800000"/>
            <a:headEnd/>
            <a:tailEnd/>
          </a:ln>
        </p:spPr>
        <p:txBody>
          <a:bodyPr wrap="none">
            <a:spAutoFit/>
          </a:bodyPr>
          <a:lstStyle/>
          <a:p>
            <a:pPr>
              <a:defRPr/>
            </a:pPr>
            <a:r>
              <a:rPr lang="en-US" sz="1050" kern="1200" dirty="0">
                <a:solidFill>
                  <a:prstClr val="black"/>
                </a:solidFill>
                <a:latin typeface="Calibri" pitchFamily="-1" charset="0"/>
                <a:ea typeface="ＭＳ Ｐゴシック"/>
              </a:rPr>
              <a:t>Integration</a:t>
            </a:r>
          </a:p>
          <a:p>
            <a:pPr>
              <a:defRPr/>
            </a:pPr>
            <a:r>
              <a:rPr lang="en-US" sz="1050" kern="1200" dirty="0">
                <a:solidFill>
                  <a:prstClr val="black"/>
                </a:solidFill>
                <a:latin typeface="Calibri" pitchFamily="-1" charset="0"/>
                <a:ea typeface="ＭＳ Ｐゴシック"/>
              </a:rPr>
              <a:t>Processes, </a:t>
            </a:r>
          </a:p>
          <a:p>
            <a:pPr>
              <a:defRPr/>
            </a:pPr>
            <a:r>
              <a:rPr lang="en-US" sz="1050" kern="1200" dirty="0">
                <a:solidFill>
                  <a:prstClr val="black"/>
                </a:solidFill>
                <a:latin typeface="Calibri" pitchFamily="-1" charset="0"/>
                <a:ea typeface="ＭＳ Ｐゴシック"/>
              </a:rPr>
              <a:t>Rules &amp; APIs</a:t>
            </a:r>
          </a:p>
        </p:txBody>
      </p:sp>
      <p:pic>
        <p:nvPicPr>
          <p:cNvPr id="361" name="Picture 27" descr="DR - Icon - Workflow.png">
            <a:extLst>
              <a:ext uri="{FF2B5EF4-FFF2-40B4-BE49-F238E27FC236}">
                <a16:creationId xmlns:a16="http://schemas.microsoft.com/office/drawing/2014/main" id="{14708E14-2565-E24F-BFC9-EB81665AF4CE}"/>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741738" y="2228850"/>
            <a:ext cx="750887" cy="15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2" name="Picture 29" descr="DR - Icon - Workflow.png">
            <a:extLst>
              <a:ext uri="{FF2B5EF4-FFF2-40B4-BE49-F238E27FC236}">
                <a16:creationId xmlns:a16="http://schemas.microsoft.com/office/drawing/2014/main" id="{3A841D25-2169-6E47-8651-50C44F44AAA9}"/>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741738" y="2433638"/>
            <a:ext cx="750887" cy="15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3" name="Picture 30" descr="DR - Icon - Workflow.png">
            <a:extLst>
              <a:ext uri="{FF2B5EF4-FFF2-40B4-BE49-F238E27FC236}">
                <a16:creationId xmlns:a16="http://schemas.microsoft.com/office/drawing/2014/main" id="{2D3F20C2-D74B-9D45-B5EA-F94013982052}"/>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741738" y="2638425"/>
            <a:ext cx="750887" cy="15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4" name="Picture 31" descr="DR - Icon - Workflow.png">
            <a:extLst>
              <a:ext uri="{FF2B5EF4-FFF2-40B4-BE49-F238E27FC236}">
                <a16:creationId xmlns:a16="http://schemas.microsoft.com/office/drawing/2014/main" id="{0EADF90A-6FF9-434F-A89E-C9550F388BDE}"/>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741738" y="2844800"/>
            <a:ext cx="750887" cy="15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5" name="Picture 32" descr="DR - Icon - Workflow.png">
            <a:extLst>
              <a:ext uri="{FF2B5EF4-FFF2-40B4-BE49-F238E27FC236}">
                <a16:creationId xmlns:a16="http://schemas.microsoft.com/office/drawing/2014/main" id="{EF7E2A7A-6A0C-BA42-B192-A3861B46FB0A}"/>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741738" y="3049588"/>
            <a:ext cx="750887" cy="15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6" name="Picture 99" descr="DR - Icon - Workflow.png">
            <a:extLst>
              <a:ext uri="{FF2B5EF4-FFF2-40B4-BE49-F238E27FC236}">
                <a16:creationId xmlns:a16="http://schemas.microsoft.com/office/drawing/2014/main" id="{9584B9D3-3372-4341-B8CD-B281D0566E1C}"/>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741738" y="2014538"/>
            <a:ext cx="750887" cy="15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7" name="TextBox 366">
            <a:extLst>
              <a:ext uri="{FF2B5EF4-FFF2-40B4-BE49-F238E27FC236}">
                <a16:creationId xmlns:a16="http://schemas.microsoft.com/office/drawing/2014/main" id="{2F2D826B-C735-4440-A7E5-9478EBAE0A89}"/>
              </a:ext>
            </a:extLst>
          </p:cNvPr>
          <p:cNvSpPr txBox="1"/>
          <p:nvPr/>
        </p:nvSpPr>
        <p:spPr bwMode="auto">
          <a:xfrm>
            <a:off x="3698875" y="3213100"/>
            <a:ext cx="722313" cy="415925"/>
          </a:xfrm>
          <a:prstGeom prst="rect">
            <a:avLst/>
          </a:prstGeom>
          <a:noFill/>
          <a:ln w="9525">
            <a:noFill/>
            <a:miter lim="800000"/>
            <a:headEnd/>
            <a:tailEnd/>
          </a:ln>
        </p:spPr>
        <p:txBody>
          <a:bodyPr wrap="none">
            <a:spAutoFit/>
          </a:bodyPr>
          <a:lstStyle/>
          <a:p>
            <a:pPr algn="ctr">
              <a:defRPr/>
            </a:pPr>
            <a:r>
              <a:rPr lang="en-US" sz="1050" kern="1200" dirty="0">
                <a:solidFill>
                  <a:prstClr val="black"/>
                </a:solidFill>
                <a:latin typeface="Calibri" pitchFamily="-1" charset="0"/>
                <a:ea typeface="ＭＳ Ｐゴシック"/>
              </a:rPr>
              <a:t>Business</a:t>
            </a:r>
          </a:p>
          <a:p>
            <a:pPr algn="ctr">
              <a:defRPr/>
            </a:pPr>
            <a:r>
              <a:rPr lang="en-US" sz="1050" kern="1200" dirty="0">
                <a:solidFill>
                  <a:prstClr val="black"/>
                </a:solidFill>
                <a:latin typeface="Calibri" pitchFamily="-1" charset="0"/>
                <a:ea typeface="ＭＳ Ｐゴシック"/>
              </a:rPr>
              <a:t>Processes</a:t>
            </a:r>
          </a:p>
        </p:txBody>
      </p:sp>
      <p:pic>
        <p:nvPicPr>
          <p:cNvPr id="368" name="Picture 117" descr="DR - User - Information Worker.png">
            <a:extLst>
              <a:ext uri="{FF2B5EF4-FFF2-40B4-BE49-F238E27FC236}">
                <a16:creationId xmlns:a16="http://schemas.microsoft.com/office/drawing/2014/main" id="{2020596E-8C32-1442-AF49-C6FD70B12BBF}"/>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761288" y="677863"/>
            <a:ext cx="309562"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9" name="Rounded Rectangle 197">
            <a:extLst>
              <a:ext uri="{FF2B5EF4-FFF2-40B4-BE49-F238E27FC236}">
                <a16:creationId xmlns:a16="http://schemas.microsoft.com/office/drawing/2014/main" id="{A09FC6DA-E03D-4B4F-9FB1-24408D7B9A2A}"/>
              </a:ext>
            </a:extLst>
          </p:cNvPr>
          <p:cNvSpPr>
            <a:spLocks noChangeArrowheads="1"/>
          </p:cNvSpPr>
          <p:nvPr/>
        </p:nvSpPr>
        <p:spPr bwMode="auto">
          <a:xfrm>
            <a:off x="1806575" y="1325563"/>
            <a:ext cx="2370138" cy="404812"/>
          </a:xfrm>
          <a:prstGeom prst="roundRect">
            <a:avLst>
              <a:gd name="adj" fmla="val 11542"/>
            </a:avLst>
          </a:prstGeom>
          <a:solidFill>
            <a:srgbClr val="CCFFCC"/>
          </a:solidFill>
          <a:ln w="9525">
            <a:solidFill>
              <a:srgbClr val="1F497D"/>
            </a:solidFill>
            <a:round/>
            <a:headEnd/>
            <a:tailEnd/>
          </a:ln>
        </p:spPr>
        <p:txBody>
          <a:bodyPr lIns="36000" tIns="36000" rIns="36000" bIns="36000" anchor="ctr"/>
          <a:lstStyle/>
          <a:p>
            <a:pPr algn="ctr" fontAlgn="base">
              <a:spcBef>
                <a:spcPct val="0"/>
              </a:spcBef>
              <a:spcAft>
                <a:spcPct val="0"/>
              </a:spcAft>
            </a:pPr>
            <a:r>
              <a:rPr lang="en-GB" sz="800" kern="1200">
                <a:latin typeface="Arial" charset="0"/>
                <a:ea typeface="ＭＳ Ｐゴシック" charset="0"/>
              </a:rPr>
              <a:t>Catalog</a:t>
            </a:r>
          </a:p>
          <a:p>
            <a:pPr algn="ctr" fontAlgn="base">
              <a:spcBef>
                <a:spcPct val="0"/>
              </a:spcBef>
              <a:spcAft>
                <a:spcPct val="0"/>
              </a:spcAft>
            </a:pPr>
            <a:r>
              <a:rPr lang="en-GB" sz="800" kern="1200">
                <a:latin typeface="Arial" charset="0"/>
                <a:ea typeface="ＭＳ Ｐゴシック" charset="0"/>
              </a:rPr>
              <a:t>Interfaces</a:t>
            </a:r>
          </a:p>
        </p:txBody>
      </p:sp>
      <p:grpSp>
        <p:nvGrpSpPr>
          <p:cNvPr id="370" name="Group 44">
            <a:extLst>
              <a:ext uri="{FF2B5EF4-FFF2-40B4-BE49-F238E27FC236}">
                <a16:creationId xmlns:a16="http://schemas.microsoft.com/office/drawing/2014/main" id="{E63AF520-9148-2346-BBA9-3E363AE6B5D7}"/>
              </a:ext>
            </a:extLst>
          </p:cNvPr>
          <p:cNvGrpSpPr>
            <a:grpSpLocks/>
          </p:cNvGrpSpPr>
          <p:nvPr/>
        </p:nvGrpSpPr>
        <p:grpSpPr bwMode="auto">
          <a:xfrm>
            <a:off x="3748088" y="1398588"/>
            <a:ext cx="261937" cy="258762"/>
            <a:chOff x="6451600" y="0"/>
            <a:chExt cx="990600" cy="977900"/>
          </a:xfrm>
        </p:grpSpPr>
        <p:sp>
          <p:nvSpPr>
            <p:cNvPr id="371" name="Off-page Connector 370">
              <a:extLst>
                <a:ext uri="{FF2B5EF4-FFF2-40B4-BE49-F238E27FC236}">
                  <a16:creationId xmlns:a16="http://schemas.microsoft.com/office/drawing/2014/main" id="{B7D85288-8331-EB4D-8B0B-BEF27D0995A0}"/>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sp>
          <p:nvSpPr>
            <p:cNvPr id="372" name="Rounded Rectangle 371">
              <a:extLst>
                <a:ext uri="{FF2B5EF4-FFF2-40B4-BE49-F238E27FC236}">
                  <a16:creationId xmlns:a16="http://schemas.microsoft.com/office/drawing/2014/main" id="{51C1D05E-2C6E-3B4F-A4DF-5F2DA3C11D85}"/>
                </a:ext>
              </a:extLst>
            </p:cNvPr>
            <p:cNvSpPr>
              <a:spLocks noChangeArrowheads="1"/>
            </p:cNvSpPr>
            <p:nvPr/>
          </p:nvSpPr>
          <p:spPr bwMode="auto">
            <a:xfrm>
              <a:off x="6565667" y="59994"/>
              <a:ext cx="774472" cy="689929"/>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grpSp>
      <p:grpSp>
        <p:nvGrpSpPr>
          <p:cNvPr id="373" name="Group 44">
            <a:extLst>
              <a:ext uri="{FF2B5EF4-FFF2-40B4-BE49-F238E27FC236}">
                <a16:creationId xmlns:a16="http://schemas.microsoft.com/office/drawing/2014/main" id="{59A193DB-36D3-2643-81C7-E16085DF0519}"/>
              </a:ext>
            </a:extLst>
          </p:cNvPr>
          <p:cNvGrpSpPr>
            <a:grpSpLocks/>
          </p:cNvGrpSpPr>
          <p:nvPr/>
        </p:nvGrpSpPr>
        <p:grpSpPr bwMode="auto">
          <a:xfrm>
            <a:off x="1900238" y="1398588"/>
            <a:ext cx="261937" cy="258762"/>
            <a:chOff x="6451600" y="0"/>
            <a:chExt cx="990600" cy="977900"/>
          </a:xfrm>
        </p:grpSpPr>
        <p:sp>
          <p:nvSpPr>
            <p:cNvPr id="374" name="Off-page Connector 373">
              <a:extLst>
                <a:ext uri="{FF2B5EF4-FFF2-40B4-BE49-F238E27FC236}">
                  <a16:creationId xmlns:a16="http://schemas.microsoft.com/office/drawing/2014/main" id="{A26AB402-0EB9-FA4E-B242-6F545969A23E}"/>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sp>
          <p:nvSpPr>
            <p:cNvPr id="375" name="Rounded Rectangle 374">
              <a:extLst>
                <a:ext uri="{FF2B5EF4-FFF2-40B4-BE49-F238E27FC236}">
                  <a16:creationId xmlns:a16="http://schemas.microsoft.com/office/drawing/2014/main" id="{7ED1E275-955E-3749-8AB6-317FA61DC701}"/>
                </a:ext>
              </a:extLst>
            </p:cNvPr>
            <p:cNvSpPr>
              <a:spLocks noChangeArrowheads="1"/>
            </p:cNvSpPr>
            <p:nvPr/>
          </p:nvSpPr>
          <p:spPr bwMode="auto">
            <a:xfrm>
              <a:off x="6565667" y="59994"/>
              <a:ext cx="774472" cy="689929"/>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grpSp>
      <p:pic>
        <p:nvPicPr>
          <p:cNvPr id="376" name="Picture 114" descr="DR - User - Information Governor.png">
            <a:extLst>
              <a:ext uri="{FF2B5EF4-FFF2-40B4-BE49-F238E27FC236}">
                <a16:creationId xmlns:a16="http://schemas.microsoft.com/office/drawing/2014/main" id="{8A338892-8B36-0A44-9C65-EF302240C05F}"/>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155825" y="658813"/>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7" name="Picture 115" descr="DR - User - Information Owner.png">
            <a:extLst>
              <a:ext uri="{FF2B5EF4-FFF2-40B4-BE49-F238E27FC236}">
                <a16:creationId xmlns:a16="http://schemas.microsoft.com/office/drawing/2014/main" id="{C9344204-E457-3F4B-932B-1CDDBC99DAF8}"/>
              </a:ext>
            </a:extLst>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2932113" y="658813"/>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 name="Picture 116" descr="DR - User - Information Curator.png">
            <a:extLst>
              <a:ext uri="{FF2B5EF4-FFF2-40B4-BE49-F238E27FC236}">
                <a16:creationId xmlns:a16="http://schemas.microsoft.com/office/drawing/2014/main" id="{85714DC0-4647-1444-A0D2-7D6B0960B5CE}"/>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355975" y="663575"/>
            <a:ext cx="3095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9" name="Picture 118" descr="DR - User - Information Auditor.png">
            <a:extLst>
              <a:ext uri="{FF2B5EF4-FFF2-40B4-BE49-F238E27FC236}">
                <a16:creationId xmlns:a16="http://schemas.microsoft.com/office/drawing/2014/main" id="{9F4868E6-C6C5-754F-B342-88E859D619D3}"/>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2565400" y="663575"/>
            <a:ext cx="31115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0" name="Rounded Rectangle 197">
            <a:extLst>
              <a:ext uri="{FF2B5EF4-FFF2-40B4-BE49-F238E27FC236}">
                <a16:creationId xmlns:a16="http://schemas.microsoft.com/office/drawing/2014/main" id="{7ADF6E02-EAB2-914E-B614-DBA24B82A72C}"/>
              </a:ext>
            </a:extLst>
          </p:cNvPr>
          <p:cNvSpPr>
            <a:spLocks noChangeArrowheads="1"/>
          </p:cNvSpPr>
          <p:nvPr/>
        </p:nvSpPr>
        <p:spPr bwMode="auto">
          <a:xfrm>
            <a:off x="5149850" y="1335088"/>
            <a:ext cx="1751013" cy="412750"/>
          </a:xfrm>
          <a:prstGeom prst="roundRect">
            <a:avLst>
              <a:gd name="adj" fmla="val 11542"/>
            </a:avLst>
          </a:prstGeom>
          <a:solidFill>
            <a:srgbClr val="CCFFCC"/>
          </a:solidFill>
          <a:ln w="9525">
            <a:solidFill>
              <a:srgbClr val="1F497D"/>
            </a:solidFill>
            <a:round/>
            <a:headEnd/>
            <a:tailEnd/>
          </a:ln>
        </p:spPr>
        <p:txBody>
          <a:bodyPr lIns="36000" tIns="36000" rIns="72000" bIns="36000" anchor="ctr"/>
          <a:lstStyle/>
          <a:p>
            <a:pPr algn="ctr" fontAlgn="base">
              <a:spcBef>
                <a:spcPct val="0"/>
              </a:spcBef>
              <a:spcAft>
                <a:spcPct val="0"/>
              </a:spcAft>
            </a:pPr>
            <a:r>
              <a:rPr lang="en-GB" sz="800" kern="1200">
                <a:latin typeface="Arial" charset="0"/>
                <a:ea typeface="ＭＳ Ｐゴシック" charset="0"/>
              </a:rPr>
              <a:t>Raw Data</a:t>
            </a:r>
          </a:p>
          <a:p>
            <a:pPr algn="ctr" fontAlgn="base">
              <a:spcBef>
                <a:spcPct val="0"/>
              </a:spcBef>
              <a:spcAft>
                <a:spcPct val="0"/>
              </a:spcAft>
            </a:pPr>
            <a:r>
              <a:rPr lang="en-GB" sz="800" kern="1200">
                <a:latin typeface="Arial" charset="0"/>
                <a:ea typeface="ＭＳ Ｐゴシック" charset="0"/>
              </a:rPr>
              <a:t>Interaction</a:t>
            </a:r>
          </a:p>
        </p:txBody>
      </p:sp>
      <p:grpSp>
        <p:nvGrpSpPr>
          <p:cNvPr id="381" name="Group 44">
            <a:extLst>
              <a:ext uri="{FF2B5EF4-FFF2-40B4-BE49-F238E27FC236}">
                <a16:creationId xmlns:a16="http://schemas.microsoft.com/office/drawing/2014/main" id="{D8B59CE7-9735-D94F-A899-0ED9B3666B24}"/>
              </a:ext>
            </a:extLst>
          </p:cNvPr>
          <p:cNvGrpSpPr>
            <a:grpSpLocks/>
          </p:cNvGrpSpPr>
          <p:nvPr/>
        </p:nvGrpSpPr>
        <p:grpSpPr bwMode="auto">
          <a:xfrm>
            <a:off x="6475413" y="1398588"/>
            <a:ext cx="261937" cy="258762"/>
            <a:chOff x="6451600" y="0"/>
            <a:chExt cx="990600" cy="977900"/>
          </a:xfrm>
        </p:grpSpPr>
        <p:sp>
          <p:nvSpPr>
            <p:cNvPr id="382" name="Off-page Connector 381">
              <a:extLst>
                <a:ext uri="{FF2B5EF4-FFF2-40B4-BE49-F238E27FC236}">
                  <a16:creationId xmlns:a16="http://schemas.microsoft.com/office/drawing/2014/main" id="{74F0457C-AF3F-AF44-B90D-E7700BCB30AF}"/>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sp>
          <p:nvSpPr>
            <p:cNvPr id="383" name="Rounded Rectangle 382">
              <a:extLst>
                <a:ext uri="{FF2B5EF4-FFF2-40B4-BE49-F238E27FC236}">
                  <a16:creationId xmlns:a16="http://schemas.microsoft.com/office/drawing/2014/main" id="{FB2F09E8-B307-C048-AE2D-129318761F87}"/>
                </a:ext>
              </a:extLst>
            </p:cNvPr>
            <p:cNvSpPr>
              <a:spLocks noChangeArrowheads="1"/>
            </p:cNvSpPr>
            <p:nvPr/>
          </p:nvSpPr>
          <p:spPr bwMode="auto">
            <a:xfrm>
              <a:off x="6565667" y="59994"/>
              <a:ext cx="774472" cy="689929"/>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grpSp>
      <p:grpSp>
        <p:nvGrpSpPr>
          <p:cNvPr id="384" name="Group 44">
            <a:extLst>
              <a:ext uri="{FF2B5EF4-FFF2-40B4-BE49-F238E27FC236}">
                <a16:creationId xmlns:a16="http://schemas.microsoft.com/office/drawing/2014/main" id="{071F911B-F93D-554A-B976-67AD9504A0CB}"/>
              </a:ext>
            </a:extLst>
          </p:cNvPr>
          <p:cNvGrpSpPr>
            <a:grpSpLocks/>
          </p:cNvGrpSpPr>
          <p:nvPr/>
        </p:nvGrpSpPr>
        <p:grpSpPr bwMode="auto">
          <a:xfrm>
            <a:off x="5346700" y="1398588"/>
            <a:ext cx="261938" cy="258762"/>
            <a:chOff x="6451600" y="0"/>
            <a:chExt cx="990600" cy="977900"/>
          </a:xfrm>
        </p:grpSpPr>
        <p:sp>
          <p:nvSpPr>
            <p:cNvPr id="385" name="Off-page Connector 384">
              <a:extLst>
                <a:ext uri="{FF2B5EF4-FFF2-40B4-BE49-F238E27FC236}">
                  <a16:creationId xmlns:a16="http://schemas.microsoft.com/office/drawing/2014/main" id="{0B08C741-69BB-0A42-964E-284BA627984C}"/>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sp>
          <p:nvSpPr>
            <p:cNvPr id="386" name="Rounded Rectangle 385">
              <a:extLst>
                <a:ext uri="{FF2B5EF4-FFF2-40B4-BE49-F238E27FC236}">
                  <a16:creationId xmlns:a16="http://schemas.microsoft.com/office/drawing/2014/main" id="{E59944EC-1BC3-CB46-804F-EE8E2C7A9526}"/>
                </a:ext>
              </a:extLst>
            </p:cNvPr>
            <p:cNvSpPr>
              <a:spLocks noChangeArrowheads="1"/>
            </p:cNvSpPr>
            <p:nvPr/>
          </p:nvSpPr>
          <p:spPr bwMode="auto">
            <a:xfrm>
              <a:off x="6565671" y="59994"/>
              <a:ext cx="774466" cy="689929"/>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a:solidFill>
                  <a:prstClr val="white"/>
                </a:solidFill>
                <a:ea typeface="ＭＳ Ｐゴシック"/>
                <a:cs typeface="MS PGothic" charset="0"/>
              </a:endParaRPr>
            </a:p>
          </p:txBody>
        </p:sp>
      </p:grpSp>
      <p:pic>
        <p:nvPicPr>
          <p:cNvPr id="387" name="Picture 119" descr="DR - User - Data Scientist .png">
            <a:extLst>
              <a:ext uri="{FF2B5EF4-FFF2-40B4-BE49-F238E27FC236}">
                <a16:creationId xmlns:a16="http://schemas.microsoft.com/office/drawing/2014/main" id="{FC511270-C34E-0844-B884-94C641659677}"/>
              </a:ext>
            </a:extLst>
          </p:cNvPr>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319713" y="663575"/>
            <a:ext cx="31115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8" name="Picture 120" descr="DR - User - Business Analyst.png">
            <a:extLst>
              <a:ext uri="{FF2B5EF4-FFF2-40B4-BE49-F238E27FC236}">
                <a16:creationId xmlns:a16="http://schemas.microsoft.com/office/drawing/2014/main" id="{34CEA0DC-AD02-024D-86CF-FF8761A726FC}"/>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6434138" y="658813"/>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 name="Picture 141" descr="DR - Repository - Data Marts.png">
            <a:extLst>
              <a:ext uri="{FF2B5EF4-FFF2-40B4-BE49-F238E27FC236}">
                <a16:creationId xmlns:a16="http://schemas.microsoft.com/office/drawing/2014/main" id="{23FD2129-314C-0547-96FA-3583F868FDE7}"/>
              </a:ext>
            </a:extLst>
          </p:cNvPr>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8096250" y="2863850"/>
            <a:ext cx="776288" cy="315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0" name="Picture 142" descr="DR - Repository - Data Marts.png">
            <a:extLst>
              <a:ext uri="{FF2B5EF4-FFF2-40B4-BE49-F238E27FC236}">
                <a16:creationId xmlns:a16="http://schemas.microsoft.com/office/drawing/2014/main" id="{419A6170-D877-6241-A69F-99A4E551F17B}"/>
              </a:ext>
            </a:extLst>
          </p:cNvPr>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8093075" y="3227388"/>
            <a:ext cx="776288"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1" name="TextBox 390">
            <a:extLst>
              <a:ext uri="{FF2B5EF4-FFF2-40B4-BE49-F238E27FC236}">
                <a16:creationId xmlns:a16="http://schemas.microsoft.com/office/drawing/2014/main" id="{4B806694-EB93-8945-9E71-60F94D5921D2}"/>
              </a:ext>
            </a:extLst>
          </p:cNvPr>
          <p:cNvSpPr txBox="1"/>
          <p:nvPr/>
        </p:nvSpPr>
        <p:spPr bwMode="auto">
          <a:xfrm>
            <a:off x="2960688" y="3195638"/>
            <a:ext cx="811212" cy="415925"/>
          </a:xfrm>
          <a:prstGeom prst="rect">
            <a:avLst/>
          </a:prstGeom>
          <a:noFill/>
          <a:ln w="9525">
            <a:noFill/>
            <a:miter lim="800000"/>
            <a:headEnd/>
            <a:tailEnd/>
          </a:ln>
        </p:spPr>
        <p:txBody>
          <a:bodyPr wrap="none">
            <a:spAutoFit/>
          </a:bodyPr>
          <a:lstStyle/>
          <a:p>
            <a:pPr algn="ctr">
              <a:defRPr/>
            </a:pPr>
            <a:r>
              <a:rPr lang="en-US" sz="1050" kern="1200" dirty="0">
                <a:solidFill>
                  <a:prstClr val="black"/>
                </a:solidFill>
                <a:latin typeface="Calibri" pitchFamily="-1" charset="0"/>
                <a:ea typeface="ＭＳ Ｐゴシック"/>
              </a:rPr>
              <a:t>Monitors</a:t>
            </a:r>
          </a:p>
          <a:p>
            <a:pPr algn="ctr">
              <a:defRPr/>
            </a:pPr>
            <a:r>
              <a:rPr lang="en-US" sz="1050" kern="1200" dirty="0">
                <a:solidFill>
                  <a:prstClr val="black"/>
                </a:solidFill>
                <a:latin typeface="Calibri" pitchFamily="-1" charset="0"/>
                <a:ea typeface="ＭＳ Ｐゴシック"/>
              </a:rPr>
              <a:t>and Guards</a:t>
            </a:r>
          </a:p>
        </p:txBody>
      </p:sp>
      <p:pic>
        <p:nvPicPr>
          <p:cNvPr id="392" name="Picture 145" descr="DR - Icon - Guard.png">
            <a:extLst>
              <a:ext uri="{FF2B5EF4-FFF2-40B4-BE49-F238E27FC236}">
                <a16:creationId xmlns:a16="http://schemas.microsoft.com/office/drawing/2014/main" id="{258A4B4F-7D30-C443-BB6B-B36AB0868D77}"/>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2686050" y="3008313"/>
            <a:ext cx="231775" cy="20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3" name="Picture 146" descr="DR - Icon - Monitor Probe.png">
            <a:extLst>
              <a:ext uri="{FF2B5EF4-FFF2-40B4-BE49-F238E27FC236}">
                <a16:creationId xmlns:a16="http://schemas.microsoft.com/office/drawing/2014/main" id="{8974B8C1-3ECA-9843-B8F0-0743982F49A0}"/>
              </a:ext>
            </a:extLst>
          </p:cNvPr>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3314700" y="2060575"/>
            <a:ext cx="284163" cy="239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4" name="Picture 147" descr="DR - Icon - Guard.png">
            <a:extLst>
              <a:ext uri="{FF2B5EF4-FFF2-40B4-BE49-F238E27FC236}">
                <a16:creationId xmlns:a16="http://schemas.microsoft.com/office/drawing/2014/main" id="{7C652617-1E16-6D4D-B282-206FAAFD43E1}"/>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3049588" y="2089150"/>
            <a:ext cx="231775"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5" name="Picture 148" descr="poim_icon_information_reengineering.png">
            <a:extLst>
              <a:ext uri="{FF2B5EF4-FFF2-40B4-BE49-F238E27FC236}">
                <a16:creationId xmlns:a16="http://schemas.microsoft.com/office/drawing/2014/main" id="{00818682-6452-CB41-9706-79A49934A4DE}"/>
              </a:ext>
            </a:extLst>
          </p:cNvPr>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2462213" y="2598738"/>
            <a:ext cx="203200" cy="22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6" name="Picture 149" descr="DR - Icon - Monitor Probe.png">
            <a:extLst>
              <a:ext uri="{FF2B5EF4-FFF2-40B4-BE49-F238E27FC236}">
                <a16:creationId xmlns:a16="http://schemas.microsoft.com/office/drawing/2014/main" id="{E76621B8-8D60-FF46-A02D-3A95E7CEF024}"/>
              </a:ext>
            </a:extLst>
          </p:cNvPr>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3325813" y="2339975"/>
            <a:ext cx="284162" cy="239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7" name="Picture 150" descr="DR - Icon - Guard.png">
            <a:extLst>
              <a:ext uri="{FF2B5EF4-FFF2-40B4-BE49-F238E27FC236}">
                <a16:creationId xmlns:a16="http://schemas.microsoft.com/office/drawing/2014/main" id="{2779EF72-6275-E647-ACBA-C282C3BFD9E5}"/>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3062288" y="2368550"/>
            <a:ext cx="230187"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8" name="Picture 151" descr="DR - Icon - Monitor Probe.png">
            <a:extLst>
              <a:ext uri="{FF2B5EF4-FFF2-40B4-BE49-F238E27FC236}">
                <a16:creationId xmlns:a16="http://schemas.microsoft.com/office/drawing/2014/main" id="{AA4004B5-B628-5A4E-8A22-2A94AE894432}"/>
              </a:ext>
            </a:extLst>
          </p:cNvPr>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3325813" y="2651125"/>
            <a:ext cx="284162" cy="23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 name="Picture 152" descr="DR - Icon - Guard.png">
            <a:extLst>
              <a:ext uri="{FF2B5EF4-FFF2-40B4-BE49-F238E27FC236}">
                <a16:creationId xmlns:a16="http://schemas.microsoft.com/office/drawing/2014/main" id="{273ED91A-90AE-9E4A-9E2D-E870680DC32D}"/>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3062288" y="2678113"/>
            <a:ext cx="230187" cy="20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0" name="Picture 153" descr="DR - Icon - Monitor Probe.png">
            <a:extLst>
              <a:ext uri="{FF2B5EF4-FFF2-40B4-BE49-F238E27FC236}">
                <a16:creationId xmlns:a16="http://schemas.microsoft.com/office/drawing/2014/main" id="{0BE4D4D7-0BE5-EA4B-B37C-A848B734716E}"/>
              </a:ext>
            </a:extLst>
          </p:cNvPr>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3336925" y="2930525"/>
            <a:ext cx="284163" cy="23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1" name="Picture 154" descr="DR - Icon - Guard.png">
            <a:extLst>
              <a:ext uri="{FF2B5EF4-FFF2-40B4-BE49-F238E27FC236}">
                <a16:creationId xmlns:a16="http://schemas.microsoft.com/office/drawing/2014/main" id="{A41AF3D2-FB9B-6B4A-ABD5-C8F89A547DC6}"/>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3073400" y="2957513"/>
            <a:ext cx="230188" cy="20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2" name="Picture 161" descr="DR - Repository - Audit Data.png">
            <a:extLst>
              <a:ext uri="{FF2B5EF4-FFF2-40B4-BE49-F238E27FC236}">
                <a16:creationId xmlns:a16="http://schemas.microsoft.com/office/drawing/2014/main" id="{325DEA8A-A578-CB4E-BF62-EBBCD25347D4}"/>
              </a:ext>
            </a:extLst>
          </p:cNvPr>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6075363" y="3230563"/>
            <a:ext cx="94456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03" name="Group 201">
            <a:extLst>
              <a:ext uri="{FF2B5EF4-FFF2-40B4-BE49-F238E27FC236}">
                <a16:creationId xmlns:a16="http://schemas.microsoft.com/office/drawing/2014/main" id="{2FCA2628-4890-1B41-8784-76513EFC3A37}"/>
              </a:ext>
            </a:extLst>
          </p:cNvPr>
          <p:cNvGrpSpPr>
            <a:grpSpLocks/>
          </p:cNvGrpSpPr>
          <p:nvPr/>
        </p:nvGrpSpPr>
        <p:grpSpPr bwMode="auto">
          <a:xfrm>
            <a:off x="4659313" y="1957388"/>
            <a:ext cx="255587" cy="371475"/>
            <a:chOff x="4884738" y="1239838"/>
            <a:chExt cx="255587" cy="371475"/>
          </a:xfrm>
        </p:grpSpPr>
        <p:sp>
          <p:nvSpPr>
            <p:cNvPr id="404" name="Rounded Rectangle 54">
              <a:extLst>
                <a:ext uri="{FF2B5EF4-FFF2-40B4-BE49-F238E27FC236}">
                  <a16:creationId xmlns:a16="http://schemas.microsoft.com/office/drawing/2014/main" id="{B27773B3-645F-B646-97A8-0E415BCD4984}"/>
                </a:ext>
              </a:extLst>
            </p:cNvPr>
            <p:cNvSpPr>
              <a:spLocks noChangeArrowheads="1"/>
            </p:cNvSpPr>
            <p:nvPr/>
          </p:nvSpPr>
          <p:spPr bwMode="auto">
            <a:xfrm>
              <a:off x="4884738" y="1239838"/>
              <a:ext cx="255587"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fontAlgn="base">
                <a:spcBef>
                  <a:spcPct val="0"/>
                </a:spcBef>
                <a:spcAft>
                  <a:spcPct val="0"/>
                </a:spcAft>
              </a:pPr>
              <a:endParaRPr lang="en-GB" kern="1200">
                <a:solidFill>
                  <a:srgbClr val="FFFFFF"/>
                </a:solidFill>
                <a:latin typeface="Arial" charset="0"/>
                <a:ea typeface="ＭＳ Ｐゴシック" charset="0"/>
              </a:endParaRPr>
            </a:p>
          </p:txBody>
        </p:sp>
        <p:sp>
          <p:nvSpPr>
            <p:cNvPr id="405" name="Rounded Rectangle 111">
              <a:extLst>
                <a:ext uri="{FF2B5EF4-FFF2-40B4-BE49-F238E27FC236}">
                  <a16:creationId xmlns:a16="http://schemas.microsoft.com/office/drawing/2014/main" id="{112534C3-6D06-A145-AEF6-96C35C1D3919}"/>
                </a:ext>
              </a:extLst>
            </p:cNvPr>
            <p:cNvSpPr>
              <a:spLocks noChangeArrowheads="1"/>
            </p:cNvSpPr>
            <p:nvPr/>
          </p:nvSpPr>
          <p:spPr bwMode="auto">
            <a:xfrm>
              <a:off x="4970463"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06" name="Diamond 102">
              <a:extLst>
                <a:ext uri="{FF2B5EF4-FFF2-40B4-BE49-F238E27FC236}">
                  <a16:creationId xmlns:a16="http://schemas.microsoft.com/office/drawing/2014/main" id="{277AE563-0DE0-CF42-ACBF-7E07458D17AB}"/>
                </a:ext>
              </a:extLst>
            </p:cNvPr>
            <p:cNvSpPr>
              <a:spLocks noChangeArrowheads="1"/>
            </p:cNvSpPr>
            <p:nvPr/>
          </p:nvSpPr>
          <p:spPr bwMode="auto">
            <a:xfrm>
              <a:off x="4930775" y="1265238"/>
              <a:ext cx="158750" cy="158750"/>
            </a:xfrm>
            <a:prstGeom prst="diamond">
              <a:avLst/>
            </a:prstGeom>
            <a:solidFill>
              <a:srgbClr val="1F497D"/>
            </a:solidFill>
            <a:ln w="9525">
              <a:solidFill>
                <a:srgbClr val="1F497D"/>
              </a:solidFill>
              <a:miter lim="800000"/>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07" name="Rounded Rectangle 219">
              <a:extLst>
                <a:ext uri="{FF2B5EF4-FFF2-40B4-BE49-F238E27FC236}">
                  <a16:creationId xmlns:a16="http://schemas.microsoft.com/office/drawing/2014/main" id="{6B9CDF3B-8F72-524E-AED7-3719C7F22B60}"/>
                </a:ext>
              </a:extLst>
            </p:cNvPr>
            <p:cNvSpPr>
              <a:spLocks noChangeArrowheads="1"/>
            </p:cNvSpPr>
            <p:nvPr/>
          </p:nvSpPr>
          <p:spPr bwMode="auto">
            <a:xfrm>
              <a:off x="4951413" y="1446213"/>
              <a:ext cx="36512"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08" name="Rounded Rectangle 105">
              <a:extLst>
                <a:ext uri="{FF2B5EF4-FFF2-40B4-BE49-F238E27FC236}">
                  <a16:creationId xmlns:a16="http://schemas.microsoft.com/office/drawing/2014/main" id="{4DDA5F3C-51EA-ED42-823E-A45C12B4539C}"/>
                </a:ext>
              </a:extLst>
            </p:cNvPr>
            <p:cNvSpPr>
              <a:spLocks noChangeArrowheads="1"/>
            </p:cNvSpPr>
            <p:nvPr/>
          </p:nvSpPr>
          <p:spPr bwMode="auto">
            <a:xfrm>
              <a:off x="5027613" y="1446213"/>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09" name="Rounded Rectangle 106">
              <a:extLst>
                <a:ext uri="{FF2B5EF4-FFF2-40B4-BE49-F238E27FC236}">
                  <a16:creationId xmlns:a16="http://schemas.microsoft.com/office/drawing/2014/main" id="{87681903-7D6C-C441-9D6A-61710499FE94}"/>
                </a:ext>
              </a:extLst>
            </p:cNvPr>
            <p:cNvSpPr>
              <a:spLocks noChangeArrowheads="1"/>
            </p:cNvSpPr>
            <p:nvPr/>
          </p:nvSpPr>
          <p:spPr bwMode="auto">
            <a:xfrm>
              <a:off x="5027613" y="14827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10" name="Rounded Rectangle 107">
              <a:extLst>
                <a:ext uri="{FF2B5EF4-FFF2-40B4-BE49-F238E27FC236}">
                  <a16:creationId xmlns:a16="http://schemas.microsoft.com/office/drawing/2014/main" id="{3BC2F43C-2FBD-2745-A904-C26296402877}"/>
                </a:ext>
              </a:extLst>
            </p:cNvPr>
            <p:cNvSpPr>
              <a:spLocks noChangeArrowheads="1"/>
            </p:cNvSpPr>
            <p:nvPr/>
          </p:nvSpPr>
          <p:spPr bwMode="auto">
            <a:xfrm>
              <a:off x="5022850" y="1485900"/>
              <a:ext cx="71438"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11" name="Rounded Rectangle 108">
              <a:extLst>
                <a:ext uri="{FF2B5EF4-FFF2-40B4-BE49-F238E27FC236}">
                  <a16:creationId xmlns:a16="http://schemas.microsoft.com/office/drawing/2014/main" id="{3CB68489-DDCB-8A45-B428-A83C034089BE}"/>
                </a:ext>
              </a:extLst>
            </p:cNvPr>
            <p:cNvSpPr>
              <a:spLocks noChangeArrowheads="1"/>
            </p:cNvSpPr>
            <p:nvPr/>
          </p:nvSpPr>
          <p:spPr bwMode="auto">
            <a:xfrm>
              <a:off x="4951413" y="1520825"/>
              <a:ext cx="36512"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12" name="Rounded Rectangle 109">
              <a:extLst>
                <a:ext uri="{FF2B5EF4-FFF2-40B4-BE49-F238E27FC236}">
                  <a16:creationId xmlns:a16="http://schemas.microsoft.com/office/drawing/2014/main" id="{F3676F28-0903-DF4F-A770-27DADA1AE5DF}"/>
                </a:ext>
              </a:extLst>
            </p:cNvPr>
            <p:cNvSpPr>
              <a:spLocks noChangeArrowheads="1"/>
            </p:cNvSpPr>
            <p:nvPr/>
          </p:nvSpPr>
          <p:spPr bwMode="auto">
            <a:xfrm>
              <a:off x="4989513" y="15208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13" name="Rounded Rectangle 110">
              <a:extLst>
                <a:ext uri="{FF2B5EF4-FFF2-40B4-BE49-F238E27FC236}">
                  <a16:creationId xmlns:a16="http://schemas.microsoft.com/office/drawing/2014/main" id="{AF4703F6-6050-974E-871F-C9D155287590}"/>
                </a:ext>
              </a:extLst>
            </p:cNvPr>
            <p:cNvSpPr>
              <a:spLocks noChangeArrowheads="1"/>
            </p:cNvSpPr>
            <p:nvPr/>
          </p:nvSpPr>
          <p:spPr bwMode="auto">
            <a:xfrm>
              <a:off x="4994275" y="1552575"/>
              <a:ext cx="36513" cy="33338"/>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14" name="Rounded Rectangle 111">
              <a:extLst>
                <a:ext uri="{FF2B5EF4-FFF2-40B4-BE49-F238E27FC236}">
                  <a16:creationId xmlns:a16="http://schemas.microsoft.com/office/drawing/2014/main" id="{5404D4BC-1BFF-494E-9666-55C76217ABEF}"/>
                </a:ext>
              </a:extLst>
            </p:cNvPr>
            <p:cNvSpPr>
              <a:spLocks noChangeArrowheads="1"/>
            </p:cNvSpPr>
            <p:nvPr/>
          </p:nvSpPr>
          <p:spPr bwMode="auto">
            <a:xfrm>
              <a:off x="4965700" y="1463675"/>
              <a:ext cx="80963" cy="90488"/>
            </a:xfrm>
            <a:prstGeom prst="roundRect">
              <a:avLst>
                <a:gd name="adj" fmla="val 16667"/>
              </a:avLst>
            </a:prstGeom>
            <a:solidFill>
              <a:srgbClr val="1F497D"/>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grpSp>
      <p:grpSp>
        <p:nvGrpSpPr>
          <p:cNvPr id="415" name="Group 213">
            <a:extLst>
              <a:ext uri="{FF2B5EF4-FFF2-40B4-BE49-F238E27FC236}">
                <a16:creationId xmlns:a16="http://schemas.microsoft.com/office/drawing/2014/main" id="{46734F1C-5C39-0444-B50A-5A2929836A1E}"/>
              </a:ext>
            </a:extLst>
          </p:cNvPr>
          <p:cNvGrpSpPr>
            <a:grpSpLocks/>
          </p:cNvGrpSpPr>
          <p:nvPr/>
        </p:nvGrpSpPr>
        <p:grpSpPr bwMode="auto">
          <a:xfrm>
            <a:off x="4656138" y="2406650"/>
            <a:ext cx="255587" cy="371475"/>
            <a:chOff x="4884738" y="1239838"/>
            <a:chExt cx="255587" cy="371475"/>
          </a:xfrm>
        </p:grpSpPr>
        <p:sp>
          <p:nvSpPr>
            <p:cNvPr id="416" name="Rounded Rectangle 54">
              <a:extLst>
                <a:ext uri="{FF2B5EF4-FFF2-40B4-BE49-F238E27FC236}">
                  <a16:creationId xmlns:a16="http://schemas.microsoft.com/office/drawing/2014/main" id="{8D8FE863-2E08-484E-84FA-80D85F8C6C93}"/>
                </a:ext>
              </a:extLst>
            </p:cNvPr>
            <p:cNvSpPr>
              <a:spLocks noChangeArrowheads="1"/>
            </p:cNvSpPr>
            <p:nvPr/>
          </p:nvSpPr>
          <p:spPr bwMode="auto">
            <a:xfrm>
              <a:off x="4884738" y="1239838"/>
              <a:ext cx="255587"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fontAlgn="base">
                <a:spcBef>
                  <a:spcPct val="0"/>
                </a:spcBef>
                <a:spcAft>
                  <a:spcPct val="0"/>
                </a:spcAft>
              </a:pPr>
              <a:endParaRPr lang="en-GB" kern="1200">
                <a:solidFill>
                  <a:srgbClr val="FFFFFF"/>
                </a:solidFill>
                <a:latin typeface="Arial" charset="0"/>
                <a:ea typeface="ＭＳ Ｐゴシック" charset="0"/>
              </a:endParaRPr>
            </a:p>
          </p:txBody>
        </p:sp>
        <p:sp>
          <p:nvSpPr>
            <p:cNvPr id="417" name="Rounded Rectangle 111">
              <a:extLst>
                <a:ext uri="{FF2B5EF4-FFF2-40B4-BE49-F238E27FC236}">
                  <a16:creationId xmlns:a16="http://schemas.microsoft.com/office/drawing/2014/main" id="{5FE477C2-E191-BA44-B244-EE082579E378}"/>
                </a:ext>
              </a:extLst>
            </p:cNvPr>
            <p:cNvSpPr>
              <a:spLocks noChangeArrowheads="1"/>
            </p:cNvSpPr>
            <p:nvPr/>
          </p:nvSpPr>
          <p:spPr bwMode="auto">
            <a:xfrm>
              <a:off x="4970463"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18" name="Diamond 102">
              <a:extLst>
                <a:ext uri="{FF2B5EF4-FFF2-40B4-BE49-F238E27FC236}">
                  <a16:creationId xmlns:a16="http://schemas.microsoft.com/office/drawing/2014/main" id="{DFFA58DB-A3FC-5048-A520-FD02A9CFD6E9}"/>
                </a:ext>
              </a:extLst>
            </p:cNvPr>
            <p:cNvSpPr>
              <a:spLocks noChangeArrowheads="1"/>
            </p:cNvSpPr>
            <p:nvPr/>
          </p:nvSpPr>
          <p:spPr bwMode="auto">
            <a:xfrm>
              <a:off x="4930775" y="1265238"/>
              <a:ext cx="158750" cy="158750"/>
            </a:xfrm>
            <a:prstGeom prst="diamond">
              <a:avLst/>
            </a:prstGeom>
            <a:solidFill>
              <a:srgbClr val="1F497D"/>
            </a:solidFill>
            <a:ln w="9525">
              <a:solidFill>
                <a:srgbClr val="1F497D"/>
              </a:solidFill>
              <a:miter lim="800000"/>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19" name="Rounded Rectangle 219">
              <a:extLst>
                <a:ext uri="{FF2B5EF4-FFF2-40B4-BE49-F238E27FC236}">
                  <a16:creationId xmlns:a16="http://schemas.microsoft.com/office/drawing/2014/main" id="{5F01247A-F254-AA4B-B19F-78EDCCE73604}"/>
                </a:ext>
              </a:extLst>
            </p:cNvPr>
            <p:cNvSpPr>
              <a:spLocks noChangeArrowheads="1"/>
            </p:cNvSpPr>
            <p:nvPr/>
          </p:nvSpPr>
          <p:spPr bwMode="auto">
            <a:xfrm>
              <a:off x="4951413" y="1446213"/>
              <a:ext cx="36512"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20" name="Rounded Rectangle 105">
              <a:extLst>
                <a:ext uri="{FF2B5EF4-FFF2-40B4-BE49-F238E27FC236}">
                  <a16:creationId xmlns:a16="http://schemas.microsoft.com/office/drawing/2014/main" id="{E5BDB075-B167-304B-B50E-4101DA7E65AC}"/>
                </a:ext>
              </a:extLst>
            </p:cNvPr>
            <p:cNvSpPr>
              <a:spLocks noChangeArrowheads="1"/>
            </p:cNvSpPr>
            <p:nvPr/>
          </p:nvSpPr>
          <p:spPr bwMode="auto">
            <a:xfrm>
              <a:off x="5027613" y="1446213"/>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21" name="Rounded Rectangle 106">
              <a:extLst>
                <a:ext uri="{FF2B5EF4-FFF2-40B4-BE49-F238E27FC236}">
                  <a16:creationId xmlns:a16="http://schemas.microsoft.com/office/drawing/2014/main" id="{932FD8A3-BBF0-F849-93F5-4D97CCEE86CD}"/>
                </a:ext>
              </a:extLst>
            </p:cNvPr>
            <p:cNvSpPr>
              <a:spLocks noChangeArrowheads="1"/>
            </p:cNvSpPr>
            <p:nvPr/>
          </p:nvSpPr>
          <p:spPr bwMode="auto">
            <a:xfrm>
              <a:off x="5027613" y="14827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22" name="Rounded Rectangle 107">
              <a:extLst>
                <a:ext uri="{FF2B5EF4-FFF2-40B4-BE49-F238E27FC236}">
                  <a16:creationId xmlns:a16="http://schemas.microsoft.com/office/drawing/2014/main" id="{F379E885-342A-CC44-970F-2D6EDB5ABF11}"/>
                </a:ext>
              </a:extLst>
            </p:cNvPr>
            <p:cNvSpPr>
              <a:spLocks noChangeArrowheads="1"/>
            </p:cNvSpPr>
            <p:nvPr/>
          </p:nvSpPr>
          <p:spPr bwMode="auto">
            <a:xfrm>
              <a:off x="5022850" y="1485900"/>
              <a:ext cx="71438"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23" name="Rounded Rectangle 108">
              <a:extLst>
                <a:ext uri="{FF2B5EF4-FFF2-40B4-BE49-F238E27FC236}">
                  <a16:creationId xmlns:a16="http://schemas.microsoft.com/office/drawing/2014/main" id="{0480982F-B902-BE48-9F4A-4C93F38576FA}"/>
                </a:ext>
              </a:extLst>
            </p:cNvPr>
            <p:cNvSpPr>
              <a:spLocks noChangeArrowheads="1"/>
            </p:cNvSpPr>
            <p:nvPr/>
          </p:nvSpPr>
          <p:spPr bwMode="auto">
            <a:xfrm>
              <a:off x="4951413" y="1520825"/>
              <a:ext cx="36512"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24" name="Rounded Rectangle 109">
              <a:extLst>
                <a:ext uri="{FF2B5EF4-FFF2-40B4-BE49-F238E27FC236}">
                  <a16:creationId xmlns:a16="http://schemas.microsoft.com/office/drawing/2014/main" id="{11CEAC5D-0677-F64B-B895-AC070B80EA95}"/>
                </a:ext>
              </a:extLst>
            </p:cNvPr>
            <p:cNvSpPr>
              <a:spLocks noChangeArrowheads="1"/>
            </p:cNvSpPr>
            <p:nvPr/>
          </p:nvSpPr>
          <p:spPr bwMode="auto">
            <a:xfrm>
              <a:off x="4989513" y="15208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25" name="Rounded Rectangle 110">
              <a:extLst>
                <a:ext uri="{FF2B5EF4-FFF2-40B4-BE49-F238E27FC236}">
                  <a16:creationId xmlns:a16="http://schemas.microsoft.com/office/drawing/2014/main" id="{5F691579-0A03-D84D-84DF-E7B11D732BAA}"/>
                </a:ext>
              </a:extLst>
            </p:cNvPr>
            <p:cNvSpPr>
              <a:spLocks noChangeArrowheads="1"/>
            </p:cNvSpPr>
            <p:nvPr/>
          </p:nvSpPr>
          <p:spPr bwMode="auto">
            <a:xfrm>
              <a:off x="4994275" y="1552575"/>
              <a:ext cx="36513" cy="33338"/>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26" name="Rounded Rectangle 111">
              <a:extLst>
                <a:ext uri="{FF2B5EF4-FFF2-40B4-BE49-F238E27FC236}">
                  <a16:creationId xmlns:a16="http://schemas.microsoft.com/office/drawing/2014/main" id="{C4117D13-396B-0D4A-9EF9-36C53B9189ED}"/>
                </a:ext>
              </a:extLst>
            </p:cNvPr>
            <p:cNvSpPr>
              <a:spLocks noChangeArrowheads="1"/>
            </p:cNvSpPr>
            <p:nvPr/>
          </p:nvSpPr>
          <p:spPr bwMode="auto">
            <a:xfrm>
              <a:off x="4965700" y="1463675"/>
              <a:ext cx="80963" cy="90488"/>
            </a:xfrm>
            <a:prstGeom prst="roundRect">
              <a:avLst>
                <a:gd name="adj" fmla="val 16667"/>
              </a:avLst>
            </a:prstGeom>
            <a:solidFill>
              <a:srgbClr val="1F497D"/>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grpSp>
      <p:grpSp>
        <p:nvGrpSpPr>
          <p:cNvPr id="427" name="Group 225">
            <a:extLst>
              <a:ext uri="{FF2B5EF4-FFF2-40B4-BE49-F238E27FC236}">
                <a16:creationId xmlns:a16="http://schemas.microsoft.com/office/drawing/2014/main" id="{C659E03C-A42B-944F-BB34-9478EBC5D1B7}"/>
              </a:ext>
            </a:extLst>
          </p:cNvPr>
          <p:cNvGrpSpPr>
            <a:grpSpLocks/>
          </p:cNvGrpSpPr>
          <p:nvPr/>
        </p:nvGrpSpPr>
        <p:grpSpPr bwMode="auto">
          <a:xfrm>
            <a:off x="4656138" y="2844800"/>
            <a:ext cx="255587" cy="371475"/>
            <a:chOff x="4884738" y="1239838"/>
            <a:chExt cx="255587" cy="371475"/>
          </a:xfrm>
        </p:grpSpPr>
        <p:sp>
          <p:nvSpPr>
            <p:cNvPr id="428" name="Rounded Rectangle 54">
              <a:extLst>
                <a:ext uri="{FF2B5EF4-FFF2-40B4-BE49-F238E27FC236}">
                  <a16:creationId xmlns:a16="http://schemas.microsoft.com/office/drawing/2014/main" id="{041D585D-B543-3A4D-B8EF-1F94498DD658}"/>
                </a:ext>
              </a:extLst>
            </p:cNvPr>
            <p:cNvSpPr>
              <a:spLocks noChangeArrowheads="1"/>
            </p:cNvSpPr>
            <p:nvPr/>
          </p:nvSpPr>
          <p:spPr bwMode="auto">
            <a:xfrm>
              <a:off x="4884738" y="1239838"/>
              <a:ext cx="255587"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fontAlgn="base">
                <a:spcBef>
                  <a:spcPct val="0"/>
                </a:spcBef>
                <a:spcAft>
                  <a:spcPct val="0"/>
                </a:spcAft>
              </a:pPr>
              <a:endParaRPr lang="en-GB" kern="1200">
                <a:solidFill>
                  <a:srgbClr val="FFFFFF"/>
                </a:solidFill>
                <a:latin typeface="Arial" charset="0"/>
                <a:ea typeface="ＭＳ Ｐゴシック" charset="0"/>
              </a:endParaRPr>
            </a:p>
          </p:txBody>
        </p:sp>
        <p:sp>
          <p:nvSpPr>
            <p:cNvPr id="429" name="Rounded Rectangle 111">
              <a:extLst>
                <a:ext uri="{FF2B5EF4-FFF2-40B4-BE49-F238E27FC236}">
                  <a16:creationId xmlns:a16="http://schemas.microsoft.com/office/drawing/2014/main" id="{532BC227-B27D-484C-9AC2-B56AB7384C05}"/>
                </a:ext>
              </a:extLst>
            </p:cNvPr>
            <p:cNvSpPr>
              <a:spLocks noChangeArrowheads="1"/>
            </p:cNvSpPr>
            <p:nvPr/>
          </p:nvSpPr>
          <p:spPr bwMode="auto">
            <a:xfrm>
              <a:off x="4970463"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30" name="Diamond 102">
              <a:extLst>
                <a:ext uri="{FF2B5EF4-FFF2-40B4-BE49-F238E27FC236}">
                  <a16:creationId xmlns:a16="http://schemas.microsoft.com/office/drawing/2014/main" id="{AD58B6F5-5D76-2441-8935-D3CA6F2CC520}"/>
                </a:ext>
              </a:extLst>
            </p:cNvPr>
            <p:cNvSpPr>
              <a:spLocks noChangeArrowheads="1"/>
            </p:cNvSpPr>
            <p:nvPr/>
          </p:nvSpPr>
          <p:spPr bwMode="auto">
            <a:xfrm>
              <a:off x="4930775" y="1265238"/>
              <a:ext cx="158750" cy="158750"/>
            </a:xfrm>
            <a:prstGeom prst="diamond">
              <a:avLst/>
            </a:prstGeom>
            <a:solidFill>
              <a:srgbClr val="1F497D"/>
            </a:solidFill>
            <a:ln w="9525">
              <a:solidFill>
                <a:srgbClr val="1F497D"/>
              </a:solidFill>
              <a:miter lim="800000"/>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31" name="Rounded Rectangle 219">
              <a:extLst>
                <a:ext uri="{FF2B5EF4-FFF2-40B4-BE49-F238E27FC236}">
                  <a16:creationId xmlns:a16="http://schemas.microsoft.com/office/drawing/2014/main" id="{4DC1892D-D99B-1544-B11A-68C5BFF9B9DB}"/>
                </a:ext>
              </a:extLst>
            </p:cNvPr>
            <p:cNvSpPr>
              <a:spLocks noChangeArrowheads="1"/>
            </p:cNvSpPr>
            <p:nvPr/>
          </p:nvSpPr>
          <p:spPr bwMode="auto">
            <a:xfrm>
              <a:off x="4951413" y="1446213"/>
              <a:ext cx="36512"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32" name="Rounded Rectangle 105">
              <a:extLst>
                <a:ext uri="{FF2B5EF4-FFF2-40B4-BE49-F238E27FC236}">
                  <a16:creationId xmlns:a16="http://schemas.microsoft.com/office/drawing/2014/main" id="{97DFDAB2-A33E-7645-8987-4FD84BC8F6E5}"/>
                </a:ext>
              </a:extLst>
            </p:cNvPr>
            <p:cNvSpPr>
              <a:spLocks noChangeArrowheads="1"/>
            </p:cNvSpPr>
            <p:nvPr/>
          </p:nvSpPr>
          <p:spPr bwMode="auto">
            <a:xfrm>
              <a:off x="5027613" y="1446213"/>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33" name="Rounded Rectangle 106">
              <a:extLst>
                <a:ext uri="{FF2B5EF4-FFF2-40B4-BE49-F238E27FC236}">
                  <a16:creationId xmlns:a16="http://schemas.microsoft.com/office/drawing/2014/main" id="{AD6284F4-E979-0E4A-BD99-4E801ACE6BC8}"/>
                </a:ext>
              </a:extLst>
            </p:cNvPr>
            <p:cNvSpPr>
              <a:spLocks noChangeArrowheads="1"/>
            </p:cNvSpPr>
            <p:nvPr/>
          </p:nvSpPr>
          <p:spPr bwMode="auto">
            <a:xfrm>
              <a:off x="5027613" y="14827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34" name="Rounded Rectangle 107">
              <a:extLst>
                <a:ext uri="{FF2B5EF4-FFF2-40B4-BE49-F238E27FC236}">
                  <a16:creationId xmlns:a16="http://schemas.microsoft.com/office/drawing/2014/main" id="{87829B4F-52AD-A246-A6FA-3575F51C0497}"/>
                </a:ext>
              </a:extLst>
            </p:cNvPr>
            <p:cNvSpPr>
              <a:spLocks noChangeArrowheads="1"/>
            </p:cNvSpPr>
            <p:nvPr/>
          </p:nvSpPr>
          <p:spPr bwMode="auto">
            <a:xfrm>
              <a:off x="5022850" y="1485900"/>
              <a:ext cx="71438"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35" name="Rounded Rectangle 108">
              <a:extLst>
                <a:ext uri="{FF2B5EF4-FFF2-40B4-BE49-F238E27FC236}">
                  <a16:creationId xmlns:a16="http://schemas.microsoft.com/office/drawing/2014/main" id="{9885F14F-313B-884B-B00A-C740A5FBD0E4}"/>
                </a:ext>
              </a:extLst>
            </p:cNvPr>
            <p:cNvSpPr>
              <a:spLocks noChangeArrowheads="1"/>
            </p:cNvSpPr>
            <p:nvPr/>
          </p:nvSpPr>
          <p:spPr bwMode="auto">
            <a:xfrm>
              <a:off x="4951413" y="1520825"/>
              <a:ext cx="36512"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36" name="Rounded Rectangle 109">
              <a:extLst>
                <a:ext uri="{FF2B5EF4-FFF2-40B4-BE49-F238E27FC236}">
                  <a16:creationId xmlns:a16="http://schemas.microsoft.com/office/drawing/2014/main" id="{3676B7F2-E364-8648-8A76-17A5ED5D7E61}"/>
                </a:ext>
              </a:extLst>
            </p:cNvPr>
            <p:cNvSpPr>
              <a:spLocks noChangeArrowheads="1"/>
            </p:cNvSpPr>
            <p:nvPr/>
          </p:nvSpPr>
          <p:spPr bwMode="auto">
            <a:xfrm>
              <a:off x="4989513" y="15208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37" name="Rounded Rectangle 110">
              <a:extLst>
                <a:ext uri="{FF2B5EF4-FFF2-40B4-BE49-F238E27FC236}">
                  <a16:creationId xmlns:a16="http://schemas.microsoft.com/office/drawing/2014/main" id="{A737D39E-F71E-3746-B661-AEC2211D440B}"/>
                </a:ext>
              </a:extLst>
            </p:cNvPr>
            <p:cNvSpPr>
              <a:spLocks noChangeArrowheads="1"/>
            </p:cNvSpPr>
            <p:nvPr/>
          </p:nvSpPr>
          <p:spPr bwMode="auto">
            <a:xfrm>
              <a:off x="4994275" y="1552575"/>
              <a:ext cx="36513" cy="33338"/>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sp>
          <p:nvSpPr>
            <p:cNvPr id="438" name="Rounded Rectangle 111">
              <a:extLst>
                <a:ext uri="{FF2B5EF4-FFF2-40B4-BE49-F238E27FC236}">
                  <a16:creationId xmlns:a16="http://schemas.microsoft.com/office/drawing/2014/main" id="{E51D3B85-B16D-AF48-A97D-EEDFD003ED67}"/>
                </a:ext>
              </a:extLst>
            </p:cNvPr>
            <p:cNvSpPr>
              <a:spLocks noChangeArrowheads="1"/>
            </p:cNvSpPr>
            <p:nvPr/>
          </p:nvSpPr>
          <p:spPr bwMode="auto">
            <a:xfrm>
              <a:off x="4965700" y="1463675"/>
              <a:ext cx="80963" cy="90488"/>
            </a:xfrm>
            <a:prstGeom prst="roundRect">
              <a:avLst>
                <a:gd name="adj" fmla="val 16667"/>
              </a:avLst>
            </a:prstGeom>
            <a:solidFill>
              <a:srgbClr val="1F497D"/>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fontAlgn="base">
                <a:spcBef>
                  <a:spcPct val="0"/>
                </a:spcBef>
                <a:spcAft>
                  <a:spcPct val="0"/>
                </a:spcAft>
              </a:pPr>
              <a:endParaRPr lang="en-GB" sz="2400" kern="1200">
                <a:solidFill>
                  <a:srgbClr val="FFFFFF"/>
                </a:solidFill>
                <a:latin typeface="Arial" charset="0"/>
                <a:ea typeface="ＭＳ Ｐゴシック" charset="0"/>
              </a:endParaRPr>
            </a:p>
          </p:txBody>
        </p:sp>
      </p:grpSp>
      <p:sp>
        <p:nvSpPr>
          <p:cNvPr id="439" name="TextBox 438">
            <a:extLst>
              <a:ext uri="{FF2B5EF4-FFF2-40B4-BE49-F238E27FC236}">
                <a16:creationId xmlns:a16="http://schemas.microsoft.com/office/drawing/2014/main" id="{DF297768-2E51-C740-BE7A-31FFEFDA138A}"/>
              </a:ext>
            </a:extLst>
          </p:cNvPr>
          <p:cNvSpPr txBox="1"/>
          <p:nvPr/>
        </p:nvSpPr>
        <p:spPr bwMode="auto">
          <a:xfrm>
            <a:off x="4397375" y="3209925"/>
            <a:ext cx="647700" cy="415925"/>
          </a:xfrm>
          <a:prstGeom prst="rect">
            <a:avLst/>
          </a:prstGeom>
          <a:noFill/>
          <a:ln w="9525">
            <a:noFill/>
            <a:miter lim="800000"/>
            <a:headEnd/>
            <a:tailEnd/>
          </a:ln>
        </p:spPr>
        <p:txBody>
          <a:bodyPr wrap="none">
            <a:spAutoFit/>
          </a:bodyPr>
          <a:lstStyle/>
          <a:p>
            <a:pPr algn="ctr">
              <a:defRPr/>
            </a:pPr>
            <a:r>
              <a:rPr lang="en-US" sz="1050" kern="1200" dirty="0">
                <a:solidFill>
                  <a:prstClr val="black"/>
                </a:solidFill>
                <a:latin typeface="Calibri" pitchFamily="-1" charset="0"/>
                <a:ea typeface="ＭＳ Ｐゴシック"/>
              </a:rPr>
              <a:t>Decision</a:t>
            </a:r>
          </a:p>
          <a:p>
            <a:pPr algn="ctr">
              <a:defRPr/>
            </a:pPr>
            <a:r>
              <a:rPr lang="en-US" sz="1050" kern="1200" dirty="0">
                <a:solidFill>
                  <a:prstClr val="black"/>
                </a:solidFill>
                <a:latin typeface="Calibri" pitchFamily="-1" charset="0"/>
                <a:ea typeface="ＭＳ Ｐゴシック"/>
              </a:rPr>
              <a:t>Models</a:t>
            </a:r>
          </a:p>
        </p:txBody>
      </p:sp>
      <p:sp>
        <p:nvSpPr>
          <p:cNvPr id="440" name="Rectangle 439">
            <a:extLst>
              <a:ext uri="{FF2B5EF4-FFF2-40B4-BE49-F238E27FC236}">
                <a16:creationId xmlns:a16="http://schemas.microsoft.com/office/drawing/2014/main" id="{A5C15601-8E0B-D14A-AF12-EA15DFC37557}"/>
              </a:ext>
            </a:extLst>
          </p:cNvPr>
          <p:cNvSpPr/>
          <p:nvPr/>
        </p:nvSpPr>
        <p:spPr>
          <a:xfrm>
            <a:off x="6527593" y="3746500"/>
            <a:ext cx="655638" cy="85883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solidFill>
                <a:effectLst/>
                <a:uLnTx/>
                <a:uFillTx/>
                <a:latin typeface="Calibri"/>
                <a:ea typeface="ＭＳ Ｐゴシック"/>
                <a:cs typeface="Calibri"/>
              </a:rPr>
              <a:t>MDM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solidFill>
                <a:effectLst/>
                <a:uLnTx/>
                <a:uFillTx/>
                <a:latin typeface="Calibri"/>
                <a:ea typeface="ＭＳ Ｐゴシック"/>
                <a:cs typeface="Calibri"/>
              </a:rPr>
              <a:t>Hub</a:t>
            </a:r>
          </a:p>
        </p:txBody>
      </p:sp>
    </p:spTree>
    <p:extLst>
      <p:ext uri="{BB962C8B-B14F-4D97-AF65-F5344CB8AC3E}">
        <p14:creationId xmlns:p14="http://schemas.microsoft.com/office/powerpoint/2010/main" val="3422346782"/>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black, sitting, several&#10;&#10;Description automatically generated">
            <a:extLst>
              <a:ext uri="{FF2B5EF4-FFF2-40B4-BE49-F238E27FC236}">
                <a16:creationId xmlns:a16="http://schemas.microsoft.com/office/drawing/2014/main" id="{E6963159-3924-8643-B09F-5AC5AF9136DB}"/>
              </a:ext>
            </a:extLst>
          </p:cNvPr>
          <p:cNvPicPr>
            <a:picLocks noChangeAspect="1"/>
          </p:cNvPicPr>
          <p:nvPr/>
        </p:nvPicPr>
        <p:blipFill>
          <a:blip r:embed="rId2"/>
          <a:stretch>
            <a:fillRect/>
          </a:stretch>
        </p:blipFill>
        <p:spPr>
          <a:xfrm>
            <a:off x="850900" y="1010829"/>
            <a:ext cx="7716814" cy="3459571"/>
          </a:xfrm>
          <a:prstGeom prst="rect">
            <a:avLst/>
          </a:prstGeom>
        </p:spPr>
      </p:pic>
      <p:sp>
        <p:nvSpPr>
          <p:cNvPr id="4" name="Title 3">
            <a:extLst>
              <a:ext uri="{FF2B5EF4-FFF2-40B4-BE49-F238E27FC236}">
                <a16:creationId xmlns:a16="http://schemas.microsoft.com/office/drawing/2014/main" id="{14AD3A39-2D4F-0D40-A1BE-009381C7F292}"/>
              </a:ext>
            </a:extLst>
          </p:cNvPr>
          <p:cNvSpPr>
            <a:spLocks noGrp="1"/>
          </p:cNvSpPr>
          <p:nvPr>
            <p:ph type="title"/>
          </p:nvPr>
        </p:nvSpPr>
        <p:spPr/>
        <p:txBody>
          <a:bodyPr/>
          <a:lstStyle/>
          <a:p>
            <a:r>
              <a:rPr lang="en-US" dirty="0"/>
              <a:t>Summary</a:t>
            </a:r>
          </a:p>
        </p:txBody>
      </p:sp>
      <p:sp>
        <p:nvSpPr>
          <p:cNvPr id="3" name="Slide Number Placeholder 2">
            <a:extLst>
              <a:ext uri="{FF2B5EF4-FFF2-40B4-BE49-F238E27FC236}">
                <a16:creationId xmlns:a16="http://schemas.microsoft.com/office/drawing/2014/main" id="{09652775-4BD8-B048-AEEE-2DAD07A603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46</a:t>
            </a:fld>
            <a:endParaRPr lang="en-US" sz="1000"/>
          </a:p>
        </p:txBody>
      </p:sp>
    </p:spTree>
    <p:extLst>
      <p:ext uri="{BB962C8B-B14F-4D97-AF65-F5344CB8AC3E}">
        <p14:creationId xmlns:p14="http://schemas.microsoft.com/office/powerpoint/2010/main" val="2282680108"/>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dirty="0">
                  <a:solidFill>
                    <a:srgbClr val="000000"/>
                  </a:solidFill>
                  <a:latin typeface="Amaze" charset="0"/>
                </a:rPr>
                <a:t>Questions?</a:t>
              </a:r>
            </a:p>
          </p:txBody>
        </p:sp>
      </p:grpSp>
      <p:sp>
        <p:nvSpPr>
          <p:cNvPr id="2" name="Title 1">
            <a:extLst>
              <a:ext uri="{FF2B5EF4-FFF2-40B4-BE49-F238E27FC236}">
                <a16:creationId xmlns:a16="http://schemas.microsoft.com/office/drawing/2014/main" id="{219D6B32-8FF4-9440-B360-46E85F008C49}"/>
              </a:ext>
            </a:extLst>
          </p:cNvPr>
          <p:cNvSpPr>
            <a:spLocks noGrp="1"/>
          </p:cNvSpPr>
          <p:nvPr>
            <p:ph type="title"/>
          </p:nvPr>
        </p:nvSpPr>
        <p:spPr/>
        <p:txBody>
          <a:bodyPr/>
          <a:lstStyle/>
          <a:p>
            <a:r>
              <a:rPr lang="en-US" dirty="0"/>
              <a:t>Open forum</a:t>
            </a:r>
          </a:p>
        </p:txBody>
      </p:sp>
    </p:spTree>
    <p:extLst>
      <p:ext uri="{BB962C8B-B14F-4D97-AF65-F5344CB8AC3E}">
        <p14:creationId xmlns:p14="http://schemas.microsoft.com/office/powerpoint/2010/main" val="2796201754"/>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Further Data Lake pictures</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48</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307777"/>
          </a:xfrm>
          <a:prstGeom prst="rect">
            <a:avLst/>
          </a:prstGeom>
          <a:noFill/>
        </p:spPr>
        <p:txBody>
          <a:bodyPr wrap="square" rtlCol="0">
            <a:spAutoFit/>
          </a:bodyPr>
          <a:lstStyle/>
          <a:p>
            <a:r>
              <a:rPr lang="en-US" dirty="0">
                <a:solidFill>
                  <a:schemeClr val="accent5">
                    <a:lumMod val="40000"/>
                    <a:lumOff val="60000"/>
                  </a:schemeClr>
                </a:solidFill>
              </a:rPr>
              <a:t>For interest …</a:t>
            </a:r>
          </a:p>
        </p:txBody>
      </p:sp>
    </p:spTree>
    <p:extLst>
      <p:ext uri="{BB962C8B-B14F-4D97-AF65-F5344CB8AC3E}">
        <p14:creationId xmlns:p14="http://schemas.microsoft.com/office/powerpoint/2010/main" val="2233846755"/>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Forrester – The system of insight will power digital business</a:t>
            </a:r>
          </a:p>
        </p:txBody>
      </p:sp>
      <p:sp>
        <p:nvSpPr>
          <p:cNvPr id="3" name="Rectangle 2"/>
          <p:cNvSpPr/>
          <p:nvPr/>
        </p:nvSpPr>
        <p:spPr>
          <a:xfrm>
            <a:off x="5120169" y="4128983"/>
            <a:ext cx="2880831" cy="369332"/>
          </a:xfrm>
          <a:prstGeom prst="rect">
            <a:avLst/>
          </a:prstGeom>
        </p:spPr>
        <p:txBody>
          <a:bodyPr wrap="square">
            <a:spAutoFit/>
          </a:bodyPr>
          <a:lstStyle/>
          <a:p>
            <a:r>
              <a:rPr lang="en-GB" sz="900" dirty="0">
                <a:solidFill>
                  <a:schemeClr val="tx2"/>
                </a:solidFill>
              </a:rPr>
              <a:t>http://</a:t>
            </a:r>
            <a:r>
              <a:rPr lang="en-GB" sz="900" dirty="0" err="1">
                <a:solidFill>
                  <a:schemeClr val="tx2"/>
                </a:solidFill>
              </a:rPr>
              <a:t>blogs.forrester.com</a:t>
            </a:r>
            <a:r>
              <a:rPr lang="en-GB" sz="900" dirty="0">
                <a:solidFill>
                  <a:schemeClr val="tx2"/>
                </a:solidFill>
              </a:rPr>
              <a:t>/</a:t>
            </a:r>
            <a:r>
              <a:rPr lang="en-GB" sz="900" dirty="0" err="1">
                <a:solidFill>
                  <a:schemeClr val="tx2"/>
                </a:solidFill>
              </a:rPr>
              <a:t>brian_hopkins</a:t>
            </a:r>
            <a:r>
              <a:rPr lang="en-GB" sz="900" dirty="0">
                <a:solidFill>
                  <a:schemeClr val="tx2"/>
                </a:solidFill>
              </a:rPr>
              <a:t>/15-04-27-systems_of_insight_will_power_digital_business</a:t>
            </a:r>
          </a:p>
        </p:txBody>
      </p:sp>
      <p:pic>
        <p:nvPicPr>
          <p:cNvPr id="4" name="Picture 3" descr="Screen Shot 2016-03-28 at 18.33.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332" y="2051645"/>
            <a:ext cx="2145288" cy="1978371"/>
          </a:xfrm>
          <a:prstGeom prst="rect">
            <a:avLst/>
          </a:prstGeom>
          <a:ln>
            <a:solidFill>
              <a:srgbClr val="F9A11A"/>
            </a:solidFill>
          </a:ln>
        </p:spPr>
      </p:pic>
      <p:pic>
        <p:nvPicPr>
          <p:cNvPr id="5" name="Picture 4" descr="Forrester SoI.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50" t="9816" r="8677" b="-1227"/>
          <a:stretch/>
        </p:blipFill>
        <p:spPr>
          <a:xfrm>
            <a:off x="1247663" y="1936499"/>
            <a:ext cx="3893439" cy="3119334"/>
          </a:xfrm>
          <a:prstGeom prst="rect">
            <a:avLst/>
          </a:prstGeom>
        </p:spPr>
      </p:pic>
      <p:sp>
        <p:nvSpPr>
          <p:cNvPr id="6" name="Rectangle 5"/>
          <p:cNvSpPr/>
          <p:nvPr/>
        </p:nvSpPr>
        <p:spPr>
          <a:xfrm>
            <a:off x="518182" y="897230"/>
            <a:ext cx="8107636" cy="1015663"/>
          </a:xfrm>
          <a:prstGeom prst="rect">
            <a:avLst/>
          </a:prstGeom>
        </p:spPr>
        <p:txBody>
          <a:bodyPr wrap="square">
            <a:spAutoFit/>
          </a:bodyPr>
          <a:lstStyle/>
          <a:p>
            <a:r>
              <a:rPr lang="en-GB" sz="1200" i="1" dirty="0">
                <a:solidFill>
                  <a:srgbClr val="1F497D"/>
                </a:solidFill>
              </a:rPr>
              <a:t> … a few leaders were working at the beginnings of closed loop systems to: 1) discover the insights that matter most; 2) embed them into the software their customers and employees use to engage; and 3) continuously measure and learn from the results.</a:t>
            </a:r>
          </a:p>
          <a:p>
            <a:endParaRPr lang="en-GB" sz="1200" i="1" dirty="0">
              <a:solidFill>
                <a:srgbClr val="1F497D"/>
              </a:solidFill>
            </a:endParaRPr>
          </a:p>
          <a:p>
            <a:r>
              <a:rPr lang="en-GB" sz="1200" i="1" dirty="0">
                <a:solidFill>
                  <a:srgbClr val="1F497D"/>
                </a:solidFill>
              </a:rPr>
              <a:t>We call these “systems of insight” and believe they will be the engines that power the digital business of the future.</a:t>
            </a:r>
          </a:p>
        </p:txBody>
      </p:sp>
    </p:spTree>
    <p:extLst>
      <p:ext uri="{BB962C8B-B14F-4D97-AF65-F5344CB8AC3E}">
        <p14:creationId xmlns:p14="http://schemas.microsoft.com/office/powerpoint/2010/main" val="10753644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Lake – expanding the scope of data processed</a:t>
            </a:r>
          </a:p>
        </p:txBody>
      </p:sp>
      <p:pic>
        <p:nvPicPr>
          <p:cNvPr id="522" name="Picture 521" descr="IBM Data Lake - Level 3 - Component Detail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077" y="879957"/>
            <a:ext cx="6084604" cy="3745950"/>
          </a:xfrm>
          <a:prstGeom prst="rect">
            <a:avLst/>
          </a:prstGeom>
        </p:spPr>
      </p:pic>
      <p:pic>
        <p:nvPicPr>
          <p:cNvPr id="523" name="Picture 522"/>
          <p:cNvPicPr>
            <a:picLocks noChangeAspect="1"/>
          </p:cNvPicPr>
          <p:nvPr/>
        </p:nvPicPr>
        <p:blipFill>
          <a:blip r:embed="rId3"/>
          <a:stretch>
            <a:fillRect/>
          </a:stretch>
        </p:blipFill>
        <p:spPr>
          <a:xfrm>
            <a:off x="486020" y="1103111"/>
            <a:ext cx="1666290" cy="2166177"/>
          </a:xfrm>
          <a:prstGeom prst="rect">
            <a:avLst/>
          </a:prstGeom>
          <a:ln>
            <a:solidFill>
              <a:srgbClr val="1F497D"/>
            </a:solidFill>
          </a:ln>
        </p:spPr>
      </p:pic>
      <p:sp>
        <p:nvSpPr>
          <p:cNvPr id="526" name="TextBox 525"/>
          <p:cNvSpPr txBox="1"/>
          <p:nvPr/>
        </p:nvSpPr>
        <p:spPr bwMode="auto">
          <a:xfrm>
            <a:off x="450012" y="3389849"/>
            <a:ext cx="1830050" cy="1015663"/>
          </a:xfrm>
          <a:prstGeom prst="rect">
            <a:avLst/>
          </a:prstGeom>
          <a:noFill/>
          <a:ln w="9525">
            <a:noFill/>
            <a:miter lim="800000"/>
            <a:headEnd/>
            <a:tailEnd/>
          </a:ln>
        </p:spPr>
        <p:txBody>
          <a:bodyPr wrap="square" rtlCol="0">
            <a:prstTxWarp prst="textNoShape">
              <a:avLst/>
            </a:prstTxWarp>
            <a:spAutoFit/>
          </a:bodyPr>
          <a:lstStyle/>
          <a:p>
            <a:pPr marL="0" lvl="1"/>
            <a:r>
              <a:rPr lang="en-US" sz="1200" dirty="0">
                <a:hlinkClick r:id="rId4"/>
              </a:rPr>
              <a:t>http://www.redbooks.ibm.com/Redbooks.nsf/RedpieceAbstracts/sg248274.html?Open</a:t>
            </a:r>
            <a:endParaRPr lang="en-US" sz="1200" dirty="0"/>
          </a:p>
        </p:txBody>
      </p:sp>
    </p:spTree>
    <p:extLst>
      <p:ext uri="{BB962C8B-B14F-4D97-AF65-F5344CB8AC3E}">
        <p14:creationId xmlns:p14="http://schemas.microsoft.com/office/powerpoint/2010/main" val="3390270595"/>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2"/>
          <p:cNvSpPr>
            <a:spLocks noGrp="1"/>
          </p:cNvSpPr>
          <p:nvPr>
            <p:ph type="title"/>
          </p:nvPr>
        </p:nvSpPr>
        <p:spPr/>
        <p:txBody>
          <a:bodyPr/>
          <a:lstStyle/>
          <a:p>
            <a:r>
              <a:rPr lang="en-US" dirty="0">
                <a:latin typeface="Arial" charset="0"/>
                <a:ea typeface="MS PGothic" charset="0"/>
              </a:rPr>
              <a:t>The Data Lake</a:t>
            </a:r>
          </a:p>
        </p:txBody>
      </p:sp>
      <p:sp>
        <p:nvSpPr>
          <p:cNvPr id="29698" name="TextBox 4"/>
          <p:cNvSpPr txBox="1">
            <a:spLocks noChangeArrowheads="1"/>
          </p:cNvSpPr>
          <p:nvPr/>
        </p:nvSpPr>
        <p:spPr bwMode="auto">
          <a:xfrm>
            <a:off x="1660923" y="4452938"/>
            <a:ext cx="5293437"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350" b="1" dirty="0">
                <a:solidFill>
                  <a:schemeClr val="tx2"/>
                </a:solidFill>
                <a:latin typeface="Calibri" charset="0"/>
              </a:rPr>
              <a:t>Data Lake = Efficient Management, Governance, Protection and Access.</a:t>
            </a:r>
          </a:p>
        </p:txBody>
      </p:sp>
      <p:grpSp>
        <p:nvGrpSpPr>
          <p:cNvPr id="29699" name="Group 13"/>
          <p:cNvGrpSpPr>
            <a:grpSpLocks/>
          </p:cNvGrpSpPr>
          <p:nvPr/>
        </p:nvGrpSpPr>
        <p:grpSpPr bwMode="auto">
          <a:xfrm>
            <a:off x="2272903" y="1000126"/>
            <a:ext cx="4566047" cy="3206354"/>
            <a:chOff x="2309813" y="2679700"/>
            <a:chExt cx="4970462" cy="3644900"/>
          </a:xfrm>
        </p:grpSpPr>
        <p:sp>
          <p:nvSpPr>
            <p:cNvPr id="29700" name="Rounded Rectangle 60"/>
            <p:cNvSpPr>
              <a:spLocks noChangeArrowheads="1"/>
            </p:cNvSpPr>
            <p:nvPr/>
          </p:nvSpPr>
          <p:spPr bwMode="auto">
            <a:xfrm>
              <a:off x="2309813" y="2679700"/>
              <a:ext cx="4970462" cy="3644900"/>
            </a:xfrm>
            <a:prstGeom prst="roundRect">
              <a:avLst>
                <a:gd name="adj" fmla="val 4431"/>
              </a:avLst>
            </a:prstGeom>
            <a:solidFill>
              <a:srgbClr val="002060"/>
            </a:solidFill>
            <a:ln w="12700">
              <a:solidFill>
                <a:srgbClr val="1F497D"/>
              </a:solidFill>
              <a:round/>
              <a:headEnd/>
              <a:tailEnd/>
            </a:ln>
          </p:spPr>
          <p:txBody>
            <a:bodyPr lIns="27000" tIns="27000" rIns="27000" bIns="27000" anchor="b"/>
            <a:lstStyle/>
            <a:p>
              <a:pPr algn="ctr"/>
              <a:r>
                <a:rPr lang="en-GB" sz="1200" dirty="0">
                  <a:solidFill>
                    <a:schemeClr val="bg1"/>
                  </a:solidFill>
                </a:rPr>
                <a:t>Data Lake</a:t>
              </a:r>
            </a:p>
          </p:txBody>
        </p:sp>
        <p:sp>
          <p:nvSpPr>
            <p:cNvPr id="29701" name="Rounded Rectangle 60"/>
            <p:cNvSpPr>
              <a:spLocks noChangeArrowheads="1"/>
            </p:cNvSpPr>
            <p:nvPr/>
          </p:nvSpPr>
          <p:spPr bwMode="auto">
            <a:xfrm>
              <a:off x="2359026" y="2747962"/>
              <a:ext cx="4865688" cy="3143496"/>
            </a:xfrm>
            <a:prstGeom prst="roundRect">
              <a:avLst>
                <a:gd name="adj" fmla="val 4199"/>
              </a:avLst>
            </a:prstGeom>
            <a:solidFill>
              <a:schemeClr val="bg1"/>
            </a:solidFill>
            <a:ln w="12700">
              <a:solidFill>
                <a:srgbClr val="1F497D"/>
              </a:solidFill>
              <a:round/>
              <a:headEnd/>
              <a:tailEnd/>
            </a:ln>
          </p:spPr>
          <p:txBody>
            <a:bodyPr lIns="27000" tIns="27000" rIns="27000" bIns="27000" anchor="b"/>
            <a:lstStyle/>
            <a:p>
              <a:pPr algn="ctr"/>
              <a:r>
                <a:rPr lang="en-GB" sz="1200"/>
                <a:t>Information Management and Governance Fabric</a:t>
              </a:r>
            </a:p>
          </p:txBody>
        </p:sp>
        <p:sp>
          <p:nvSpPr>
            <p:cNvPr id="29702" name="Rounded Rectangle 197"/>
            <p:cNvSpPr>
              <a:spLocks noChangeArrowheads="1"/>
            </p:cNvSpPr>
            <p:nvPr/>
          </p:nvSpPr>
          <p:spPr bwMode="auto">
            <a:xfrm>
              <a:off x="2566580" y="2966102"/>
              <a:ext cx="4496383" cy="2482613"/>
            </a:xfrm>
            <a:prstGeom prst="roundRect">
              <a:avLst>
                <a:gd name="adj" fmla="val 4028"/>
              </a:avLst>
            </a:prstGeom>
            <a:solidFill>
              <a:schemeClr val="tx2">
                <a:alpha val="21960"/>
              </a:schemeClr>
            </a:solidFill>
            <a:ln w="9525">
              <a:solidFill>
                <a:srgbClr val="1F497D"/>
              </a:solidFill>
              <a:round/>
              <a:headEnd/>
              <a:tailEnd/>
            </a:ln>
          </p:spPr>
          <p:txBody>
            <a:bodyPr lIns="27000" tIns="27000" rIns="27000" bIns="27000"/>
            <a:lstStyle/>
            <a:p>
              <a:pPr algn="ctr"/>
              <a:r>
                <a:rPr lang="en-GB" sz="1200" dirty="0">
                  <a:solidFill>
                    <a:schemeClr val="tx2"/>
                  </a:solidFill>
                </a:rPr>
                <a:t>Data Lake Services</a:t>
              </a:r>
            </a:p>
          </p:txBody>
        </p:sp>
        <p:sp>
          <p:nvSpPr>
            <p:cNvPr id="29703" name="Rounded Rectangle 197"/>
            <p:cNvSpPr>
              <a:spLocks noChangeArrowheads="1"/>
            </p:cNvSpPr>
            <p:nvPr/>
          </p:nvSpPr>
          <p:spPr bwMode="auto">
            <a:xfrm>
              <a:off x="3463552" y="3641024"/>
              <a:ext cx="2753080" cy="1789416"/>
            </a:xfrm>
            <a:prstGeom prst="roundRect">
              <a:avLst>
                <a:gd name="adj" fmla="val 4028"/>
              </a:avLst>
            </a:prstGeom>
            <a:solidFill>
              <a:srgbClr val="FFFFFF"/>
            </a:solidFill>
            <a:ln w="9525">
              <a:solidFill>
                <a:srgbClr val="1F497D"/>
              </a:solidFill>
              <a:round/>
              <a:headEnd/>
              <a:tailEnd/>
            </a:ln>
          </p:spPr>
          <p:txBody>
            <a:bodyPr lIns="27000" tIns="27000" rIns="27000" bIns="27000"/>
            <a:lstStyle/>
            <a:p>
              <a:pPr algn="ctr"/>
              <a:r>
                <a:rPr lang="en-GB" sz="1200" dirty="0">
                  <a:solidFill>
                    <a:srgbClr val="1F497D"/>
                  </a:solidFill>
                </a:rPr>
                <a:t>Data Lake Repositories</a:t>
              </a:r>
            </a:p>
          </p:txBody>
        </p:sp>
      </p:grpSp>
      <p:sp>
        <p:nvSpPr>
          <p:cNvPr id="9" name="Can 8"/>
          <p:cNvSpPr/>
          <p:nvPr/>
        </p:nvSpPr>
        <p:spPr>
          <a:xfrm>
            <a:off x="3882628" y="2737251"/>
            <a:ext cx="423863" cy="31789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0" name="Can 9"/>
          <p:cNvSpPr/>
          <p:nvPr/>
        </p:nvSpPr>
        <p:spPr>
          <a:xfrm>
            <a:off x="4420791" y="2372917"/>
            <a:ext cx="355997" cy="64293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1" name="Can 10"/>
          <p:cNvSpPr/>
          <p:nvPr/>
        </p:nvSpPr>
        <p:spPr>
          <a:xfrm>
            <a:off x="4863704" y="2689625"/>
            <a:ext cx="600075" cy="25241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2" name="Magnetic Disk 11"/>
          <p:cNvSpPr/>
          <p:nvPr/>
        </p:nvSpPr>
        <p:spPr>
          <a:xfrm>
            <a:off x="4356497" y="2909892"/>
            <a:ext cx="304800" cy="21550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3" name="Magnetic Disk 12"/>
          <p:cNvSpPr/>
          <p:nvPr/>
        </p:nvSpPr>
        <p:spPr>
          <a:xfrm>
            <a:off x="4470797" y="3024192"/>
            <a:ext cx="304800" cy="21550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Tree>
    <p:extLst>
      <p:ext uri="{BB962C8B-B14F-4D97-AF65-F5344CB8AC3E}">
        <p14:creationId xmlns:p14="http://schemas.microsoft.com/office/powerpoint/2010/main" val="2748735536"/>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
          <p:cNvSpPr>
            <a:spLocks noGrp="1"/>
          </p:cNvSpPr>
          <p:nvPr>
            <p:ph type="title"/>
          </p:nvPr>
        </p:nvSpPr>
        <p:spPr/>
        <p:txBody>
          <a:bodyPr/>
          <a:lstStyle/>
          <a:p>
            <a:r>
              <a:rPr lang="en-US">
                <a:latin typeface="Arial" charset="0"/>
                <a:ea typeface="MS PGothic" charset="0"/>
              </a:rPr>
              <a:t>Users supported by IBM’s Data Lake</a:t>
            </a:r>
          </a:p>
        </p:txBody>
      </p:sp>
      <p:grpSp>
        <p:nvGrpSpPr>
          <p:cNvPr id="13314" name="Group 13"/>
          <p:cNvGrpSpPr>
            <a:grpSpLocks/>
          </p:cNvGrpSpPr>
          <p:nvPr/>
        </p:nvGrpSpPr>
        <p:grpSpPr bwMode="auto">
          <a:xfrm>
            <a:off x="2272903" y="1543051"/>
            <a:ext cx="4566047" cy="3206354"/>
            <a:chOff x="2309813" y="2679700"/>
            <a:chExt cx="4970462" cy="3644900"/>
          </a:xfrm>
        </p:grpSpPr>
        <p:sp>
          <p:nvSpPr>
            <p:cNvPr id="13478" name="Rounded Rectangle 60"/>
            <p:cNvSpPr>
              <a:spLocks noChangeArrowheads="1"/>
            </p:cNvSpPr>
            <p:nvPr/>
          </p:nvSpPr>
          <p:spPr bwMode="auto">
            <a:xfrm>
              <a:off x="2309813" y="2679700"/>
              <a:ext cx="4970462" cy="3644900"/>
            </a:xfrm>
            <a:prstGeom prst="roundRect">
              <a:avLst>
                <a:gd name="adj" fmla="val 4431"/>
              </a:avLst>
            </a:prstGeom>
            <a:solidFill>
              <a:srgbClr val="002060"/>
            </a:solidFill>
            <a:ln w="12700">
              <a:solidFill>
                <a:srgbClr val="1F497D"/>
              </a:solidFill>
              <a:round/>
              <a:headEnd/>
              <a:tailEnd/>
            </a:ln>
          </p:spPr>
          <p:txBody>
            <a:bodyPr lIns="27000" tIns="27000" rIns="27000" bIns="27000" anchor="b"/>
            <a:lstStyle/>
            <a:p>
              <a:pPr algn="ctr"/>
              <a:r>
                <a:rPr lang="en-GB" sz="1200">
                  <a:solidFill>
                    <a:schemeClr val="bg1"/>
                  </a:solidFill>
                </a:rPr>
                <a:t>Data Lake (System of Insight)</a:t>
              </a:r>
            </a:p>
          </p:txBody>
        </p:sp>
        <p:sp>
          <p:nvSpPr>
            <p:cNvPr id="13479" name="Rounded Rectangle 60"/>
            <p:cNvSpPr>
              <a:spLocks noChangeArrowheads="1"/>
            </p:cNvSpPr>
            <p:nvPr/>
          </p:nvSpPr>
          <p:spPr bwMode="auto">
            <a:xfrm>
              <a:off x="2359026" y="2747962"/>
              <a:ext cx="4865688" cy="3143496"/>
            </a:xfrm>
            <a:prstGeom prst="roundRect">
              <a:avLst>
                <a:gd name="adj" fmla="val 4199"/>
              </a:avLst>
            </a:prstGeom>
            <a:solidFill>
              <a:schemeClr val="bg1"/>
            </a:solidFill>
            <a:ln w="12700">
              <a:solidFill>
                <a:srgbClr val="1F497D"/>
              </a:solidFill>
              <a:round/>
              <a:headEnd/>
              <a:tailEnd/>
            </a:ln>
          </p:spPr>
          <p:txBody>
            <a:bodyPr lIns="27000" tIns="27000" rIns="27000" bIns="27000" anchor="b"/>
            <a:lstStyle/>
            <a:p>
              <a:pPr algn="ctr"/>
              <a:r>
                <a:rPr lang="en-GB" sz="1200"/>
                <a:t>Information Management and Governance Fabric</a:t>
              </a:r>
            </a:p>
          </p:txBody>
        </p:sp>
        <p:sp>
          <p:nvSpPr>
            <p:cNvPr id="13480" name="Rounded Rectangle 197"/>
            <p:cNvSpPr>
              <a:spLocks noChangeArrowheads="1"/>
            </p:cNvSpPr>
            <p:nvPr/>
          </p:nvSpPr>
          <p:spPr bwMode="auto">
            <a:xfrm>
              <a:off x="2566580" y="2966102"/>
              <a:ext cx="4496383" cy="2482613"/>
            </a:xfrm>
            <a:prstGeom prst="roundRect">
              <a:avLst>
                <a:gd name="adj" fmla="val 4028"/>
              </a:avLst>
            </a:prstGeom>
            <a:solidFill>
              <a:schemeClr val="tx2">
                <a:alpha val="21960"/>
              </a:schemeClr>
            </a:solidFill>
            <a:ln w="9525">
              <a:solidFill>
                <a:srgbClr val="1F497D"/>
              </a:solidFill>
              <a:round/>
              <a:headEnd/>
              <a:tailEnd/>
            </a:ln>
          </p:spPr>
          <p:txBody>
            <a:bodyPr lIns="27000" tIns="27000" rIns="27000" bIns="27000"/>
            <a:lstStyle/>
            <a:p>
              <a:pPr algn="ctr"/>
              <a:endParaRPr lang="en-GB" sz="1200">
                <a:solidFill>
                  <a:schemeClr val="tx2"/>
                </a:solidFill>
              </a:endParaRPr>
            </a:p>
            <a:p>
              <a:pPr algn="ctr"/>
              <a:r>
                <a:rPr lang="en-GB" sz="1200">
                  <a:solidFill>
                    <a:schemeClr val="tx2"/>
                  </a:solidFill>
                </a:rPr>
                <a:t>Data Lake Services</a:t>
              </a:r>
            </a:p>
          </p:txBody>
        </p:sp>
      </p:grpSp>
      <p:sp>
        <p:nvSpPr>
          <p:cNvPr id="13341" name="Rounded Rectangle 359"/>
          <p:cNvSpPr>
            <a:spLocks noChangeArrowheads="1"/>
          </p:cNvSpPr>
          <p:nvPr/>
        </p:nvSpPr>
        <p:spPr bwMode="auto">
          <a:xfrm>
            <a:off x="7006829" y="2659859"/>
            <a:ext cx="790575" cy="766763"/>
          </a:xfrm>
          <a:prstGeom prst="roundRect">
            <a:avLst>
              <a:gd name="adj" fmla="val 6412"/>
            </a:avLst>
          </a:prstGeom>
          <a:solidFill>
            <a:srgbClr val="C6E9F2"/>
          </a:solidFill>
          <a:ln w="12700">
            <a:solidFill>
              <a:srgbClr val="1F497D"/>
            </a:solidFill>
            <a:round/>
            <a:headEnd/>
            <a:tailEnd/>
          </a:ln>
        </p:spPr>
        <p:txBody>
          <a:bodyPr wrap="none" tIns="0" bIns="0"/>
          <a:lstStyle/>
          <a:p>
            <a:pPr algn="ctr"/>
            <a:r>
              <a:rPr lang="en-GB" sz="750"/>
              <a:t>Line of Business</a:t>
            </a:r>
          </a:p>
          <a:p>
            <a:pPr algn="ctr"/>
            <a:r>
              <a:rPr lang="en-GB" sz="750"/>
              <a:t>Teams</a:t>
            </a:r>
          </a:p>
        </p:txBody>
      </p:sp>
      <p:sp>
        <p:nvSpPr>
          <p:cNvPr id="92" name="Left-Right Arrow 91"/>
          <p:cNvSpPr/>
          <p:nvPr/>
        </p:nvSpPr>
        <p:spPr bwMode="auto">
          <a:xfrm>
            <a:off x="6679411" y="3090866"/>
            <a:ext cx="303610" cy="108347"/>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3343" name="Rounded Rectangle 359"/>
          <p:cNvSpPr>
            <a:spLocks noChangeArrowheads="1"/>
          </p:cNvSpPr>
          <p:nvPr/>
        </p:nvSpPr>
        <p:spPr bwMode="auto">
          <a:xfrm>
            <a:off x="6416279" y="4157663"/>
            <a:ext cx="1123950" cy="676275"/>
          </a:xfrm>
          <a:prstGeom prst="roundRect">
            <a:avLst>
              <a:gd name="adj" fmla="val 6014"/>
            </a:avLst>
          </a:prstGeom>
          <a:solidFill>
            <a:srgbClr val="C6E9F2"/>
          </a:solidFill>
          <a:ln w="12700">
            <a:solidFill>
              <a:srgbClr val="1F497D"/>
            </a:solidFill>
            <a:round/>
            <a:headEnd/>
            <a:tailEnd/>
          </a:ln>
        </p:spPr>
        <p:txBody>
          <a:bodyPr wrap="none" tIns="0" bIns="0"/>
          <a:lstStyle/>
          <a:p>
            <a:pPr algn="ctr"/>
            <a:r>
              <a:rPr lang="en-GB" sz="750"/>
              <a:t>Data Lake</a:t>
            </a:r>
          </a:p>
          <a:p>
            <a:pPr algn="ctr"/>
            <a:r>
              <a:rPr lang="en-GB" sz="750"/>
              <a:t>Operations</a:t>
            </a:r>
          </a:p>
        </p:txBody>
      </p:sp>
      <p:grpSp>
        <p:nvGrpSpPr>
          <p:cNvPr id="13344" name="Group 35"/>
          <p:cNvGrpSpPr>
            <a:grpSpLocks/>
          </p:cNvGrpSpPr>
          <p:nvPr/>
        </p:nvGrpSpPr>
        <p:grpSpPr bwMode="auto">
          <a:xfrm>
            <a:off x="7083033" y="2972992"/>
            <a:ext cx="144065" cy="278606"/>
            <a:chOff x="7232650" y="800100"/>
            <a:chExt cx="355600" cy="654050"/>
          </a:xfrm>
        </p:grpSpPr>
        <p:grpSp>
          <p:nvGrpSpPr>
            <p:cNvPr id="13422" name="Group 17"/>
            <p:cNvGrpSpPr>
              <a:grpSpLocks/>
            </p:cNvGrpSpPr>
            <p:nvPr/>
          </p:nvGrpSpPr>
          <p:grpSpPr bwMode="auto">
            <a:xfrm>
              <a:off x="7232650" y="800100"/>
              <a:ext cx="355600" cy="654050"/>
              <a:chOff x="603250" y="4737100"/>
              <a:chExt cx="355600" cy="654050"/>
            </a:xfrm>
          </p:grpSpPr>
          <p:sp>
            <p:nvSpPr>
              <p:cNvPr id="98" name="Delay 97"/>
              <p:cNvSpPr/>
              <p:nvPr/>
            </p:nvSpPr>
            <p:spPr>
              <a:xfrm rot="16200000">
                <a:off x="546264" y="4978562"/>
                <a:ext cx="469574"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99" name="Oval 98"/>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96" name="Rectangle 95"/>
            <p:cNvSpPr/>
            <p:nvPr/>
          </p:nvSpPr>
          <p:spPr>
            <a:xfrm>
              <a:off x="7238528" y="1269674"/>
              <a:ext cx="343845" cy="15372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97" name="Rectangle 96"/>
            <p:cNvSpPr/>
            <p:nvPr/>
          </p:nvSpPr>
          <p:spPr>
            <a:xfrm>
              <a:off x="7303182" y="1143895"/>
              <a:ext cx="214535" cy="1509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3345" name="Group 35"/>
          <p:cNvGrpSpPr>
            <a:grpSpLocks/>
          </p:cNvGrpSpPr>
          <p:nvPr/>
        </p:nvGrpSpPr>
        <p:grpSpPr bwMode="auto">
          <a:xfrm>
            <a:off x="7325921" y="2976565"/>
            <a:ext cx="145256" cy="278606"/>
            <a:chOff x="7232650" y="800100"/>
            <a:chExt cx="355600" cy="654050"/>
          </a:xfrm>
        </p:grpSpPr>
        <p:grpSp>
          <p:nvGrpSpPr>
            <p:cNvPr id="13415" name="Group 17"/>
            <p:cNvGrpSpPr>
              <a:grpSpLocks/>
            </p:cNvGrpSpPr>
            <p:nvPr/>
          </p:nvGrpSpPr>
          <p:grpSpPr bwMode="auto">
            <a:xfrm>
              <a:off x="7232650" y="800100"/>
              <a:ext cx="355600" cy="654050"/>
              <a:chOff x="603250" y="4737100"/>
              <a:chExt cx="355600" cy="654050"/>
            </a:xfrm>
          </p:grpSpPr>
          <p:sp>
            <p:nvSpPr>
              <p:cNvPr id="104" name="Delay 103"/>
              <p:cNvSpPr/>
              <p:nvPr/>
            </p:nvSpPr>
            <p:spPr>
              <a:xfrm rot="16200000">
                <a:off x="546264" y="4978562"/>
                <a:ext cx="469574"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05" name="Oval 10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02" name="Rectangle 101"/>
            <p:cNvSpPr/>
            <p:nvPr/>
          </p:nvSpPr>
          <p:spPr>
            <a:xfrm>
              <a:off x="7238480" y="1269674"/>
              <a:ext cx="343941" cy="15373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03" name="Rectangle 102"/>
            <p:cNvSpPr/>
            <p:nvPr/>
          </p:nvSpPr>
          <p:spPr>
            <a:xfrm>
              <a:off x="7302604" y="1143896"/>
              <a:ext cx="215692" cy="1509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3346" name="Group 35"/>
          <p:cNvGrpSpPr>
            <a:grpSpLocks/>
          </p:cNvGrpSpPr>
          <p:nvPr/>
        </p:nvGrpSpPr>
        <p:grpSpPr bwMode="auto">
          <a:xfrm>
            <a:off x="7569999" y="2970610"/>
            <a:ext cx="145256" cy="278606"/>
            <a:chOff x="7232650" y="800100"/>
            <a:chExt cx="355600" cy="654050"/>
          </a:xfrm>
        </p:grpSpPr>
        <p:grpSp>
          <p:nvGrpSpPr>
            <p:cNvPr id="13408" name="Group 17"/>
            <p:cNvGrpSpPr>
              <a:grpSpLocks/>
            </p:cNvGrpSpPr>
            <p:nvPr/>
          </p:nvGrpSpPr>
          <p:grpSpPr bwMode="auto">
            <a:xfrm>
              <a:off x="7232650" y="800100"/>
              <a:ext cx="355600" cy="654050"/>
              <a:chOff x="603250" y="4737100"/>
              <a:chExt cx="355600" cy="654050"/>
            </a:xfrm>
          </p:grpSpPr>
          <p:sp>
            <p:nvSpPr>
              <p:cNvPr id="110" name="Delay 109"/>
              <p:cNvSpPr/>
              <p:nvPr/>
            </p:nvSpPr>
            <p:spPr>
              <a:xfrm rot="16200000">
                <a:off x="546264" y="4978562"/>
                <a:ext cx="469574"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11" name="Oval 11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08" name="Rectangle 107"/>
            <p:cNvSpPr/>
            <p:nvPr/>
          </p:nvSpPr>
          <p:spPr>
            <a:xfrm>
              <a:off x="7238480" y="1269674"/>
              <a:ext cx="343941" cy="15372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09" name="Rectangle 108"/>
            <p:cNvSpPr/>
            <p:nvPr/>
          </p:nvSpPr>
          <p:spPr>
            <a:xfrm>
              <a:off x="7302604" y="1143895"/>
              <a:ext cx="215692" cy="1509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3347" name="Group 490"/>
          <p:cNvGrpSpPr>
            <a:grpSpLocks/>
          </p:cNvGrpSpPr>
          <p:nvPr/>
        </p:nvGrpSpPr>
        <p:grpSpPr bwMode="auto">
          <a:xfrm>
            <a:off x="6491287" y="4466035"/>
            <a:ext cx="987029" cy="313134"/>
            <a:chOff x="7696200" y="6007848"/>
            <a:chExt cx="1316038" cy="417513"/>
          </a:xfrm>
        </p:grpSpPr>
        <p:grpSp>
          <p:nvGrpSpPr>
            <p:cNvPr id="13362" name="Group 105"/>
            <p:cNvGrpSpPr>
              <a:grpSpLocks/>
            </p:cNvGrpSpPr>
            <p:nvPr/>
          </p:nvGrpSpPr>
          <p:grpSpPr bwMode="auto">
            <a:xfrm>
              <a:off x="8237657" y="6013391"/>
              <a:ext cx="221182" cy="401756"/>
              <a:chOff x="3003550" y="5378450"/>
              <a:chExt cx="355600" cy="654050"/>
            </a:xfrm>
          </p:grpSpPr>
          <p:grpSp>
            <p:nvGrpSpPr>
              <p:cNvPr id="13402" name="Group 17"/>
              <p:cNvGrpSpPr>
                <a:grpSpLocks/>
              </p:cNvGrpSpPr>
              <p:nvPr/>
            </p:nvGrpSpPr>
            <p:grpSpPr bwMode="auto">
              <a:xfrm>
                <a:off x="3003550" y="5378450"/>
                <a:ext cx="355600" cy="654050"/>
                <a:chOff x="603250" y="4737100"/>
                <a:chExt cx="355600" cy="654050"/>
              </a:xfrm>
            </p:grpSpPr>
            <p:sp>
              <p:nvSpPr>
                <p:cNvPr id="149" name="Delay 148"/>
                <p:cNvSpPr/>
                <p:nvPr/>
              </p:nvSpPr>
              <p:spPr>
                <a:xfrm rot="16200000">
                  <a:off x="543966" y="4978416"/>
                  <a:ext cx="472948" cy="354764"/>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50" name="Oval 149"/>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6" name="Group 72"/>
              <p:cNvGrpSpPr/>
              <p:nvPr/>
            </p:nvGrpSpPr>
            <p:grpSpPr>
              <a:xfrm rot="1819195">
                <a:off x="3081920" y="5692337"/>
                <a:ext cx="162527" cy="281297"/>
                <a:chOff x="2832100" y="4165600"/>
                <a:chExt cx="330200" cy="571500"/>
              </a:xfrm>
              <a:solidFill>
                <a:schemeClr val="bg1"/>
              </a:solidFill>
            </p:grpSpPr>
            <p:sp>
              <p:nvSpPr>
                <p:cNvPr id="147" name="Freeform 146"/>
                <p:cNvSpPr/>
                <p:nvPr/>
              </p:nvSpPr>
              <p:spPr>
                <a:xfrm>
                  <a:off x="2959100" y="4419600"/>
                  <a:ext cx="76200" cy="317500"/>
                </a:xfrm>
                <a:custGeom>
                  <a:avLst/>
                  <a:gdLst>
                    <a:gd name="connsiteX0" fmla="*/ 0 w 76200"/>
                    <a:gd name="connsiteY0" fmla="*/ 9525 h 317500"/>
                    <a:gd name="connsiteX1" fmla="*/ 38100 w 76200"/>
                    <a:gd name="connsiteY1" fmla="*/ 19050 h 317500"/>
                    <a:gd name="connsiteX2" fmla="*/ 76200 w 76200"/>
                    <a:gd name="connsiteY2" fmla="*/ 9525 h 317500"/>
                    <a:gd name="connsiteX3" fmla="*/ 76200 w 76200"/>
                    <a:gd name="connsiteY3" fmla="*/ 307975 h 317500"/>
                    <a:gd name="connsiteX4" fmla="*/ 38100 w 76200"/>
                    <a:gd name="connsiteY4" fmla="*/ 317500 h 317500"/>
                    <a:gd name="connsiteX5" fmla="*/ 0 w 76200"/>
                    <a:gd name="connsiteY5" fmla="*/ 307975 h 317500"/>
                    <a:gd name="connsiteX6" fmla="*/ 0 w 76200"/>
                    <a:gd name="connsiteY6" fmla="*/ 9525 h 317500"/>
                    <a:gd name="connsiteX0" fmla="*/ 0 w 76200"/>
                    <a:gd name="connsiteY0" fmla="*/ 9525 h 317500"/>
                    <a:gd name="connsiteX1" fmla="*/ 38100 w 76200"/>
                    <a:gd name="connsiteY1" fmla="*/ 0 h 317500"/>
                    <a:gd name="connsiteX2" fmla="*/ 76200 w 76200"/>
                    <a:gd name="connsiteY2" fmla="*/ 9525 h 317500"/>
                    <a:gd name="connsiteX3" fmla="*/ 38100 w 76200"/>
                    <a:gd name="connsiteY3" fmla="*/ 19050 h 317500"/>
                    <a:gd name="connsiteX4" fmla="*/ 0 w 76200"/>
                    <a:gd name="connsiteY4" fmla="*/ 9525 h 317500"/>
                    <a:gd name="connsiteX0" fmla="*/ 76200 w 76200"/>
                    <a:gd name="connsiteY0" fmla="*/ 9525 h 317500"/>
                    <a:gd name="connsiteX1" fmla="*/ 38100 w 76200"/>
                    <a:gd name="connsiteY1" fmla="*/ 19050 h 317500"/>
                    <a:gd name="connsiteX2" fmla="*/ 0 w 76200"/>
                    <a:gd name="connsiteY2" fmla="*/ 9525 h 317500"/>
                    <a:gd name="connsiteX3" fmla="*/ 38100 w 76200"/>
                    <a:gd name="connsiteY3" fmla="*/ 0 h 317500"/>
                    <a:gd name="connsiteX4" fmla="*/ 76200 w 76200"/>
                    <a:gd name="connsiteY4" fmla="*/ 9525 h 317500"/>
                    <a:gd name="connsiteX5" fmla="*/ 76200 w 76200"/>
                    <a:gd name="connsiteY5" fmla="*/ 307975 h 317500"/>
                    <a:gd name="connsiteX6" fmla="*/ 38100 w 76200"/>
                    <a:gd name="connsiteY6" fmla="*/ 317500 h 317500"/>
                    <a:gd name="connsiteX7" fmla="*/ 0 w 76200"/>
                    <a:gd name="connsiteY7" fmla="*/ 307975 h 317500"/>
                    <a:gd name="connsiteX8" fmla="*/ 0 w 76200"/>
                    <a:gd name="connsiteY8" fmla="*/ 9525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317500" stroke="0" extrusionOk="0">
                      <a:moveTo>
                        <a:pt x="0" y="9525"/>
                      </a:moveTo>
                      <a:cubicBezTo>
                        <a:pt x="0" y="14786"/>
                        <a:pt x="17058" y="19050"/>
                        <a:pt x="38100" y="19050"/>
                      </a:cubicBezTo>
                      <a:cubicBezTo>
                        <a:pt x="59142" y="19050"/>
                        <a:pt x="76200" y="14786"/>
                        <a:pt x="76200" y="9525"/>
                      </a:cubicBezTo>
                      <a:lnTo>
                        <a:pt x="76200" y="307975"/>
                      </a:lnTo>
                      <a:cubicBezTo>
                        <a:pt x="76200" y="313236"/>
                        <a:pt x="59142" y="317500"/>
                        <a:pt x="38100" y="317500"/>
                      </a:cubicBezTo>
                      <a:cubicBezTo>
                        <a:pt x="17058" y="317500"/>
                        <a:pt x="0" y="313236"/>
                        <a:pt x="0" y="307975"/>
                      </a:cubicBezTo>
                      <a:lnTo>
                        <a:pt x="0" y="9525"/>
                      </a:lnTo>
                      <a:close/>
                    </a:path>
                    <a:path w="76200" h="317500" fill="lighten" stroke="0" extrusionOk="0">
                      <a:moveTo>
                        <a:pt x="0" y="9525"/>
                      </a:moveTo>
                      <a:cubicBezTo>
                        <a:pt x="0" y="4264"/>
                        <a:pt x="17058" y="0"/>
                        <a:pt x="38100" y="0"/>
                      </a:cubicBezTo>
                      <a:cubicBezTo>
                        <a:pt x="59142" y="0"/>
                        <a:pt x="76200" y="4264"/>
                        <a:pt x="76200" y="9525"/>
                      </a:cubicBezTo>
                      <a:cubicBezTo>
                        <a:pt x="76200" y="14786"/>
                        <a:pt x="59142" y="19050"/>
                        <a:pt x="38100" y="19050"/>
                      </a:cubicBezTo>
                      <a:cubicBezTo>
                        <a:pt x="17058" y="19050"/>
                        <a:pt x="0" y="14786"/>
                        <a:pt x="0" y="9525"/>
                      </a:cubicBezTo>
                      <a:close/>
                    </a:path>
                    <a:path w="76200" h="317500" fill="none" extrusionOk="0">
                      <a:moveTo>
                        <a:pt x="76200" y="9525"/>
                      </a:moveTo>
                      <a:cubicBezTo>
                        <a:pt x="76200" y="14786"/>
                        <a:pt x="59142" y="19050"/>
                        <a:pt x="38100" y="19050"/>
                      </a:cubicBezTo>
                      <a:cubicBezTo>
                        <a:pt x="17058" y="19050"/>
                        <a:pt x="0" y="14786"/>
                        <a:pt x="0" y="9525"/>
                      </a:cubicBezTo>
                      <a:cubicBezTo>
                        <a:pt x="0" y="4264"/>
                        <a:pt x="17058" y="0"/>
                        <a:pt x="38100" y="0"/>
                      </a:cubicBezTo>
                      <a:cubicBezTo>
                        <a:pt x="59142" y="0"/>
                        <a:pt x="76200" y="4264"/>
                        <a:pt x="76200" y="9525"/>
                      </a:cubicBezTo>
                      <a:lnTo>
                        <a:pt x="76200" y="307975"/>
                      </a:lnTo>
                      <a:cubicBezTo>
                        <a:pt x="76200" y="313236"/>
                        <a:pt x="59142" y="317500"/>
                        <a:pt x="38100" y="317500"/>
                      </a:cubicBezTo>
                      <a:cubicBezTo>
                        <a:pt x="17058" y="317500"/>
                        <a:pt x="0" y="313236"/>
                        <a:pt x="0" y="307975"/>
                      </a:cubicBezTo>
                      <a:lnTo>
                        <a:pt x="0" y="9525"/>
                      </a:lnTo>
                    </a:path>
                  </a:pathLst>
                </a:custGeom>
                <a:grp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GB" sz="1050"/>
                </a:p>
              </p:txBody>
            </p:sp>
            <p:sp>
              <p:nvSpPr>
                <p:cNvPr id="148" name="Oval 147"/>
                <p:cNvSpPr/>
                <p:nvPr/>
              </p:nvSpPr>
              <p:spPr>
                <a:xfrm>
                  <a:off x="2832100" y="4165600"/>
                  <a:ext cx="330200" cy="330200"/>
                </a:xfrm>
                <a:prstGeom prst="ellipse">
                  <a:avLst/>
                </a:prstGeom>
                <a:grp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grpSp>
          <p:nvGrpSpPr>
            <p:cNvPr id="13363" name="Group 57"/>
            <p:cNvGrpSpPr>
              <a:grpSpLocks/>
            </p:cNvGrpSpPr>
            <p:nvPr/>
          </p:nvGrpSpPr>
          <p:grpSpPr bwMode="auto">
            <a:xfrm>
              <a:off x="7964756" y="6013391"/>
              <a:ext cx="221182" cy="401756"/>
              <a:chOff x="6026150" y="4826000"/>
              <a:chExt cx="355600" cy="654050"/>
            </a:xfrm>
          </p:grpSpPr>
          <p:grpSp>
            <p:nvGrpSpPr>
              <p:cNvPr id="13396" name="Group 23"/>
              <p:cNvGrpSpPr>
                <a:grpSpLocks/>
              </p:cNvGrpSpPr>
              <p:nvPr/>
            </p:nvGrpSpPr>
            <p:grpSpPr bwMode="auto">
              <a:xfrm>
                <a:off x="6026150" y="4826000"/>
                <a:ext cx="355600" cy="654050"/>
                <a:chOff x="603250" y="4737100"/>
                <a:chExt cx="355600" cy="654050"/>
              </a:xfrm>
            </p:grpSpPr>
            <p:sp>
              <p:nvSpPr>
                <p:cNvPr id="143" name="Delay 142"/>
                <p:cNvSpPr/>
                <p:nvPr/>
              </p:nvSpPr>
              <p:spPr>
                <a:xfrm rot="16200000">
                  <a:off x="534794" y="4987348"/>
                  <a:ext cx="472948" cy="336899"/>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44" name="Oval 143"/>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42" name="Folded Corner 141"/>
              <p:cNvSpPr/>
              <p:nvPr/>
            </p:nvSpPr>
            <p:spPr>
              <a:xfrm>
                <a:off x="6094629" y="5171041"/>
                <a:ext cx="216943" cy="253273"/>
              </a:xfrm>
              <a:prstGeom prst="foldedCorner">
                <a:avLst/>
              </a:prstGeom>
              <a:solidFill>
                <a:schemeClr val="bg1"/>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3364" name="Group 29"/>
            <p:cNvGrpSpPr>
              <a:grpSpLocks/>
            </p:cNvGrpSpPr>
            <p:nvPr/>
          </p:nvGrpSpPr>
          <p:grpSpPr bwMode="auto">
            <a:xfrm>
              <a:off x="7696200" y="6013391"/>
              <a:ext cx="221182" cy="401756"/>
              <a:chOff x="603250" y="4737100"/>
              <a:chExt cx="355600" cy="654050"/>
            </a:xfrm>
          </p:grpSpPr>
          <p:sp>
            <p:nvSpPr>
              <p:cNvPr id="139" name="Delay 138"/>
              <p:cNvSpPr/>
              <p:nvPr/>
            </p:nvSpPr>
            <p:spPr>
              <a:xfrm rot="16200000">
                <a:off x="544159" y="4978414"/>
                <a:ext cx="472948" cy="354766"/>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40" name="Oval 139"/>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3365" name="Group 51"/>
            <p:cNvGrpSpPr>
              <a:grpSpLocks/>
            </p:cNvGrpSpPr>
            <p:nvPr/>
          </p:nvGrpSpPr>
          <p:grpSpPr bwMode="auto">
            <a:xfrm>
              <a:off x="8798496" y="6011863"/>
              <a:ext cx="213742" cy="404812"/>
              <a:chOff x="2317750" y="3276600"/>
              <a:chExt cx="355600" cy="654050"/>
            </a:xfrm>
          </p:grpSpPr>
          <p:grpSp>
            <p:nvGrpSpPr>
              <p:cNvPr id="13384" name="Group 17"/>
              <p:cNvGrpSpPr>
                <a:grpSpLocks/>
              </p:cNvGrpSpPr>
              <p:nvPr/>
            </p:nvGrpSpPr>
            <p:grpSpPr bwMode="auto">
              <a:xfrm>
                <a:off x="2317750" y="3276600"/>
                <a:ext cx="355600" cy="654050"/>
                <a:chOff x="603250" y="4737100"/>
                <a:chExt cx="355600" cy="654050"/>
              </a:xfrm>
            </p:grpSpPr>
            <p:sp>
              <p:nvSpPr>
                <p:cNvPr id="137" name="Delay 136"/>
                <p:cNvSpPr/>
                <p:nvPr/>
              </p:nvSpPr>
              <p:spPr>
                <a:xfrm rot="16200000">
                  <a:off x="545885" y="4979395"/>
                  <a:ext cx="469380" cy="356550"/>
                </a:xfrm>
                <a:prstGeom prst="flowChartDelay">
                  <a:avLst/>
                </a:prstGeom>
                <a:solidFill>
                  <a:schemeClr val="tx2"/>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38" name="Oval 137"/>
                <p:cNvSpPr/>
                <p:nvPr/>
              </p:nvSpPr>
              <p:spPr>
                <a:xfrm>
                  <a:off x="628650" y="4737100"/>
                  <a:ext cx="304800" cy="279400"/>
                </a:xfrm>
                <a:prstGeom prst="ellipse">
                  <a:avLst/>
                </a:prstGeom>
                <a:solidFill>
                  <a:schemeClr val="bg2"/>
                </a:solidFill>
                <a:ln w="9525" cap="flat" cmpd="sng" algn="ctr">
                  <a:solidFill>
                    <a:schemeClr val="tx2"/>
                  </a:solidFill>
                  <a:prstDash val="solid"/>
                  <a:round/>
                  <a:headEnd type="none" w="med" len="med"/>
                  <a:tailEnd type="none" w="med" len="me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34" name="Rectangle 133"/>
              <p:cNvSpPr/>
              <p:nvPr/>
            </p:nvSpPr>
            <p:spPr bwMode="auto">
              <a:xfrm>
                <a:off x="2343211" y="3585596"/>
                <a:ext cx="184877" cy="200063"/>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35" name="Rectangle 134"/>
              <p:cNvSpPr/>
              <p:nvPr/>
            </p:nvSpPr>
            <p:spPr bwMode="auto">
              <a:xfrm>
                <a:off x="2393393" y="3649720"/>
                <a:ext cx="184877" cy="200063"/>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36" name="Rectangle 135"/>
              <p:cNvSpPr/>
              <p:nvPr/>
            </p:nvSpPr>
            <p:spPr bwMode="auto">
              <a:xfrm>
                <a:off x="2443573" y="3713842"/>
                <a:ext cx="187519" cy="197499"/>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3366" name="Group 109"/>
            <p:cNvGrpSpPr>
              <a:grpSpLocks/>
            </p:cNvGrpSpPr>
            <p:nvPr/>
          </p:nvGrpSpPr>
          <p:grpSpPr bwMode="auto">
            <a:xfrm>
              <a:off x="7701391" y="6229453"/>
              <a:ext cx="201691" cy="151602"/>
              <a:chOff x="8077200" y="3670300"/>
              <a:chExt cx="342900" cy="241300"/>
            </a:xfrm>
          </p:grpSpPr>
          <p:sp>
            <p:nvSpPr>
              <p:cNvPr id="127" name="Rectangle 126"/>
              <p:cNvSpPr/>
              <p:nvPr/>
            </p:nvSpPr>
            <p:spPr>
              <a:xfrm>
                <a:off x="8176333" y="3671328"/>
                <a:ext cx="143045" cy="88436"/>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nvGrpSpPr>
              <p:cNvPr id="13379" name="Group 102"/>
              <p:cNvGrpSpPr>
                <a:grpSpLocks/>
              </p:cNvGrpSpPr>
              <p:nvPr/>
            </p:nvGrpSpPr>
            <p:grpSpPr bwMode="auto">
              <a:xfrm>
                <a:off x="8077200" y="3822700"/>
                <a:ext cx="342900" cy="88900"/>
                <a:chOff x="8293100" y="3771900"/>
                <a:chExt cx="342900" cy="88900"/>
              </a:xfrm>
            </p:grpSpPr>
            <p:sp>
              <p:nvSpPr>
                <p:cNvPr id="131" name="Rectangle 130"/>
                <p:cNvSpPr/>
                <p:nvPr/>
              </p:nvSpPr>
              <p:spPr>
                <a:xfrm>
                  <a:off x="8292372" y="3830249"/>
                  <a:ext cx="137646" cy="73278"/>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32" name="Rectangle 131"/>
                <p:cNvSpPr/>
                <p:nvPr/>
              </p:nvSpPr>
              <p:spPr>
                <a:xfrm>
                  <a:off x="8497492" y="3830249"/>
                  <a:ext cx="137646" cy="73278"/>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cxnSp>
            <p:nvCxnSpPr>
              <p:cNvPr id="129" name="Straight Connector 128"/>
              <p:cNvCxnSpPr>
                <a:stCxn id="127" idx="2"/>
                <a:endCxn id="132" idx="0"/>
              </p:cNvCxnSpPr>
              <p:nvPr/>
            </p:nvCxnSpPr>
            <p:spPr>
              <a:xfrm rot="16200000" flipH="1">
                <a:off x="8244809" y="3764160"/>
                <a:ext cx="108652" cy="99860"/>
              </a:xfrm>
              <a:prstGeom prst="line">
                <a:avLst/>
              </a:prstGeom>
              <a:ln>
                <a:solidFill>
                  <a:schemeClr val="accent1"/>
                </a:solidFill>
                <a:tailEnd type="none"/>
              </a:ln>
            </p:spPr>
            <p:style>
              <a:lnRef idx="2">
                <a:schemeClr val="accent1"/>
              </a:lnRef>
              <a:fillRef idx="0">
                <a:schemeClr val="accent1"/>
              </a:fillRef>
              <a:effectRef idx="1">
                <a:schemeClr val="accent1"/>
              </a:effectRef>
              <a:fontRef idx="minor">
                <a:schemeClr val="tx1"/>
              </a:fontRef>
            </p:style>
          </p:cxnSp>
          <p:cxnSp>
            <p:nvCxnSpPr>
              <p:cNvPr id="130" name="Elbow Connector 106"/>
              <p:cNvCxnSpPr>
                <a:stCxn id="127" idx="2"/>
                <a:endCxn id="131" idx="0"/>
              </p:cNvCxnSpPr>
              <p:nvPr/>
            </p:nvCxnSpPr>
            <p:spPr>
              <a:xfrm rot="5400000">
                <a:off x="8143599" y="3762810"/>
                <a:ext cx="108652" cy="102560"/>
              </a:xfrm>
              <a:prstGeom prst="straightConnector1">
                <a:avLst/>
              </a:prstGeom>
              <a:ln>
                <a:solidFill>
                  <a:schemeClr val="accent1"/>
                </a:solidFill>
                <a:tailEnd type="none"/>
              </a:ln>
            </p:spPr>
            <p:style>
              <a:lnRef idx="2">
                <a:schemeClr val="accent1"/>
              </a:lnRef>
              <a:fillRef idx="0">
                <a:schemeClr val="accent1"/>
              </a:fillRef>
              <a:effectRef idx="1">
                <a:schemeClr val="accent1"/>
              </a:effectRef>
              <a:fontRef idx="minor">
                <a:schemeClr val="tx1"/>
              </a:fontRef>
            </p:style>
          </p:cxnSp>
        </p:grpSp>
        <p:grpSp>
          <p:nvGrpSpPr>
            <p:cNvPr id="13367" name="Group 87"/>
            <p:cNvGrpSpPr>
              <a:grpSpLocks/>
            </p:cNvGrpSpPr>
            <p:nvPr/>
          </p:nvGrpSpPr>
          <p:grpSpPr bwMode="auto">
            <a:xfrm>
              <a:off x="8511614" y="6007848"/>
              <a:ext cx="230188" cy="417513"/>
              <a:chOff x="6438900" y="5651500"/>
              <a:chExt cx="355600" cy="654050"/>
            </a:xfrm>
          </p:grpSpPr>
          <p:grpSp>
            <p:nvGrpSpPr>
              <p:cNvPr id="13368" name="Group 29"/>
              <p:cNvGrpSpPr>
                <a:grpSpLocks/>
              </p:cNvGrpSpPr>
              <p:nvPr/>
            </p:nvGrpSpPr>
            <p:grpSpPr bwMode="auto">
              <a:xfrm>
                <a:off x="6438900" y="5651500"/>
                <a:ext cx="355600" cy="654050"/>
                <a:chOff x="603250" y="4737100"/>
                <a:chExt cx="355600" cy="654050"/>
              </a:xfrm>
            </p:grpSpPr>
            <p:sp>
              <p:nvSpPr>
                <p:cNvPr id="125" name="Delay 449"/>
                <p:cNvSpPr>
                  <a:spLocks noChangeArrowheads="1"/>
                </p:cNvSpPr>
                <p:nvPr/>
              </p:nvSpPr>
              <p:spPr bwMode="auto">
                <a:xfrm rot="-5400000">
                  <a:off x="546906" y="4978341"/>
                  <a:ext cx="470021" cy="355600"/>
                </a:xfrm>
                <a:prstGeom prst="flowChartDelay">
                  <a:avLst/>
                </a:prstGeom>
                <a:solidFill>
                  <a:schemeClr val="tx2"/>
                </a:solidFill>
                <a:ln w="9525">
                  <a:solidFill>
                    <a:srgbClr val="1F497D"/>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sp>
              <p:nvSpPr>
                <p:cNvPr id="126" name="Oval 125"/>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20" name="Rectangle 119"/>
              <p:cNvSpPr>
                <a:spLocks noChangeArrowheads="1"/>
              </p:cNvSpPr>
              <p:nvPr/>
            </p:nvSpPr>
            <p:spPr bwMode="auto">
              <a:xfrm>
                <a:off x="6447125" y="6044428"/>
                <a:ext cx="340884" cy="228793"/>
              </a:xfrm>
              <a:prstGeom prst="rect">
                <a:avLst/>
              </a:prstGeom>
              <a:solidFill>
                <a:schemeClr val="bg1"/>
              </a:solidFill>
              <a:ln w="9525">
                <a:solidFill>
                  <a:srgbClr val="1F497D"/>
                </a:solidFill>
                <a:round/>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grpSp>
            <p:nvGrpSpPr>
              <p:cNvPr id="13370" name="Group 85"/>
              <p:cNvGrpSpPr>
                <a:grpSpLocks/>
              </p:cNvGrpSpPr>
              <p:nvPr/>
            </p:nvGrpSpPr>
            <p:grpSpPr bwMode="auto">
              <a:xfrm>
                <a:off x="6496050" y="6121400"/>
                <a:ext cx="241300" cy="69850"/>
                <a:chOff x="6769100" y="4178300"/>
                <a:chExt cx="241300" cy="69850"/>
              </a:xfrm>
            </p:grpSpPr>
            <p:sp>
              <p:nvSpPr>
                <p:cNvPr id="122" name="Rectangle 121"/>
                <p:cNvSpPr>
                  <a:spLocks noChangeArrowheads="1"/>
                </p:cNvSpPr>
                <p:nvPr/>
              </p:nvSpPr>
              <p:spPr bwMode="auto">
                <a:xfrm flipV="1">
                  <a:off x="6769222" y="4178421"/>
                  <a:ext cx="88287" cy="69632"/>
                </a:xfrm>
                <a:prstGeom prst="rect">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sp>
              <p:nvSpPr>
                <p:cNvPr id="123" name="Rectangle 122"/>
                <p:cNvSpPr>
                  <a:spLocks noChangeArrowheads="1"/>
                </p:cNvSpPr>
                <p:nvPr/>
              </p:nvSpPr>
              <p:spPr bwMode="auto">
                <a:xfrm flipV="1">
                  <a:off x="6923723" y="4178421"/>
                  <a:ext cx="152049" cy="69632"/>
                </a:xfrm>
                <a:prstGeom prst="rect">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cxnSp>
              <p:nvCxnSpPr>
                <p:cNvPr id="124" name="Straight Connector 123"/>
                <p:cNvCxnSpPr>
                  <a:cxnSpLocks noChangeShapeType="1"/>
                  <a:stCxn id="122" idx="3"/>
                  <a:endCxn id="123" idx="1"/>
                </p:cNvCxnSpPr>
                <p:nvPr/>
              </p:nvCxnSpPr>
              <p:spPr bwMode="auto">
                <a:xfrm>
                  <a:off x="6857509" y="4213237"/>
                  <a:ext cx="66214" cy="2488"/>
                </a:xfrm>
                <a:prstGeom prst="line">
                  <a:avLst/>
                </a:prstGeom>
                <a:noFill/>
                <a:ln w="9525">
                  <a:solidFill>
                    <a:srgbClr val="1F497D"/>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grpSp>
        </p:grpSp>
      </p:grpSp>
      <p:sp>
        <p:nvSpPr>
          <p:cNvPr id="156" name="Left-Right Arrow 155"/>
          <p:cNvSpPr/>
          <p:nvPr/>
        </p:nvSpPr>
        <p:spPr bwMode="auto">
          <a:xfrm>
            <a:off x="2150271" y="2914654"/>
            <a:ext cx="303610" cy="108347"/>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3350" name="Rounded Rectangle 197"/>
          <p:cNvSpPr>
            <a:spLocks noChangeArrowheads="1"/>
          </p:cNvSpPr>
          <p:nvPr/>
        </p:nvSpPr>
        <p:spPr bwMode="auto">
          <a:xfrm>
            <a:off x="3332560" y="2388394"/>
            <a:ext cx="2528888" cy="1574006"/>
          </a:xfrm>
          <a:prstGeom prst="roundRect">
            <a:avLst>
              <a:gd name="adj" fmla="val 4028"/>
            </a:avLst>
          </a:prstGeom>
          <a:solidFill>
            <a:srgbClr val="FFFFFF"/>
          </a:solidFill>
          <a:ln w="9525">
            <a:solidFill>
              <a:srgbClr val="1F497D"/>
            </a:solidFill>
            <a:round/>
            <a:headEnd/>
            <a:tailEnd/>
          </a:ln>
        </p:spPr>
        <p:txBody>
          <a:bodyPr lIns="27000" tIns="27000" rIns="27000" bIns="27000" anchor="ctr"/>
          <a:lstStyle/>
          <a:p>
            <a:pPr algn="ctr"/>
            <a:r>
              <a:rPr lang="en-GB" sz="1200">
                <a:solidFill>
                  <a:srgbClr val="1F497D"/>
                </a:solidFill>
              </a:rPr>
              <a:t>Data Lake Repositories</a:t>
            </a: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p:txBody>
      </p:sp>
      <p:sp>
        <p:nvSpPr>
          <p:cNvPr id="159" name="Can 158"/>
          <p:cNvSpPr/>
          <p:nvPr/>
        </p:nvSpPr>
        <p:spPr>
          <a:xfrm>
            <a:off x="3882628" y="3269460"/>
            <a:ext cx="423863" cy="31789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0" name="Can 159"/>
          <p:cNvSpPr/>
          <p:nvPr/>
        </p:nvSpPr>
        <p:spPr>
          <a:xfrm>
            <a:off x="4420791" y="2905126"/>
            <a:ext cx="355997" cy="64293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1" name="Can 160"/>
          <p:cNvSpPr/>
          <p:nvPr/>
        </p:nvSpPr>
        <p:spPr>
          <a:xfrm>
            <a:off x="4863704" y="3221834"/>
            <a:ext cx="600075" cy="25241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2" name="Magnetic Disk 161"/>
          <p:cNvSpPr/>
          <p:nvPr/>
        </p:nvSpPr>
        <p:spPr>
          <a:xfrm>
            <a:off x="4356497" y="3442100"/>
            <a:ext cx="304800" cy="21550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3" name="Magnetic Disk 162"/>
          <p:cNvSpPr/>
          <p:nvPr/>
        </p:nvSpPr>
        <p:spPr>
          <a:xfrm>
            <a:off x="4470797" y="3556401"/>
            <a:ext cx="304800" cy="21550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3356" name="Rounded Rectangle 359"/>
          <p:cNvSpPr>
            <a:spLocks noChangeArrowheads="1"/>
          </p:cNvSpPr>
          <p:nvPr/>
        </p:nvSpPr>
        <p:spPr bwMode="auto">
          <a:xfrm>
            <a:off x="1265635" y="1865710"/>
            <a:ext cx="842963" cy="2628900"/>
          </a:xfrm>
          <a:prstGeom prst="roundRect">
            <a:avLst>
              <a:gd name="adj" fmla="val 5343"/>
            </a:avLst>
          </a:prstGeom>
          <a:solidFill>
            <a:srgbClr val="C6E9F2"/>
          </a:solidFill>
          <a:ln w="12700">
            <a:solidFill>
              <a:srgbClr val="1F497D"/>
            </a:solidFill>
            <a:round/>
            <a:headEnd/>
            <a:tailEnd/>
          </a:ln>
        </p:spPr>
        <p:txBody>
          <a:bodyPr wrap="none" tIns="0" bIns="0"/>
          <a:lstStyle/>
          <a:p>
            <a:pPr algn="ctr"/>
            <a:r>
              <a:rPr lang="en-GB" sz="750"/>
              <a:t>Enterprise IT</a:t>
            </a:r>
          </a:p>
        </p:txBody>
      </p:sp>
      <p:sp>
        <p:nvSpPr>
          <p:cNvPr id="13357" name="Rounded Rectangle 60"/>
          <p:cNvSpPr>
            <a:spLocks noChangeArrowheads="1"/>
          </p:cNvSpPr>
          <p:nvPr/>
        </p:nvSpPr>
        <p:spPr bwMode="auto">
          <a:xfrm>
            <a:off x="1310878" y="4027888"/>
            <a:ext cx="738188" cy="402431"/>
          </a:xfrm>
          <a:prstGeom prst="roundRect">
            <a:avLst>
              <a:gd name="adj" fmla="val 13954"/>
            </a:avLst>
          </a:prstGeom>
          <a:solidFill>
            <a:srgbClr val="002060"/>
          </a:solidFill>
          <a:ln w="12700">
            <a:solidFill>
              <a:schemeClr val="bg1"/>
            </a:solidFill>
            <a:round/>
            <a:headEnd/>
            <a:tailEnd/>
          </a:ln>
        </p:spPr>
        <p:txBody>
          <a:bodyPr lIns="27000" tIns="27000" rIns="27000" bIns="27000" anchor="ctr"/>
          <a:lstStyle/>
          <a:p>
            <a:pPr algn="ctr"/>
            <a:r>
              <a:rPr lang="en-GB" sz="825" dirty="0">
                <a:solidFill>
                  <a:schemeClr val="bg1"/>
                </a:solidFill>
              </a:rPr>
              <a:t>Other Data Lakes</a:t>
            </a:r>
          </a:p>
        </p:txBody>
      </p:sp>
      <p:sp>
        <p:nvSpPr>
          <p:cNvPr id="166" name="Rounded Rectangle 60"/>
          <p:cNvSpPr>
            <a:spLocks noChangeArrowheads="1"/>
          </p:cNvSpPr>
          <p:nvPr/>
        </p:nvSpPr>
        <p:spPr bwMode="auto">
          <a:xfrm>
            <a:off x="1302544" y="2601519"/>
            <a:ext cx="753666" cy="425053"/>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Systems of Engagement</a:t>
            </a:r>
          </a:p>
        </p:txBody>
      </p:sp>
      <p:sp>
        <p:nvSpPr>
          <p:cNvPr id="167" name="Rounded Rectangle 60"/>
          <p:cNvSpPr>
            <a:spLocks noChangeArrowheads="1"/>
          </p:cNvSpPr>
          <p:nvPr/>
        </p:nvSpPr>
        <p:spPr bwMode="auto">
          <a:xfrm>
            <a:off x="1302544" y="3551638"/>
            <a:ext cx="753666" cy="425053"/>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Systems of Automation</a:t>
            </a:r>
          </a:p>
        </p:txBody>
      </p:sp>
      <p:sp>
        <p:nvSpPr>
          <p:cNvPr id="168" name="Rounded Rectangle 60"/>
          <p:cNvSpPr>
            <a:spLocks noChangeArrowheads="1"/>
          </p:cNvSpPr>
          <p:nvPr/>
        </p:nvSpPr>
        <p:spPr bwMode="auto">
          <a:xfrm>
            <a:off x="1302544" y="2125269"/>
            <a:ext cx="753666" cy="425053"/>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Systems of Record</a:t>
            </a:r>
          </a:p>
        </p:txBody>
      </p:sp>
      <p:sp>
        <p:nvSpPr>
          <p:cNvPr id="169" name="Rounded Rectangle 60"/>
          <p:cNvSpPr>
            <a:spLocks noChangeArrowheads="1"/>
          </p:cNvSpPr>
          <p:nvPr/>
        </p:nvSpPr>
        <p:spPr bwMode="auto">
          <a:xfrm>
            <a:off x="1302544" y="3076576"/>
            <a:ext cx="753666" cy="425054"/>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New Sources</a:t>
            </a:r>
          </a:p>
        </p:txBody>
      </p:sp>
      <p:sp>
        <p:nvSpPr>
          <p:cNvPr id="164" name="Rounded Rectangle 359"/>
          <p:cNvSpPr>
            <a:spLocks noChangeArrowheads="1"/>
          </p:cNvSpPr>
          <p:nvPr/>
        </p:nvSpPr>
        <p:spPr bwMode="auto">
          <a:xfrm>
            <a:off x="2571750" y="913210"/>
            <a:ext cx="2474777" cy="433388"/>
          </a:xfrm>
          <a:prstGeom prst="roundRect">
            <a:avLst>
              <a:gd name="adj" fmla="val 6014"/>
            </a:avLst>
          </a:prstGeom>
          <a:solidFill>
            <a:srgbClr val="C6E9F2"/>
          </a:solidFill>
          <a:ln w="12700">
            <a:solidFill>
              <a:srgbClr val="1F497D"/>
            </a:solidFill>
            <a:round/>
            <a:headEnd/>
            <a:tailEnd/>
          </a:ln>
        </p:spPr>
        <p:txBody>
          <a:bodyPr wrap="none" tIns="0" bIns="0" anchor="ctr"/>
          <a:lstStyle/>
          <a:p>
            <a:pPr algn="ctr"/>
            <a:r>
              <a:rPr lang="en-GB" sz="750"/>
              <a:t>Analytics</a:t>
            </a:r>
          </a:p>
          <a:p>
            <a:pPr algn="ctr"/>
            <a:r>
              <a:rPr lang="en-GB" sz="750"/>
              <a:t>Teams</a:t>
            </a:r>
          </a:p>
        </p:txBody>
      </p:sp>
      <p:sp>
        <p:nvSpPr>
          <p:cNvPr id="165" name="Right Arrow 21"/>
          <p:cNvSpPr>
            <a:spLocks noChangeArrowheads="1"/>
          </p:cNvSpPr>
          <p:nvPr/>
        </p:nvSpPr>
        <p:spPr bwMode="auto">
          <a:xfrm>
            <a:off x="4646536" y="1083472"/>
            <a:ext cx="72629" cy="70247"/>
          </a:xfrm>
          <a:prstGeom prst="rightArrow">
            <a:avLst>
              <a:gd name="adj1" fmla="val 50000"/>
              <a:gd name="adj2" fmla="val 36761"/>
            </a:avLst>
          </a:prstGeom>
          <a:solidFill>
            <a:srgbClr val="FFFFFF"/>
          </a:solidFill>
          <a:ln w="12700">
            <a:solidFill>
              <a:srgbClr val="1F497D"/>
            </a:solidFill>
            <a:miter lim="800000"/>
            <a:headEnd/>
            <a:tailEnd/>
          </a:ln>
        </p:spPr>
        <p:txBody>
          <a:bodyPr anchor="ctr"/>
          <a:lstStyle/>
          <a:p>
            <a:pPr algn="ctr"/>
            <a:endParaRPr lang="en-GB" sz="750">
              <a:solidFill>
                <a:srgbClr val="1F497D"/>
              </a:solidFill>
            </a:endParaRPr>
          </a:p>
        </p:txBody>
      </p:sp>
      <p:sp>
        <p:nvSpPr>
          <p:cNvPr id="170" name="Rounded Rectangle 54"/>
          <p:cNvSpPr>
            <a:spLocks noChangeArrowheads="1"/>
          </p:cNvSpPr>
          <p:nvPr/>
        </p:nvSpPr>
        <p:spPr bwMode="auto">
          <a:xfrm>
            <a:off x="4770361" y="996556"/>
            <a:ext cx="191691" cy="278606"/>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a:endParaRPr lang="en-GB" sz="1050">
              <a:solidFill>
                <a:srgbClr val="FFFFFF"/>
              </a:solidFill>
            </a:endParaRPr>
          </a:p>
        </p:txBody>
      </p:sp>
      <p:sp>
        <p:nvSpPr>
          <p:cNvPr id="171" name="Rounded Rectangle 111"/>
          <p:cNvSpPr>
            <a:spLocks noChangeArrowheads="1"/>
          </p:cNvSpPr>
          <p:nvPr/>
        </p:nvSpPr>
        <p:spPr bwMode="auto">
          <a:xfrm>
            <a:off x="4834654" y="1164433"/>
            <a:ext cx="71438" cy="71438"/>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72" name="Diamond 102"/>
          <p:cNvSpPr>
            <a:spLocks noChangeArrowheads="1"/>
          </p:cNvSpPr>
          <p:nvPr/>
        </p:nvSpPr>
        <p:spPr bwMode="auto">
          <a:xfrm>
            <a:off x="4804889" y="1015606"/>
            <a:ext cx="119063" cy="119063"/>
          </a:xfrm>
          <a:prstGeom prst="diamond">
            <a:avLst/>
          </a:prstGeom>
          <a:solidFill>
            <a:srgbClr val="1F497D"/>
          </a:solidFill>
          <a:ln w="9525">
            <a:solidFill>
              <a:srgbClr val="1F497D"/>
            </a:solidFill>
            <a:miter lim="800000"/>
            <a:headEnd/>
            <a:tailEnd/>
          </a:ln>
        </p:spPr>
        <p:txBody>
          <a:bodyPr anchor="ctr"/>
          <a:lstStyle/>
          <a:p>
            <a:pPr algn="ctr"/>
            <a:endParaRPr lang="en-GB" sz="1050">
              <a:solidFill>
                <a:srgbClr val="FFFFFF"/>
              </a:solidFill>
            </a:endParaRPr>
          </a:p>
        </p:txBody>
      </p:sp>
      <p:sp>
        <p:nvSpPr>
          <p:cNvPr id="173" name="Rounded Rectangle 17"/>
          <p:cNvSpPr>
            <a:spLocks noChangeArrowheads="1"/>
          </p:cNvSpPr>
          <p:nvPr/>
        </p:nvSpPr>
        <p:spPr bwMode="auto">
          <a:xfrm>
            <a:off x="4820372" y="1151338"/>
            <a:ext cx="27385" cy="25003"/>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74" name="Rounded Rectangle 105"/>
          <p:cNvSpPr>
            <a:spLocks noChangeArrowheads="1"/>
          </p:cNvSpPr>
          <p:nvPr/>
        </p:nvSpPr>
        <p:spPr bwMode="auto">
          <a:xfrm>
            <a:off x="4877517" y="1151338"/>
            <a:ext cx="28575" cy="25003"/>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75" name="Rounded Rectangle 106"/>
          <p:cNvSpPr>
            <a:spLocks noChangeArrowheads="1"/>
          </p:cNvSpPr>
          <p:nvPr/>
        </p:nvSpPr>
        <p:spPr bwMode="auto">
          <a:xfrm>
            <a:off x="4877517" y="1178721"/>
            <a:ext cx="28575"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76" name="Rounded Rectangle 107"/>
          <p:cNvSpPr>
            <a:spLocks noChangeArrowheads="1"/>
          </p:cNvSpPr>
          <p:nvPr/>
        </p:nvSpPr>
        <p:spPr bwMode="auto">
          <a:xfrm>
            <a:off x="4873950" y="1181100"/>
            <a:ext cx="53578"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77" name="Rounded Rectangle 108"/>
          <p:cNvSpPr>
            <a:spLocks noChangeArrowheads="1"/>
          </p:cNvSpPr>
          <p:nvPr/>
        </p:nvSpPr>
        <p:spPr bwMode="auto">
          <a:xfrm>
            <a:off x="4820372" y="1207296"/>
            <a:ext cx="27385"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78" name="Rounded Rectangle 109"/>
          <p:cNvSpPr>
            <a:spLocks noChangeArrowheads="1"/>
          </p:cNvSpPr>
          <p:nvPr/>
        </p:nvSpPr>
        <p:spPr bwMode="auto">
          <a:xfrm>
            <a:off x="4848942" y="1207296"/>
            <a:ext cx="28575"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79" name="Rounded Rectangle 110"/>
          <p:cNvSpPr>
            <a:spLocks noChangeArrowheads="1"/>
          </p:cNvSpPr>
          <p:nvPr/>
        </p:nvSpPr>
        <p:spPr bwMode="auto">
          <a:xfrm>
            <a:off x="4852514" y="1231108"/>
            <a:ext cx="27384" cy="2500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80" name="Rounded Rectangle 111"/>
          <p:cNvSpPr>
            <a:spLocks noChangeArrowheads="1"/>
          </p:cNvSpPr>
          <p:nvPr/>
        </p:nvSpPr>
        <p:spPr bwMode="auto">
          <a:xfrm>
            <a:off x="4831083" y="1164431"/>
            <a:ext cx="60722" cy="67866"/>
          </a:xfrm>
          <a:prstGeom prst="roundRect">
            <a:avLst>
              <a:gd name="adj" fmla="val 16667"/>
            </a:avLst>
          </a:prstGeom>
          <a:solidFill>
            <a:srgbClr val="1F497D"/>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en-GB" sz="1050">
              <a:solidFill>
                <a:srgbClr val="FFFFFF"/>
              </a:solidFill>
            </a:endParaRPr>
          </a:p>
        </p:txBody>
      </p:sp>
      <p:grpSp>
        <p:nvGrpSpPr>
          <p:cNvPr id="181" name="Group 88"/>
          <p:cNvGrpSpPr>
            <a:grpSpLocks/>
          </p:cNvGrpSpPr>
          <p:nvPr/>
        </p:nvGrpSpPr>
        <p:grpSpPr bwMode="auto">
          <a:xfrm>
            <a:off x="4419132" y="989410"/>
            <a:ext cx="153590" cy="280988"/>
            <a:chOff x="7802563" y="3073400"/>
            <a:chExt cx="355600" cy="654050"/>
          </a:xfrm>
        </p:grpSpPr>
        <p:sp>
          <p:nvSpPr>
            <p:cNvPr id="182" name="Delay 181"/>
            <p:cNvSpPr/>
            <p:nvPr/>
          </p:nvSpPr>
          <p:spPr bwMode="auto">
            <a:xfrm rot="16200000">
              <a:off x="7744794" y="3314081"/>
              <a:ext cx="471138"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83" name="Isosceles Triangle 182"/>
            <p:cNvSpPr/>
            <p:nvPr/>
          </p:nvSpPr>
          <p:spPr>
            <a:xfrm flipV="1">
              <a:off x="7893530" y="3328369"/>
              <a:ext cx="173666" cy="155198"/>
            </a:xfrm>
            <a:prstGeom prst="triangl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cs typeface="Calibri"/>
              </a:endParaRPr>
            </a:p>
          </p:txBody>
        </p:sp>
        <p:sp>
          <p:nvSpPr>
            <p:cNvPr id="184" name="Oval 183"/>
            <p:cNvSpPr/>
            <p:nvPr/>
          </p:nvSpPr>
          <p:spPr bwMode="auto">
            <a:xfrm>
              <a:off x="7827963" y="30734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85" name="Right Arrow 21"/>
          <p:cNvSpPr>
            <a:spLocks noChangeArrowheads="1"/>
          </p:cNvSpPr>
          <p:nvPr/>
        </p:nvSpPr>
        <p:spPr bwMode="auto">
          <a:xfrm flipH="1">
            <a:off x="2936081" y="1082281"/>
            <a:ext cx="72629" cy="70247"/>
          </a:xfrm>
          <a:prstGeom prst="rightArrow">
            <a:avLst>
              <a:gd name="adj1" fmla="val 50000"/>
              <a:gd name="adj2" fmla="val 36761"/>
            </a:avLst>
          </a:prstGeom>
          <a:solidFill>
            <a:srgbClr val="FFFFFF"/>
          </a:solidFill>
          <a:ln w="12700">
            <a:solidFill>
              <a:srgbClr val="1F497D"/>
            </a:solidFill>
            <a:miter lim="800000"/>
            <a:headEnd/>
            <a:tailEnd/>
          </a:ln>
        </p:spPr>
        <p:txBody>
          <a:bodyPr anchor="ctr"/>
          <a:lstStyle/>
          <a:p>
            <a:pPr algn="ctr"/>
            <a:endParaRPr lang="en-GB" sz="750">
              <a:solidFill>
                <a:srgbClr val="1F497D"/>
              </a:solidFill>
            </a:endParaRPr>
          </a:p>
        </p:txBody>
      </p:sp>
      <p:grpSp>
        <p:nvGrpSpPr>
          <p:cNvPr id="186" name="Group 23"/>
          <p:cNvGrpSpPr>
            <a:grpSpLocks/>
          </p:cNvGrpSpPr>
          <p:nvPr/>
        </p:nvGrpSpPr>
        <p:grpSpPr bwMode="auto">
          <a:xfrm>
            <a:off x="3059911" y="983456"/>
            <a:ext cx="154781" cy="295275"/>
            <a:chOff x="603250" y="4737100"/>
            <a:chExt cx="355600" cy="654050"/>
          </a:xfrm>
        </p:grpSpPr>
        <p:sp>
          <p:nvSpPr>
            <p:cNvPr id="187" name="Delay 186"/>
            <p:cNvSpPr/>
            <p:nvPr/>
          </p:nvSpPr>
          <p:spPr>
            <a:xfrm rot="16200000">
              <a:off x="546330" y="4978630"/>
              <a:ext cx="469439"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GB" sz="225"/>
            </a:p>
          </p:txBody>
        </p:sp>
        <p:sp>
          <p:nvSpPr>
            <p:cNvPr id="188" name="Oval 18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GB" sz="225"/>
            </a:p>
          </p:txBody>
        </p:sp>
      </p:grpSp>
      <p:grpSp>
        <p:nvGrpSpPr>
          <p:cNvPr id="189" name="Group 188"/>
          <p:cNvGrpSpPr/>
          <p:nvPr/>
        </p:nvGrpSpPr>
        <p:grpSpPr>
          <a:xfrm>
            <a:off x="3067283" y="1139030"/>
            <a:ext cx="135187" cy="129477"/>
            <a:chOff x="5291296" y="-516674"/>
            <a:chExt cx="292418" cy="280067"/>
          </a:xfrm>
          <a:noFill/>
        </p:grpSpPr>
        <p:grpSp>
          <p:nvGrpSpPr>
            <p:cNvPr id="190" name="Group 189"/>
            <p:cNvGrpSpPr/>
            <p:nvPr/>
          </p:nvGrpSpPr>
          <p:grpSpPr>
            <a:xfrm>
              <a:off x="5291296" y="-516674"/>
              <a:ext cx="292418" cy="82089"/>
              <a:chOff x="5283050" y="-516674"/>
              <a:chExt cx="292418" cy="82089"/>
            </a:xfrm>
            <a:grpFill/>
          </p:grpSpPr>
          <p:sp>
            <p:nvSpPr>
              <p:cNvPr id="203" name="Oval 202"/>
              <p:cNvSpPr/>
              <p:nvPr/>
            </p:nvSpPr>
            <p:spPr>
              <a:xfrm>
                <a:off x="528305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204" name="Straight Connector 203"/>
              <p:cNvCxnSpPr/>
              <p:nvPr/>
            </p:nvCxnSpPr>
            <p:spPr bwMode="auto">
              <a:xfrm>
                <a:off x="537304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5" name="Oval 204"/>
              <p:cNvSpPr/>
              <p:nvPr/>
            </p:nvSpPr>
            <p:spPr>
              <a:xfrm>
                <a:off x="539548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206" name="Straight Connector 205"/>
              <p:cNvCxnSpPr/>
              <p:nvPr/>
            </p:nvCxnSpPr>
            <p:spPr bwMode="auto">
              <a:xfrm>
                <a:off x="548547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7" name="Oval 206"/>
              <p:cNvSpPr/>
              <p:nvPr/>
            </p:nvSpPr>
            <p:spPr>
              <a:xfrm>
                <a:off x="550791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grpSp>
        <p:grpSp>
          <p:nvGrpSpPr>
            <p:cNvPr id="191" name="Group 190"/>
            <p:cNvGrpSpPr/>
            <p:nvPr/>
          </p:nvGrpSpPr>
          <p:grpSpPr>
            <a:xfrm>
              <a:off x="5291296" y="-318696"/>
              <a:ext cx="292418" cy="82089"/>
              <a:chOff x="5845200" y="-516674"/>
              <a:chExt cx="292418" cy="82089"/>
            </a:xfrm>
            <a:grpFill/>
          </p:grpSpPr>
          <p:sp>
            <p:nvSpPr>
              <p:cNvPr id="198" name="Oval 197"/>
              <p:cNvSpPr/>
              <p:nvPr/>
            </p:nvSpPr>
            <p:spPr>
              <a:xfrm>
                <a:off x="584520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199" name="Straight Connector 198"/>
              <p:cNvCxnSpPr/>
              <p:nvPr/>
            </p:nvCxnSpPr>
            <p:spPr bwMode="auto">
              <a:xfrm>
                <a:off x="593519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0" name="Oval 199"/>
              <p:cNvSpPr/>
              <p:nvPr/>
            </p:nvSpPr>
            <p:spPr>
              <a:xfrm>
                <a:off x="595763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201" name="Straight Connector 200"/>
              <p:cNvCxnSpPr/>
              <p:nvPr/>
            </p:nvCxnSpPr>
            <p:spPr bwMode="auto">
              <a:xfrm>
                <a:off x="604762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2" name="Oval 201"/>
              <p:cNvSpPr/>
              <p:nvPr/>
            </p:nvSpPr>
            <p:spPr>
              <a:xfrm>
                <a:off x="607006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grpSp>
        <p:grpSp>
          <p:nvGrpSpPr>
            <p:cNvPr id="192" name="Group 191"/>
            <p:cNvGrpSpPr/>
            <p:nvPr/>
          </p:nvGrpSpPr>
          <p:grpSpPr>
            <a:xfrm>
              <a:off x="5325075" y="-417685"/>
              <a:ext cx="224860" cy="82089"/>
              <a:chOff x="5597904" y="-516674"/>
              <a:chExt cx="224860" cy="82089"/>
            </a:xfrm>
            <a:grpFill/>
          </p:grpSpPr>
          <p:sp>
            <p:nvSpPr>
              <p:cNvPr id="193" name="Oval 192"/>
              <p:cNvSpPr/>
              <p:nvPr/>
            </p:nvSpPr>
            <p:spPr>
              <a:xfrm>
                <a:off x="562034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194" name="Straight Connector 193"/>
              <p:cNvCxnSpPr/>
              <p:nvPr/>
            </p:nvCxnSpPr>
            <p:spPr bwMode="auto">
              <a:xfrm>
                <a:off x="571033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5" name="Oval 194"/>
              <p:cNvSpPr/>
              <p:nvPr/>
            </p:nvSpPr>
            <p:spPr>
              <a:xfrm>
                <a:off x="573277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196" name="Straight Connector 195"/>
              <p:cNvCxnSpPr/>
              <p:nvPr/>
            </p:nvCxnSpPr>
            <p:spPr bwMode="auto">
              <a:xfrm>
                <a:off x="582276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97" name="Straight Connector 196"/>
              <p:cNvCxnSpPr/>
              <p:nvPr/>
            </p:nvCxnSpPr>
            <p:spPr bwMode="auto">
              <a:xfrm>
                <a:off x="559790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grpSp>
      <p:sp>
        <p:nvSpPr>
          <p:cNvPr id="208" name="Rounded Rectangle 359"/>
          <p:cNvSpPr>
            <a:spLocks noChangeArrowheads="1"/>
          </p:cNvSpPr>
          <p:nvPr/>
        </p:nvSpPr>
        <p:spPr bwMode="auto">
          <a:xfrm>
            <a:off x="6040921" y="914403"/>
            <a:ext cx="1765697" cy="434579"/>
          </a:xfrm>
          <a:prstGeom prst="roundRect">
            <a:avLst>
              <a:gd name="adj" fmla="val 6014"/>
            </a:avLst>
          </a:prstGeom>
          <a:solidFill>
            <a:srgbClr val="C6E9F2"/>
          </a:solidFill>
          <a:ln w="12700">
            <a:solidFill>
              <a:srgbClr val="1F497D"/>
            </a:solidFill>
            <a:round/>
            <a:headEnd/>
            <a:tailEnd/>
          </a:ln>
        </p:spPr>
        <p:txBody>
          <a:bodyPr wrap="none" tIns="0" bIns="0" anchor="ctr"/>
          <a:lstStyle/>
          <a:p>
            <a:r>
              <a:rPr lang="en-GB" sz="750"/>
              <a:t>Governance, Risk and</a:t>
            </a:r>
          </a:p>
          <a:p>
            <a:r>
              <a:rPr lang="en-GB" sz="750"/>
              <a:t>Compliance Team</a:t>
            </a:r>
          </a:p>
        </p:txBody>
      </p:sp>
      <p:sp>
        <p:nvSpPr>
          <p:cNvPr id="209" name="Rounded Rectangle 359"/>
          <p:cNvSpPr>
            <a:spLocks noChangeArrowheads="1"/>
          </p:cNvSpPr>
          <p:nvPr/>
        </p:nvSpPr>
        <p:spPr bwMode="auto">
          <a:xfrm>
            <a:off x="5142946" y="915592"/>
            <a:ext cx="785813" cy="433388"/>
          </a:xfrm>
          <a:prstGeom prst="roundRect">
            <a:avLst>
              <a:gd name="adj" fmla="val 6014"/>
            </a:avLst>
          </a:prstGeom>
          <a:solidFill>
            <a:srgbClr val="C6E9F2"/>
          </a:solidFill>
          <a:ln w="12700">
            <a:solidFill>
              <a:srgbClr val="1F497D"/>
            </a:solidFill>
            <a:round/>
            <a:headEnd/>
            <a:tailEnd/>
          </a:ln>
        </p:spPr>
        <p:txBody>
          <a:bodyPr wrap="none" lIns="27000" tIns="0" rIns="27000" bIns="0" anchor="ctr"/>
          <a:lstStyle/>
          <a:p>
            <a:r>
              <a:rPr lang="en-GB" sz="750"/>
              <a:t>Information</a:t>
            </a:r>
          </a:p>
          <a:p>
            <a:r>
              <a:rPr lang="en-GB" sz="750"/>
              <a:t>Curator</a:t>
            </a:r>
          </a:p>
        </p:txBody>
      </p:sp>
      <p:grpSp>
        <p:nvGrpSpPr>
          <p:cNvPr id="210" name="Group 52"/>
          <p:cNvGrpSpPr>
            <a:grpSpLocks/>
          </p:cNvGrpSpPr>
          <p:nvPr/>
        </p:nvGrpSpPr>
        <p:grpSpPr bwMode="auto">
          <a:xfrm>
            <a:off x="7162489" y="1001319"/>
            <a:ext cx="159544" cy="290513"/>
            <a:chOff x="4203700" y="3251200"/>
            <a:chExt cx="355600" cy="654050"/>
          </a:xfrm>
        </p:grpSpPr>
        <p:grpSp>
          <p:nvGrpSpPr>
            <p:cNvPr id="211" name="Group 29"/>
            <p:cNvGrpSpPr>
              <a:grpSpLocks/>
            </p:cNvGrpSpPr>
            <p:nvPr/>
          </p:nvGrpSpPr>
          <p:grpSpPr bwMode="auto">
            <a:xfrm>
              <a:off x="4203700" y="3251200"/>
              <a:ext cx="355600" cy="654050"/>
              <a:chOff x="603250" y="4737100"/>
              <a:chExt cx="355600" cy="654050"/>
            </a:xfrm>
          </p:grpSpPr>
          <p:sp>
            <p:nvSpPr>
              <p:cNvPr id="215" name="Delay 214"/>
              <p:cNvSpPr/>
              <p:nvPr/>
            </p:nvSpPr>
            <p:spPr>
              <a:xfrm rot="16200000">
                <a:off x="546503" y="4978803"/>
                <a:ext cx="469094"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a:p>
            </p:txBody>
          </p:sp>
          <p:sp>
            <p:nvSpPr>
              <p:cNvPr id="216" name="Oval 215"/>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a:p>
            </p:txBody>
          </p:sp>
        </p:grpSp>
        <p:grpSp>
          <p:nvGrpSpPr>
            <p:cNvPr id="212" name="Group 134"/>
            <p:cNvGrpSpPr>
              <a:grpSpLocks/>
            </p:cNvGrpSpPr>
            <p:nvPr/>
          </p:nvGrpSpPr>
          <p:grpSpPr bwMode="auto">
            <a:xfrm>
              <a:off x="4241800" y="3594100"/>
              <a:ext cx="279400" cy="279400"/>
              <a:chOff x="5397122" y="5664363"/>
              <a:chExt cx="342811" cy="342838"/>
            </a:xfrm>
          </p:grpSpPr>
          <p:sp>
            <p:nvSpPr>
              <p:cNvPr id="213" name="Rectangle 212"/>
              <p:cNvSpPr/>
              <p:nvPr/>
            </p:nvSpPr>
            <p:spPr>
              <a:xfrm>
                <a:off x="5395959" y="5664618"/>
                <a:ext cx="345137" cy="342071"/>
              </a:xfrm>
              <a:prstGeom prst="rect">
                <a:avLst/>
              </a:prstGeom>
              <a:solidFill>
                <a:schemeClr val="bg1"/>
              </a:solidFill>
              <a:ln w="63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a:p>
            </p:txBody>
          </p:sp>
          <p:sp>
            <p:nvSpPr>
              <p:cNvPr id="214" name="L-Shape 213"/>
              <p:cNvSpPr>
                <a:spLocks/>
              </p:cNvSpPr>
              <p:nvPr/>
            </p:nvSpPr>
            <p:spPr>
              <a:xfrm rot="18733505">
                <a:off x="5433623" y="5734403"/>
                <a:ext cx="279577" cy="140007"/>
              </a:xfrm>
              <a:prstGeom prst="corner">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dirty="0"/>
              </a:p>
            </p:txBody>
          </p:sp>
        </p:grpSp>
      </p:grpSp>
      <p:grpSp>
        <p:nvGrpSpPr>
          <p:cNvPr id="217" name="Group 540"/>
          <p:cNvGrpSpPr>
            <a:grpSpLocks/>
          </p:cNvGrpSpPr>
          <p:nvPr/>
        </p:nvGrpSpPr>
        <p:grpSpPr bwMode="auto">
          <a:xfrm>
            <a:off x="5696589" y="1002508"/>
            <a:ext cx="153590" cy="280988"/>
            <a:chOff x="2200940" y="6356874"/>
            <a:chExt cx="204788" cy="374651"/>
          </a:xfrm>
        </p:grpSpPr>
        <p:grpSp>
          <p:nvGrpSpPr>
            <p:cNvPr id="218" name="Group 88"/>
            <p:cNvGrpSpPr>
              <a:grpSpLocks/>
            </p:cNvGrpSpPr>
            <p:nvPr/>
          </p:nvGrpSpPr>
          <p:grpSpPr bwMode="auto">
            <a:xfrm>
              <a:off x="2200940" y="6356874"/>
              <a:ext cx="204788" cy="374651"/>
              <a:chOff x="7802562" y="3073400"/>
              <a:chExt cx="355600" cy="654051"/>
            </a:xfrm>
          </p:grpSpPr>
          <p:sp>
            <p:nvSpPr>
              <p:cNvPr id="222" name="Delay 483"/>
              <p:cNvSpPr>
                <a:spLocks noChangeArrowheads="1"/>
              </p:cNvSpPr>
              <p:nvPr/>
            </p:nvSpPr>
            <p:spPr bwMode="auto">
              <a:xfrm rot="-5400000">
                <a:off x="7744793" y="3314082"/>
                <a:ext cx="471138" cy="355600"/>
              </a:xfrm>
              <a:prstGeom prst="flowChartDelay">
                <a:avLst/>
              </a:prstGeom>
              <a:solidFill>
                <a:schemeClr val="tx2"/>
              </a:solidFill>
              <a:ln w="9525">
                <a:solidFill>
                  <a:srgbClr val="1F497D"/>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sp>
            <p:nvSpPr>
              <p:cNvPr id="223" name="Oval 222"/>
              <p:cNvSpPr/>
              <p:nvPr/>
            </p:nvSpPr>
            <p:spPr bwMode="auto">
              <a:xfrm>
                <a:off x="7827963" y="30734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219" name="Group 542"/>
            <p:cNvGrpSpPr>
              <a:grpSpLocks/>
            </p:cNvGrpSpPr>
            <p:nvPr/>
          </p:nvGrpSpPr>
          <p:grpSpPr bwMode="auto">
            <a:xfrm>
              <a:off x="2222259" y="6539383"/>
              <a:ext cx="162139" cy="177439"/>
              <a:chOff x="2222259" y="6529858"/>
              <a:chExt cx="162139" cy="177439"/>
            </a:xfrm>
          </p:grpSpPr>
          <p:sp>
            <p:nvSpPr>
              <p:cNvPr id="220" name="Teardrop 219"/>
              <p:cNvSpPr>
                <a:spLocks noChangeAspect="1"/>
              </p:cNvSpPr>
              <p:nvPr/>
            </p:nvSpPr>
            <p:spPr>
              <a:xfrm rot="8106214">
                <a:off x="2254915" y="6529912"/>
                <a:ext cx="101601" cy="101600"/>
              </a:xfrm>
              <a:prstGeom prst="teardrop">
                <a:avLst>
                  <a:gd name="adj" fmla="val 185375"/>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defRPr/>
                </a:pPr>
                <a:endParaRPr lang="en-US" sz="1050"/>
              </a:p>
            </p:txBody>
          </p:sp>
          <p:sp>
            <p:nvSpPr>
              <p:cNvPr id="221" name="Rectangle 220"/>
              <p:cNvSpPr/>
              <p:nvPr/>
            </p:nvSpPr>
            <p:spPr>
              <a:xfrm>
                <a:off x="2221577" y="6653737"/>
                <a:ext cx="163514" cy="539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grpSp>
      </p:grpSp>
      <p:grpSp>
        <p:nvGrpSpPr>
          <p:cNvPr id="224" name="Group 36"/>
          <p:cNvGrpSpPr>
            <a:grpSpLocks/>
          </p:cNvGrpSpPr>
          <p:nvPr/>
        </p:nvGrpSpPr>
        <p:grpSpPr bwMode="auto">
          <a:xfrm>
            <a:off x="7347031" y="1001317"/>
            <a:ext cx="157163" cy="289322"/>
            <a:chOff x="5422900" y="2476500"/>
            <a:chExt cx="355600" cy="654050"/>
          </a:xfrm>
        </p:grpSpPr>
        <p:grpSp>
          <p:nvGrpSpPr>
            <p:cNvPr id="225" name="Group 29"/>
            <p:cNvGrpSpPr>
              <a:grpSpLocks/>
            </p:cNvGrpSpPr>
            <p:nvPr/>
          </p:nvGrpSpPr>
          <p:grpSpPr bwMode="auto">
            <a:xfrm>
              <a:off x="5422900" y="2476500"/>
              <a:ext cx="355600" cy="654050"/>
              <a:chOff x="603250" y="4737100"/>
              <a:chExt cx="355600" cy="654050"/>
            </a:xfrm>
          </p:grpSpPr>
          <p:sp>
            <p:nvSpPr>
              <p:cNvPr id="228" name="Delay 227"/>
              <p:cNvSpPr/>
              <p:nvPr/>
            </p:nvSpPr>
            <p:spPr>
              <a:xfrm rot="16200000">
                <a:off x="545538" y="4977838"/>
                <a:ext cx="471023"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229" name="Oval 228"/>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226" name="Rectangle 225"/>
            <p:cNvSpPr/>
            <p:nvPr/>
          </p:nvSpPr>
          <p:spPr>
            <a:xfrm>
              <a:off x="5468696" y="2858703"/>
              <a:ext cx="266701" cy="201867"/>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227" name="Freeform 226"/>
            <p:cNvSpPr/>
            <p:nvPr/>
          </p:nvSpPr>
          <p:spPr>
            <a:xfrm>
              <a:off x="5447145" y="2893692"/>
              <a:ext cx="307109" cy="118429"/>
            </a:xfrm>
            <a:custGeom>
              <a:avLst/>
              <a:gdLst>
                <a:gd name="connsiteX0" fmla="*/ 0 w 304800"/>
                <a:gd name="connsiteY0" fmla="*/ 91017 h 118534"/>
                <a:gd name="connsiteX1" fmla="*/ 139700 w 304800"/>
                <a:gd name="connsiteY1" fmla="*/ 52917 h 118534"/>
                <a:gd name="connsiteX2" fmla="*/ 190500 w 304800"/>
                <a:gd name="connsiteY2" fmla="*/ 103717 h 118534"/>
                <a:gd name="connsiteX3" fmla="*/ 203200 w 304800"/>
                <a:gd name="connsiteY3" fmla="*/ 103717 h 118534"/>
                <a:gd name="connsiteX4" fmla="*/ 241300 w 304800"/>
                <a:gd name="connsiteY4" fmla="*/ 14817 h 118534"/>
                <a:gd name="connsiteX5" fmla="*/ 304800 w 304800"/>
                <a:gd name="connsiteY5" fmla="*/ 14817 h 11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18534">
                  <a:moveTo>
                    <a:pt x="0" y="91017"/>
                  </a:moveTo>
                  <a:cubicBezTo>
                    <a:pt x="53975" y="70908"/>
                    <a:pt x="107950" y="50800"/>
                    <a:pt x="139700" y="52917"/>
                  </a:cubicBezTo>
                  <a:cubicBezTo>
                    <a:pt x="171450" y="55034"/>
                    <a:pt x="179917" y="95250"/>
                    <a:pt x="190500" y="103717"/>
                  </a:cubicBezTo>
                  <a:cubicBezTo>
                    <a:pt x="201083" y="112184"/>
                    <a:pt x="194733" y="118534"/>
                    <a:pt x="203200" y="103717"/>
                  </a:cubicBezTo>
                  <a:cubicBezTo>
                    <a:pt x="211667" y="88900"/>
                    <a:pt x="224367" y="29634"/>
                    <a:pt x="241300" y="14817"/>
                  </a:cubicBezTo>
                  <a:cubicBezTo>
                    <a:pt x="258233" y="0"/>
                    <a:pt x="304800" y="14817"/>
                    <a:pt x="304800" y="14817"/>
                  </a:cubicBezTo>
                </a:path>
              </a:pathLst>
            </a:custGeom>
            <a:ln>
              <a:solidFill>
                <a:srgbClr val="1F497D"/>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GB" sz="1050"/>
            </a:p>
          </p:txBody>
        </p:sp>
      </p:grpSp>
      <p:grpSp>
        <p:nvGrpSpPr>
          <p:cNvPr id="230" name="Group 58"/>
          <p:cNvGrpSpPr>
            <a:grpSpLocks/>
          </p:cNvGrpSpPr>
          <p:nvPr/>
        </p:nvGrpSpPr>
        <p:grpSpPr bwMode="auto">
          <a:xfrm>
            <a:off x="7524434" y="1001317"/>
            <a:ext cx="157163" cy="289322"/>
            <a:chOff x="4152900" y="4851400"/>
            <a:chExt cx="355600" cy="654050"/>
          </a:xfrm>
        </p:grpSpPr>
        <p:grpSp>
          <p:nvGrpSpPr>
            <p:cNvPr id="231" name="Group 29"/>
            <p:cNvGrpSpPr>
              <a:grpSpLocks/>
            </p:cNvGrpSpPr>
            <p:nvPr/>
          </p:nvGrpSpPr>
          <p:grpSpPr bwMode="auto">
            <a:xfrm>
              <a:off x="4152900" y="4851400"/>
              <a:ext cx="355600" cy="654050"/>
              <a:chOff x="603250" y="4737100"/>
              <a:chExt cx="355600" cy="654050"/>
            </a:xfrm>
          </p:grpSpPr>
          <p:sp>
            <p:nvSpPr>
              <p:cNvPr id="233" name="Delay 232"/>
              <p:cNvSpPr/>
              <p:nvPr/>
            </p:nvSpPr>
            <p:spPr>
              <a:xfrm rot="16200000">
                <a:off x="545538" y="4977838"/>
                <a:ext cx="471023"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234" name="Oval 23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232" name="Diamond 231"/>
            <p:cNvSpPr/>
            <p:nvPr/>
          </p:nvSpPr>
          <p:spPr>
            <a:xfrm>
              <a:off x="4204086" y="5193228"/>
              <a:ext cx="253230" cy="255700"/>
            </a:xfrm>
            <a:prstGeom prst="diamond">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235" name="Group 470"/>
          <p:cNvGrpSpPr>
            <a:grpSpLocks/>
          </p:cNvGrpSpPr>
          <p:nvPr/>
        </p:nvGrpSpPr>
        <p:grpSpPr bwMode="auto">
          <a:xfrm>
            <a:off x="2697956" y="991792"/>
            <a:ext cx="191691" cy="278606"/>
            <a:chOff x="4884738" y="1239838"/>
            <a:chExt cx="255587" cy="371475"/>
          </a:xfrm>
        </p:grpSpPr>
        <p:sp>
          <p:nvSpPr>
            <p:cNvPr id="236" name="Rounded Rectangle 54"/>
            <p:cNvSpPr>
              <a:spLocks noChangeArrowheads="1"/>
            </p:cNvSpPr>
            <p:nvPr/>
          </p:nvSpPr>
          <p:spPr bwMode="auto">
            <a:xfrm>
              <a:off x="4884738" y="1239838"/>
              <a:ext cx="255587"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a:endParaRPr lang="en-GB" sz="1050">
                <a:solidFill>
                  <a:srgbClr val="FFFFFF"/>
                </a:solidFill>
              </a:endParaRPr>
            </a:p>
          </p:txBody>
        </p:sp>
        <p:sp>
          <p:nvSpPr>
            <p:cNvPr id="237" name="Rounded Rectangle 111"/>
            <p:cNvSpPr>
              <a:spLocks noChangeArrowheads="1"/>
            </p:cNvSpPr>
            <p:nvPr/>
          </p:nvSpPr>
          <p:spPr bwMode="auto">
            <a:xfrm>
              <a:off x="4970463"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238" name="Diamond 102"/>
            <p:cNvSpPr>
              <a:spLocks noChangeArrowheads="1"/>
            </p:cNvSpPr>
            <p:nvPr/>
          </p:nvSpPr>
          <p:spPr bwMode="auto">
            <a:xfrm>
              <a:off x="4930775" y="1265238"/>
              <a:ext cx="158750" cy="158750"/>
            </a:xfrm>
            <a:prstGeom prst="diamond">
              <a:avLst/>
            </a:prstGeom>
            <a:solidFill>
              <a:srgbClr val="1F497D"/>
            </a:solidFill>
            <a:ln w="9525">
              <a:solidFill>
                <a:srgbClr val="1F497D"/>
              </a:solidFill>
              <a:miter lim="800000"/>
              <a:headEnd/>
              <a:tailEnd/>
            </a:ln>
          </p:spPr>
          <p:txBody>
            <a:bodyPr anchor="ctr"/>
            <a:lstStyle/>
            <a:p>
              <a:pPr algn="ctr"/>
              <a:endParaRPr lang="en-GB" sz="1050">
                <a:solidFill>
                  <a:srgbClr val="FFFFFF"/>
                </a:solidFill>
              </a:endParaRPr>
            </a:p>
          </p:txBody>
        </p:sp>
        <p:sp>
          <p:nvSpPr>
            <p:cNvPr id="239" name="Rounded Rectangle 84"/>
            <p:cNvSpPr>
              <a:spLocks noChangeArrowheads="1"/>
            </p:cNvSpPr>
            <p:nvPr/>
          </p:nvSpPr>
          <p:spPr bwMode="auto">
            <a:xfrm>
              <a:off x="4951413" y="1446213"/>
              <a:ext cx="36513" cy="33337"/>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240" name="Rounded Rectangle 105"/>
            <p:cNvSpPr>
              <a:spLocks noChangeArrowheads="1"/>
            </p:cNvSpPr>
            <p:nvPr/>
          </p:nvSpPr>
          <p:spPr bwMode="auto">
            <a:xfrm>
              <a:off x="5027612" y="1446213"/>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241" name="Rounded Rectangle 106"/>
            <p:cNvSpPr>
              <a:spLocks noChangeArrowheads="1"/>
            </p:cNvSpPr>
            <p:nvPr/>
          </p:nvSpPr>
          <p:spPr bwMode="auto">
            <a:xfrm>
              <a:off x="5027612" y="14827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242" name="Rounded Rectangle 107"/>
            <p:cNvSpPr>
              <a:spLocks noChangeArrowheads="1"/>
            </p:cNvSpPr>
            <p:nvPr/>
          </p:nvSpPr>
          <p:spPr bwMode="auto">
            <a:xfrm>
              <a:off x="5022850" y="1485900"/>
              <a:ext cx="71437"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243" name="Rounded Rectangle 108"/>
            <p:cNvSpPr>
              <a:spLocks noChangeArrowheads="1"/>
            </p:cNvSpPr>
            <p:nvPr/>
          </p:nvSpPr>
          <p:spPr bwMode="auto">
            <a:xfrm>
              <a:off x="4951413" y="1520825"/>
              <a:ext cx="36513"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244" name="Rounded Rectangle 109"/>
            <p:cNvSpPr>
              <a:spLocks noChangeArrowheads="1"/>
            </p:cNvSpPr>
            <p:nvPr/>
          </p:nvSpPr>
          <p:spPr bwMode="auto">
            <a:xfrm>
              <a:off x="4989513" y="15208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245" name="Rounded Rectangle 110"/>
            <p:cNvSpPr>
              <a:spLocks noChangeArrowheads="1"/>
            </p:cNvSpPr>
            <p:nvPr/>
          </p:nvSpPr>
          <p:spPr bwMode="auto">
            <a:xfrm>
              <a:off x="4994276" y="1552575"/>
              <a:ext cx="36512" cy="33338"/>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246" name="Rounded Rectangle 111"/>
            <p:cNvSpPr>
              <a:spLocks noChangeArrowheads="1"/>
            </p:cNvSpPr>
            <p:nvPr/>
          </p:nvSpPr>
          <p:spPr bwMode="auto">
            <a:xfrm>
              <a:off x="4965701" y="1463675"/>
              <a:ext cx="80962" cy="90488"/>
            </a:xfrm>
            <a:prstGeom prst="roundRect">
              <a:avLst>
                <a:gd name="adj" fmla="val 16667"/>
              </a:avLst>
            </a:prstGeom>
            <a:solidFill>
              <a:srgbClr val="1F497D"/>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en-GB" sz="1050">
                <a:solidFill>
                  <a:srgbClr val="FFFFFF"/>
                </a:solidFill>
              </a:endParaRPr>
            </a:p>
          </p:txBody>
        </p:sp>
      </p:grpSp>
      <p:sp>
        <p:nvSpPr>
          <p:cNvPr id="247" name="Left-Right Arrow 246"/>
          <p:cNvSpPr/>
          <p:nvPr/>
        </p:nvSpPr>
        <p:spPr bwMode="auto">
          <a:xfrm rot="5400000">
            <a:off x="3777461" y="1494238"/>
            <a:ext cx="329803" cy="10596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248" name="Left-Right Arrow 247"/>
          <p:cNvSpPr/>
          <p:nvPr/>
        </p:nvSpPr>
        <p:spPr bwMode="auto">
          <a:xfrm rot="5400000">
            <a:off x="5417983" y="1502572"/>
            <a:ext cx="329804" cy="10596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249" name="Left-Right Arrow 248"/>
          <p:cNvSpPr/>
          <p:nvPr/>
        </p:nvSpPr>
        <p:spPr bwMode="auto">
          <a:xfrm rot="5400000">
            <a:off x="6256738" y="1510907"/>
            <a:ext cx="329803" cy="10596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250" name="Down Arrow 249"/>
          <p:cNvSpPr/>
          <p:nvPr/>
        </p:nvSpPr>
        <p:spPr>
          <a:xfrm>
            <a:off x="4885556" y="1395303"/>
            <a:ext cx="134142" cy="335410"/>
          </a:xfrm>
          <a:prstGeom prst="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rgbClr val="1F497D"/>
              </a:solidFill>
              <a:latin typeface="Calibri"/>
              <a:cs typeface="Calibri"/>
            </a:endParaRPr>
          </a:p>
        </p:txBody>
      </p:sp>
    </p:spTree>
    <p:extLst>
      <p:ext uri="{BB962C8B-B14F-4D97-AF65-F5344CB8AC3E}">
        <p14:creationId xmlns:p14="http://schemas.microsoft.com/office/powerpoint/2010/main" val="47299285"/>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2"/>
          <p:cNvSpPr>
            <a:spLocks noGrp="1"/>
          </p:cNvSpPr>
          <p:nvPr>
            <p:ph type="title"/>
          </p:nvPr>
        </p:nvSpPr>
        <p:spPr/>
        <p:txBody>
          <a:bodyPr/>
          <a:lstStyle/>
          <a:p>
            <a:r>
              <a:rPr lang="en-US">
                <a:latin typeface="Arial" charset="0"/>
                <a:ea typeface="MS PGothic" charset="0"/>
              </a:rPr>
              <a:t>The subsystems inside IBM’s Data Lake</a:t>
            </a:r>
          </a:p>
        </p:txBody>
      </p:sp>
      <p:grpSp>
        <p:nvGrpSpPr>
          <p:cNvPr id="14338" name="Group 13"/>
          <p:cNvGrpSpPr>
            <a:grpSpLocks/>
          </p:cNvGrpSpPr>
          <p:nvPr/>
        </p:nvGrpSpPr>
        <p:grpSpPr bwMode="auto">
          <a:xfrm>
            <a:off x="2272903" y="1543051"/>
            <a:ext cx="4566047" cy="3206354"/>
            <a:chOff x="2309813" y="2679700"/>
            <a:chExt cx="4970462" cy="3644900"/>
          </a:xfrm>
        </p:grpSpPr>
        <p:sp>
          <p:nvSpPr>
            <p:cNvPr id="14506" name="Rounded Rectangle 60"/>
            <p:cNvSpPr>
              <a:spLocks noChangeArrowheads="1"/>
            </p:cNvSpPr>
            <p:nvPr/>
          </p:nvSpPr>
          <p:spPr bwMode="auto">
            <a:xfrm>
              <a:off x="2309813" y="2679700"/>
              <a:ext cx="4970462" cy="3644900"/>
            </a:xfrm>
            <a:prstGeom prst="roundRect">
              <a:avLst>
                <a:gd name="adj" fmla="val 4431"/>
              </a:avLst>
            </a:prstGeom>
            <a:solidFill>
              <a:srgbClr val="002060"/>
            </a:solidFill>
            <a:ln w="12700">
              <a:solidFill>
                <a:srgbClr val="1F497D"/>
              </a:solidFill>
              <a:round/>
              <a:headEnd/>
              <a:tailEnd/>
            </a:ln>
          </p:spPr>
          <p:txBody>
            <a:bodyPr lIns="27000" tIns="27000" rIns="27000" bIns="27000" anchor="b"/>
            <a:lstStyle/>
            <a:p>
              <a:pPr algn="ctr"/>
              <a:r>
                <a:rPr lang="en-GB" sz="1200">
                  <a:solidFill>
                    <a:schemeClr val="bg1"/>
                  </a:solidFill>
                </a:rPr>
                <a:t>Data Lake (System of Insight)</a:t>
              </a:r>
            </a:p>
          </p:txBody>
        </p:sp>
        <p:sp>
          <p:nvSpPr>
            <p:cNvPr id="14507" name="Rounded Rectangle 60"/>
            <p:cNvSpPr>
              <a:spLocks noChangeArrowheads="1"/>
            </p:cNvSpPr>
            <p:nvPr/>
          </p:nvSpPr>
          <p:spPr bwMode="auto">
            <a:xfrm>
              <a:off x="2359026" y="2747962"/>
              <a:ext cx="4865688" cy="3143496"/>
            </a:xfrm>
            <a:prstGeom prst="roundRect">
              <a:avLst>
                <a:gd name="adj" fmla="val 4199"/>
              </a:avLst>
            </a:prstGeom>
            <a:solidFill>
              <a:schemeClr val="bg1"/>
            </a:solidFill>
            <a:ln w="12700">
              <a:solidFill>
                <a:srgbClr val="1F497D"/>
              </a:solidFill>
              <a:round/>
              <a:headEnd/>
              <a:tailEnd/>
            </a:ln>
          </p:spPr>
          <p:txBody>
            <a:bodyPr lIns="27000" tIns="27000" rIns="27000" bIns="27000" anchor="b"/>
            <a:lstStyle/>
            <a:p>
              <a:pPr algn="ctr"/>
              <a:r>
                <a:rPr lang="en-GB" sz="1200"/>
                <a:t>Information Management and Governance Fabric</a:t>
              </a:r>
            </a:p>
          </p:txBody>
        </p:sp>
        <p:sp>
          <p:nvSpPr>
            <p:cNvPr id="14508" name="Rounded Rectangle 197"/>
            <p:cNvSpPr>
              <a:spLocks noChangeArrowheads="1"/>
            </p:cNvSpPr>
            <p:nvPr/>
          </p:nvSpPr>
          <p:spPr bwMode="auto">
            <a:xfrm>
              <a:off x="2566580" y="2966102"/>
              <a:ext cx="4496383" cy="2482613"/>
            </a:xfrm>
            <a:prstGeom prst="roundRect">
              <a:avLst>
                <a:gd name="adj" fmla="val 4028"/>
              </a:avLst>
            </a:prstGeom>
            <a:solidFill>
              <a:schemeClr val="tx2">
                <a:alpha val="21960"/>
              </a:schemeClr>
            </a:solidFill>
            <a:ln w="9525">
              <a:solidFill>
                <a:srgbClr val="1F497D"/>
              </a:solidFill>
              <a:round/>
              <a:headEnd/>
              <a:tailEnd/>
            </a:ln>
          </p:spPr>
          <p:txBody>
            <a:bodyPr lIns="27000" tIns="27000" rIns="27000" bIns="27000"/>
            <a:lstStyle/>
            <a:p>
              <a:pPr algn="ctr"/>
              <a:endParaRPr lang="en-GB" sz="1200">
                <a:solidFill>
                  <a:schemeClr val="tx2"/>
                </a:solidFill>
              </a:endParaRPr>
            </a:p>
          </p:txBody>
        </p:sp>
      </p:grpSp>
      <p:sp>
        <p:nvSpPr>
          <p:cNvPr id="14339" name="Rounded Rectangle 197"/>
          <p:cNvSpPr>
            <a:spLocks noChangeArrowheads="1"/>
          </p:cNvSpPr>
          <p:nvPr/>
        </p:nvSpPr>
        <p:spPr bwMode="auto">
          <a:xfrm>
            <a:off x="5408711" y="1812131"/>
            <a:ext cx="1198068" cy="542925"/>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pPr algn="ctr"/>
            <a:r>
              <a:rPr lang="en-GB" sz="1050"/>
              <a:t>Catalogue</a:t>
            </a:r>
          </a:p>
        </p:txBody>
      </p:sp>
      <p:sp>
        <p:nvSpPr>
          <p:cNvPr id="14340" name="Rounded Rectangle 197"/>
          <p:cNvSpPr>
            <a:spLocks noChangeArrowheads="1"/>
          </p:cNvSpPr>
          <p:nvPr/>
        </p:nvSpPr>
        <p:spPr bwMode="auto">
          <a:xfrm>
            <a:off x="5901929" y="2401493"/>
            <a:ext cx="704850" cy="1560909"/>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pPr algn="ctr"/>
            <a:r>
              <a:rPr lang="en-GB" sz="1050"/>
              <a:t>Self-Service</a:t>
            </a:r>
          </a:p>
          <a:p>
            <a:pPr algn="ctr"/>
            <a:r>
              <a:rPr lang="en-GB" sz="1050"/>
              <a:t>Access</a:t>
            </a:r>
          </a:p>
        </p:txBody>
      </p:sp>
      <p:sp>
        <p:nvSpPr>
          <p:cNvPr id="14341" name="Rounded Rectangle 197"/>
          <p:cNvSpPr>
            <a:spLocks noChangeArrowheads="1"/>
          </p:cNvSpPr>
          <p:nvPr/>
        </p:nvSpPr>
        <p:spPr bwMode="auto">
          <a:xfrm>
            <a:off x="2547943" y="1812135"/>
            <a:ext cx="745331" cy="2150269"/>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pPr algn="ctr"/>
            <a:r>
              <a:rPr lang="en-GB" sz="1050"/>
              <a:t>Enterprise</a:t>
            </a:r>
          </a:p>
          <a:p>
            <a:pPr algn="ctr"/>
            <a:r>
              <a:rPr lang="en-GB" sz="1050"/>
              <a:t>IT Data</a:t>
            </a:r>
          </a:p>
          <a:p>
            <a:pPr algn="ctr"/>
            <a:r>
              <a:rPr lang="en-GB" sz="1050"/>
              <a:t>Exchange</a:t>
            </a:r>
          </a:p>
        </p:txBody>
      </p:sp>
      <p:sp>
        <p:nvSpPr>
          <p:cNvPr id="14342" name="Rounded Rectangle 197"/>
          <p:cNvSpPr>
            <a:spLocks noChangeArrowheads="1"/>
          </p:cNvSpPr>
          <p:nvPr/>
        </p:nvSpPr>
        <p:spPr bwMode="auto">
          <a:xfrm>
            <a:off x="3330183" y="1814514"/>
            <a:ext cx="1246852" cy="540544"/>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pPr algn="ctr"/>
            <a:r>
              <a:rPr lang="en-GB" sz="1050"/>
              <a:t>Self-Service</a:t>
            </a:r>
          </a:p>
          <a:p>
            <a:pPr algn="ctr"/>
            <a:r>
              <a:rPr lang="en-GB" sz="1050"/>
              <a:t>Access</a:t>
            </a:r>
          </a:p>
        </p:txBody>
      </p:sp>
      <p:sp>
        <p:nvSpPr>
          <p:cNvPr id="14343" name="Rounded Rectangle 359"/>
          <p:cNvSpPr>
            <a:spLocks noChangeArrowheads="1"/>
          </p:cNvSpPr>
          <p:nvPr/>
        </p:nvSpPr>
        <p:spPr bwMode="auto">
          <a:xfrm>
            <a:off x="2571750" y="913210"/>
            <a:ext cx="2474777" cy="433388"/>
          </a:xfrm>
          <a:prstGeom prst="roundRect">
            <a:avLst>
              <a:gd name="adj" fmla="val 6014"/>
            </a:avLst>
          </a:prstGeom>
          <a:solidFill>
            <a:srgbClr val="C6E9F2"/>
          </a:solidFill>
          <a:ln w="12700">
            <a:solidFill>
              <a:srgbClr val="1F497D"/>
            </a:solidFill>
            <a:round/>
            <a:headEnd/>
            <a:tailEnd/>
          </a:ln>
        </p:spPr>
        <p:txBody>
          <a:bodyPr wrap="none" tIns="0" bIns="0" anchor="ctr"/>
          <a:lstStyle/>
          <a:p>
            <a:pPr algn="ctr"/>
            <a:r>
              <a:rPr lang="en-GB" sz="750"/>
              <a:t>Analytics</a:t>
            </a:r>
          </a:p>
          <a:p>
            <a:pPr algn="ctr"/>
            <a:r>
              <a:rPr lang="en-GB" sz="750"/>
              <a:t>Teams</a:t>
            </a:r>
          </a:p>
        </p:txBody>
      </p:sp>
      <p:sp>
        <p:nvSpPr>
          <p:cNvPr id="14344" name="Right Arrow 21"/>
          <p:cNvSpPr>
            <a:spLocks noChangeArrowheads="1"/>
          </p:cNvSpPr>
          <p:nvPr/>
        </p:nvSpPr>
        <p:spPr bwMode="auto">
          <a:xfrm>
            <a:off x="4646536" y="1083472"/>
            <a:ext cx="72629" cy="70247"/>
          </a:xfrm>
          <a:prstGeom prst="rightArrow">
            <a:avLst>
              <a:gd name="adj1" fmla="val 50000"/>
              <a:gd name="adj2" fmla="val 36761"/>
            </a:avLst>
          </a:prstGeom>
          <a:solidFill>
            <a:srgbClr val="FFFFFF"/>
          </a:solidFill>
          <a:ln w="12700">
            <a:solidFill>
              <a:srgbClr val="1F497D"/>
            </a:solidFill>
            <a:miter lim="800000"/>
            <a:headEnd/>
            <a:tailEnd/>
          </a:ln>
        </p:spPr>
        <p:txBody>
          <a:bodyPr anchor="ctr"/>
          <a:lstStyle/>
          <a:p>
            <a:pPr algn="ctr"/>
            <a:endParaRPr lang="en-GB" sz="750">
              <a:solidFill>
                <a:srgbClr val="1F497D"/>
              </a:solidFill>
            </a:endParaRPr>
          </a:p>
        </p:txBody>
      </p:sp>
      <p:sp>
        <p:nvSpPr>
          <p:cNvPr id="14345" name="Rounded Rectangle 54"/>
          <p:cNvSpPr>
            <a:spLocks noChangeArrowheads="1"/>
          </p:cNvSpPr>
          <p:nvPr/>
        </p:nvSpPr>
        <p:spPr bwMode="auto">
          <a:xfrm>
            <a:off x="4770361" y="996556"/>
            <a:ext cx="191691" cy="278606"/>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a:endParaRPr lang="en-GB" sz="1050">
              <a:solidFill>
                <a:srgbClr val="FFFFFF"/>
              </a:solidFill>
            </a:endParaRPr>
          </a:p>
        </p:txBody>
      </p:sp>
      <p:sp>
        <p:nvSpPr>
          <p:cNvPr id="14346" name="Rounded Rectangle 111"/>
          <p:cNvSpPr>
            <a:spLocks noChangeArrowheads="1"/>
          </p:cNvSpPr>
          <p:nvPr/>
        </p:nvSpPr>
        <p:spPr bwMode="auto">
          <a:xfrm>
            <a:off x="4834654" y="1164433"/>
            <a:ext cx="71438" cy="71438"/>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47" name="Diamond 102"/>
          <p:cNvSpPr>
            <a:spLocks noChangeArrowheads="1"/>
          </p:cNvSpPr>
          <p:nvPr/>
        </p:nvSpPr>
        <p:spPr bwMode="auto">
          <a:xfrm>
            <a:off x="4804889" y="1015606"/>
            <a:ext cx="119063" cy="119063"/>
          </a:xfrm>
          <a:prstGeom prst="diamond">
            <a:avLst/>
          </a:prstGeom>
          <a:solidFill>
            <a:srgbClr val="1F497D"/>
          </a:solidFill>
          <a:ln w="9525">
            <a:solidFill>
              <a:srgbClr val="1F497D"/>
            </a:solidFill>
            <a:miter lim="800000"/>
            <a:headEnd/>
            <a:tailEnd/>
          </a:ln>
        </p:spPr>
        <p:txBody>
          <a:bodyPr anchor="ctr"/>
          <a:lstStyle/>
          <a:p>
            <a:pPr algn="ctr"/>
            <a:endParaRPr lang="en-GB" sz="1050">
              <a:solidFill>
                <a:srgbClr val="FFFFFF"/>
              </a:solidFill>
            </a:endParaRPr>
          </a:p>
        </p:txBody>
      </p:sp>
      <p:sp>
        <p:nvSpPr>
          <p:cNvPr id="14348" name="Rounded Rectangle 17"/>
          <p:cNvSpPr>
            <a:spLocks noChangeArrowheads="1"/>
          </p:cNvSpPr>
          <p:nvPr/>
        </p:nvSpPr>
        <p:spPr bwMode="auto">
          <a:xfrm>
            <a:off x="4820372" y="1151338"/>
            <a:ext cx="27385" cy="25003"/>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49" name="Rounded Rectangle 105"/>
          <p:cNvSpPr>
            <a:spLocks noChangeArrowheads="1"/>
          </p:cNvSpPr>
          <p:nvPr/>
        </p:nvSpPr>
        <p:spPr bwMode="auto">
          <a:xfrm>
            <a:off x="4877517" y="1151338"/>
            <a:ext cx="28575" cy="25003"/>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0" name="Rounded Rectangle 106"/>
          <p:cNvSpPr>
            <a:spLocks noChangeArrowheads="1"/>
          </p:cNvSpPr>
          <p:nvPr/>
        </p:nvSpPr>
        <p:spPr bwMode="auto">
          <a:xfrm>
            <a:off x="4877517" y="1178721"/>
            <a:ext cx="28575"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1" name="Rounded Rectangle 107"/>
          <p:cNvSpPr>
            <a:spLocks noChangeArrowheads="1"/>
          </p:cNvSpPr>
          <p:nvPr/>
        </p:nvSpPr>
        <p:spPr bwMode="auto">
          <a:xfrm>
            <a:off x="4873950" y="1181100"/>
            <a:ext cx="53578"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2" name="Rounded Rectangle 108"/>
          <p:cNvSpPr>
            <a:spLocks noChangeArrowheads="1"/>
          </p:cNvSpPr>
          <p:nvPr/>
        </p:nvSpPr>
        <p:spPr bwMode="auto">
          <a:xfrm>
            <a:off x="4820372" y="1207296"/>
            <a:ext cx="27385"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3" name="Rounded Rectangle 109"/>
          <p:cNvSpPr>
            <a:spLocks noChangeArrowheads="1"/>
          </p:cNvSpPr>
          <p:nvPr/>
        </p:nvSpPr>
        <p:spPr bwMode="auto">
          <a:xfrm>
            <a:off x="4848942" y="1207296"/>
            <a:ext cx="28575"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4" name="Rounded Rectangle 110"/>
          <p:cNvSpPr>
            <a:spLocks noChangeArrowheads="1"/>
          </p:cNvSpPr>
          <p:nvPr/>
        </p:nvSpPr>
        <p:spPr bwMode="auto">
          <a:xfrm>
            <a:off x="4852514" y="1231108"/>
            <a:ext cx="27384" cy="2500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5" name="Rounded Rectangle 111"/>
          <p:cNvSpPr>
            <a:spLocks noChangeArrowheads="1"/>
          </p:cNvSpPr>
          <p:nvPr/>
        </p:nvSpPr>
        <p:spPr bwMode="auto">
          <a:xfrm>
            <a:off x="4831083" y="1164431"/>
            <a:ext cx="60722" cy="67866"/>
          </a:xfrm>
          <a:prstGeom prst="roundRect">
            <a:avLst>
              <a:gd name="adj" fmla="val 16667"/>
            </a:avLst>
          </a:prstGeom>
          <a:solidFill>
            <a:srgbClr val="1F497D"/>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en-GB" sz="1050">
              <a:solidFill>
                <a:srgbClr val="FFFFFF"/>
              </a:solidFill>
            </a:endParaRPr>
          </a:p>
        </p:txBody>
      </p:sp>
      <p:grpSp>
        <p:nvGrpSpPr>
          <p:cNvPr id="14356" name="Group 88"/>
          <p:cNvGrpSpPr>
            <a:grpSpLocks/>
          </p:cNvGrpSpPr>
          <p:nvPr/>
        </p:nvGrpSpPr>
        <p:grpSpPr bwMode="auto">
          <a:xfrm>
            <a:off x="4419132" y="989410"/>
            <a:ext cx="153590" cy="280988"/>
            <a:chOff x="7802563" y="3073400"/>
            <a:chExt cx="355600" cy="654050"/>
          </a:xfrm>
        </p:grpSpPr>
        <p:sp>
          <p:nvSpPr>
            <p:cNvPr id="27" name="Delay 26"/>
            <p:cNvSpPr/>
            <p:nvPr/>
          </p:nvSpPr>
          <p:spPr bwMode="auto">
            <a:xfrm rot="16200000">
              <a:off x="7744794" y="3314081"/>
              <a:ext cx="471138"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28" name="Isosceles Triangle 27"/>
            <p:cNvSpPr/>
            <p:nvPr/>
          </p:nvSpPr>
          <p:spPr>
            <a:xfrm flipV="1">
              <a:off x="7893530" y="3328369"/>
              <a:ext cx="173666" cy="155198"/>
            </a:xfrm>
            <a:prstGeom prst="triangl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cs typeface="Calibri"/>
              </a:endParaRPr>
            </a:p>
          </p:txBody>
        </p:sp>
        <p:sp>
          <p:nvSpPr>
            <p:cNvPr id="29" name="Oval 28"/>
            <p:cNvSpPr/>
            <p:nvPr/>
          </p:nvSpPr>
          <p:spPr bwMode="auto">
            <a:xfrm>
              <a:off x="7827963" y="30734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4357" name="Right Arrow 21"/>
          <p:cNvSpPr>
            <a:spLocks noChangeArrowheads="1"/>
          </p:cNvSpPr>
          <p:nvPr/>
        </p:nvSpPr>
        <p:spPr bwMode="auto">
          <a:xfrm flipH="1">
            <a:off x="2936081" y="1082281"/>
            <a:ext cx="72629" cy="70247"/>
          </a:xfrm>
          <a:prstGeom prst="rightArrow">
            <a:avLst>
              <a:gd name="adj1" fmla="val 50000"/>
              <a:gd name="adj2" fmla="val 36761"/>
            </a:avLst>
          </a:prstGeom>
          <a:solidFill>
            <a:srgbClr val="FFFFFF"/>
          </a:solidFill>
          <a:ln w="12700">
            <a:solidFill>
              <a:srgbClr val="1F497D"/>
            </a:solidFill>
            <a:miter lim="800000"/>
            <a:headEnd/>
            <a:tailEnd/>
          </a:ln>
        </p:spPr>
        <p:txBody>
          <a:bodyPr anchor="ctr"/>
          <a:lstStyle/>
          <a:p>
            <a:pPr algn="ctr"/>
            <a:endParaRPr lang="en-GB" sz="750">
              <a:solidFill>
                <a:srgbClr val="1F497D"/>
              </a:solidFill>
            </a:endParaRPr>
          </a:p>
        </p:txBody>
      </p:sp>
      <p:grpSp>
        <p:nvGrpSpPr>
          <p:cNvPr id="14358" name="Group 23"/>
          <p:cNvGrpSpPr>
            <a:grpSpLocks/>
          </p:cNvGrpSpPr>
          <p:nvPr/>
        </p:nvGrpSpPr>
        <p:grpSpPr bwMode="auto">
          <a:xfrm>
            <a:off x="3059911" y="983456"/>
            <a:ext cx="154781" cy="295275"/>
            <a:chOff x="603250" y="4737100"/>
            <a:chExt cx="355600" cy="654050"/>
          </a:xfrm>
        </p:grpSpPr>
        <p:sp>
          <p:nvSpPr>
            <p:cNvPr id="32" name="Delay 31"/>
            <p:cNvSpPr/>
            <p:nvPr/>
          </p:nvSpPr>
          <p:spPr>
            <a:xfrm rot="16200000">
              <a:off x="546330" y="4978630"/>
              <a:ext cx="469439"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GB" sz="225"/>
            </a:p>
          </p:txBody>
        </p:sp>
        <p:sp>
          <p:nvSpPr>
            <p:cNvPr id="33" name="Oval 32"/>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GB" sz="225"/>
            </a:p>
          </p:txBody>
        </p:sp>
      </p:grpSp>
      <p:grpSp>
        <p:nvGrpSpPr>
          <p:cNvPr id="34" name="Group 33"/>
          <p:cNvGrpSpPr/>
          <p:nvPr/>
        </p:nvGrpSpPr>
        <p:grpSpPr>
          <a:xfrm>
            <a:off x="3067283" y="1139030"/>
            <a:ext cx="135187" cy="129477"/>
            <a:chOff x="5291296" y="-516674"/>
            <a:chExt cx="292418" cy="280067"/>
          </a:xfrm>
          <a:noFill/>
        </p:grpSpPr>
        <p:grpSp>
          <p:nvGrpSpPr>
            <p:cNvPr id="35" name="Group 34"/>
            <p:cNvGrpSpPr/>
            <p:nvPr/>
          </p:nvGrpSpPr>
          <p:grpSpPr>
            <a:xfrm>
              <a:off x="5291296" y="-516674"/>
              <a:ext cx="292418" cy="82089"/>
              <a:chOff x="5283050" y="-516674"/>
              <a:chExt cx="292418" cy="82089"/>
            </a:xfrm>
            <a:grpFill/>
          </p:grpSpPr>
          <p:sp>
            <p:nvSpPr>
              <p:cNvPr id="48" name="Oval 47"/>
              <p:cNvSpPr/>
              <p:nvPr/>
            </p:nvSpPr>
            <p:spPr>
              <a:xfrm>
                <a:off x="528305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49" name="Straight Connector 48"/>
              <p:cNvCxnSpPr/>
              <p:nvPr/>
            </p:nvCxnSpPr>
            <p:spPr bwMode="auto">
              <a:xfrm>
                <a:off x="537304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Oval 49"/>
              <p:cNvSpPr/>
              <p:nvPr/>
            </p:nvSpPr>
            <p:spPr>
              <a:xfrm>
                <a:off x="539548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51" name="Straight Connector 50"/>
              <p:cNvCxnSpPr/>
              <p:nvPr/>
            </p:nvCxnSpPr>
            <p:spPr bwMode="auto">
              <a:xfrm>
                <a:off x="548547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2" name="Oval 51"/>
              <p:cNvSpPr/>
              <p:nvPr/>
            </p:nvSpPr>
            <p:spPr>
              <a:xfrm>
                <a:off x="550791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grpSp>
        <p:grpSp>
          <p:nvGrpSpPr>
            <p:cNvPr id="36" name="Group 35"/>
            <p:cNvGrpSpPr/>
            <p:nvPr/>
          </p:nvGrpSpPr>
          <p:grpSpPr>
            <a:xfrm>
              <a:off x="5291296" y="-318696"/>
              <a:ext cx="292418" cy="82089"/>
              <a:chOff x="5845200" y="-516674"/>
              <a:chExt cx="292418" cy="82089"/>
            </a:xfrm>
            <a:grpFill/>
          </p:grpSpPr>
          <p:sp>
            <p:nvSpPr>
              <p:cNvPr id="43" name="Oval 42"/>
              <p:cNvSpPr/>
              <p:nvPr/>
            </p:nvSpPr>
            <p:spPr>
              <a:xfrm>
                <a:off x="584520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44" name="Straight Connector 43"/>
              <p:cNvCxnSpPr/>
              <p:nvPr/>
            </p:nvCxnSpPr>
            <p:spPr bwMode="auto">
              <a:xfrm>
                <a:off x="593519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5" name="Oval 44"/>
              <p:cNvSpPr/>
              <p:nvPr/>
            </p:nvSpPr>
            <p:spPr>
              <a:xfrm>
                <a:off x="595763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46" name="Straight Connector 45"/>
              <p:cNvCxnSpPr/>
              <p:nvPr/>
            </p:nvCxnSpPr>
            <p:spPr bwMode="auto">
              <a:xfrm>
                <a:off x="604762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Oval 46"/>
              <p:cNvSpPr/>
              <p:nvPr/>
            </p:nvSpPr>
            <p:spPr>
              <a:xfrm>
                <a:off x="607006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grpSp>
        <p:grpSp>
          <p:nvGrpSpPr>
            <p:cNvPr id="37" name="Group 36"/>
            <p:cNvGrpSpPr/>
            <p:nvPr/>
          </p:nvGrpSpPr>
          <p:grpSpPr>
            <a:xfrm>
              <a:off x="5325075" y="-417685"/>
              <a:ext cx="224860" cy="82089"/>
              <a:chOff x="5597904" y="-516674"/>
              <a:chExt cx="224860" cy="82089"/>
            </a:xfrm>
            <a:grpFill/>
          </p:grpSpPr>
          <p:sp>
            <p:nvSpPr>
              <p:cNvPr id="38" name="Oval 37"/>
              <p:cNvSpPr/>
              <p:nvPr/>
            </p:nvSpPr>
            <p:spPr>
              <a:xfrm>
                <a:off x="562034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39" name="Straight Connector 38"/>
              <p:cNvCxnSpPr/>
              <p:nvPr/>
            </p:nvCxnSpPr>
            <p:spPr bwMode="auto">
              <a:xfrm>
                <a:off x="571033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0" name="Oval 39"/>
              <p:cNvSpPr/>
              <p:nvPr/>
            </p:nvSpPr>
            <p:spPr>
              <a:xfrm>
                <a:off x="573277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41" name="Straight Connector 40"/>
              <p:cNvCxnSpPr/>
              <p:nvPr/>
            </p:nvCxnSpPr>
            <p:spPr bwMode="auto">
              <a:xfrm>
                <a:off x="582276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2" name="Straight Connector 41"/>
              <p:cNvCxnSpPr/>
              <p:nvPr/>
            </p:nvCxnSpPr>
            <p:spPr bwMode="auto">
              <a:xfrm>
                <a:off x="559790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grpSp>
      <p:sp>
        <p:nvSpPr>
          <p:cNvPr id="14360" name="Rounded Rectangle 359"/>
          <p:cNvSpPr>
            <a:spLocks noChangeArrowheads="1"/>
          </p:cNvSpPr>
          <p:nvPr/>
        </p:nvSpPr>
        <p:spPr bwMode="auto">
          <a:xfrm>
            <a:off x="6040921" y="914403"/>
            <a:ext cx="1765697" cy="434579"/>
          </a:xfrm>
          <a:prstGeom prst="roundRect">
            <a:avLst>
              <a:gd name="adj" fmla="val 6014"/>
            </a:avLst>
          </a:prstGeom>
          <a:solidFill>
            <a:srgbClr val="C6E9F2"/>
          </a:solidFill>
          <a:ln w="12700">
            <a:solidFill>
              <a:srgbClr val="1F497D"/>
            </a:solidFill>
            <a:round/>
            <a:headEnd/>
            <a:tailEnd/>
          </a:ln>
        </p:spPr>
        <p:txBody>
          <a:bodyPr wrap="none" tIns="0" bIns="0" anchor="ctr"/>
          <a:lstStyle/>
          <a:p>
            <a:r>
              <a:rPr lang="en-GB" sz="750"/>
              <a:t>Governance, Risk and</a:t>
            </a:r>
          </a:p>
          <a:p>
            <a:r>
              <a:rPr lang="en-GB" sz="750"/>
              <a:t>Compliance Team</a:t>
            </a:r>
          </a:p>
        </p:txBody>
      </p:sp>
      <p:sp>
        <p:nvSpPr>
          <p:cNvPr id="14361" name="Rounded Rectangle 359"/>
          <p:cNvSpPr>
            <a:spLocks noChangeArrowheads="1"/>
          </p:cNvSpPr>
          <p:nvPr/>
        </p:nvSpPr>
        <p:spPr bwMode="auto">
          <a:xfrm>
            <a:off x="5142946" y="915592"/>
            <a:ext cx="785813" cy="433388"/>
          </a:xfrm>
          <a:prstGeom prst="roundRect">
            <a:avLst>
              <a:gd name="adj" fmla="val 6014"/>
            </a:avLst>
          </a:prstGeom>
          <a:solidFill>
            <a:srgbClr val="C6E9F2"/>
          </a:solidFill>
          <a:ln w="12700">
            <a:solidFill>
              <a:srgbClr val="1F497D"/>
            </a:solidFill>
            <a:round/>
            <a:headEnd/>
            <a:tailEnd/>
          </a:ln>
        </p:spPr>
        <p:txBody>
          <a:bodyPr wrap="none" lIns="27000" tIns="0" rIns="27000" bIns="0" anchor="ctr"/>
          <a:lstStyle/>
          <a:p>
            <a:r>
              <a:rPr lang="en-GB" sz="750"/>
              <a:t>Information</a:t>
            </a:r>
          </a:p>
          <a:p>
            <a:r>
              <a:rPr lang="en-GB" sz="750"/>
              <a:t>Curator</a:t>
            </a:r>
          </a:p>
        </p:txBody>
      </p:sp>
      <p:grpSp>
        <p:nvGrpSpPr>
          <p:cNvPr id="14362" name="Group 52"/>
          <p:cNvGrpSpPr>
            <a:grpSpLocks/>
          </p:cNvGrpSpPr>
          <p:nvPr/>
        </p:nvGrpSpPr>
        <p:grpSpPr bwMode="auto">
          <a:xfrm>
            <a:off x="7162489" y="1001319"/>
            <a:ext cx="159544" cy="290513"/>
            <a:chOff x="4203700" y="3251200"/>
            <a:chExt cx="355600" cy="654050"/>
          </a:xfrm>
        </p:grpSpPr>
        <p:grpSp>
          <p:nvGrpSpPr>
            <p:cNvPr id="14489" name="Group 29"/>
            <p:cNvGrpSpPr>
              <a:grpSpLocks/>
            </p:cNvGrpSpPr>
            <p:nvPr/>
          </p:nvGrpSpPr>
          <p:grpSpPr bwMode="auto">
            <a:xfrm>
              <a:off x="4203700" y="3251200"/>
              <a:ext cx="355600" cy="654050"/>
              <a:chOff x="603250" y="4737100"/>
              <a:chExt cx="355600" cy="654050"/>
            </a:xfrm>
          </p:grpSpPr>
          <p:sp>
            <p:nvSpPr>
              <p:cNvPr id="60" name="Delay 59"/>
              <p:cNvSpPr/>
              <p:nvPr/>
            </p:nvSpPr>
            <p:spPr>
              <a:xfrm rot="16200000">
                <a:off x="546503" y="4978803"/>
                <a:ext cx="469094"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a:p>
            </p:txBody>
          </p:sp>
          <p:sp>
            <p:nvSpPr>
              <p:cNvPr id="61" name="Oval 60"/>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a:p>
            </p:txBody>
          </p:sp>
        </p:grpSp>
        <p:grpSp>
          <p:nvGrpSpPr>
            <p:cNvPr id="14490" name="Group 134"/>
            <p:cNvGrpSpPr>
              <a:grpSpLocks/>
            </p:cNvGrpSpPr>
            <p:nvPr/>
          </p:nvGrpSpPr>
          <p:grpSpPr bwMode="auto">
            <a:xfrm>
              <a:off x="4241800" y="3594100"/>
              <a:ext cx="279400" cy="279400"/>
              <a:chOff x="5397122" y="5664363"/>
              <a:chExt cx="342811" cy="342838"/>
            </a:xfrm>
          </p:grpSpPr>
          <p:sp>
            <p:nvSpPr>
              <p:cNvPr id="58" name="Rectangle 57"/>
              <p:cNvSpPr/>
              <p:nvPr/>
            </p:nvSpPr>
            <p:spPr>
              <a:xfrm>
                <a:off x="5395959" y="5664618"/>
                <a:ext cx="345137" cy="342071"/>
              </a:xfrm>
              <a:prstGeom prst="rect">
                <a:avLst/>
              </a:prstGeom>
              <a:solidFill>
                <a:schemeClr val="bg1"/>
              </a:solidFill>
              <a:ln w="63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a:p>
            </p:txBody>
          </p:sp>
          <p:sp>
            <p:nvSpPr>
              <p:cNvPr id="59" name="L-Shape 58"/>
              <p:cNvSpPr>
                <a:spLocks/>
              </p:cNvSpPr>
              <p:nvPr/>
            </p:nvSpPr>
            <p:spPr>
              <a:xfrm rot="18733505">
                <a:off x="5433623" y="5734403"/>
                <a:ext cx="279577" cy="140007"/>
              </a:xfrm>
              <a:prstGeom prst="corner">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dirty="0"/>
              </a:p>
            </p:txBody>
          </p:sp>
        </p:grpSp>
      </p:grpSp>
      <p:grpSp>
        <p:nvGrpSpPr>
          <p:cNvPr id="14363" name="Group 540"/>
          <p:cNvGrpSpPr>
            <a:grpSpLocks/>
          </p:cNvGrpSpPr>
          <p:nvPr/>
        </p:nvGrpSpPr>
        <p:grpSpPr bwMode="auto">
          <a:xfrm>
            <a:off x="5696589" y="1002508"/>
            <a:ext cx="153590" cy="280988"/>
            <a:chOff x="2200940" y="6356874"/>
            <a:chExt cx="204788" cy="374651"/>
          </a:xfrm>
        </p:grpSpPr>
        <p:grpSp>
          <p:nvGrpSpPr>
            <p:cNvPr id="14481" name="Group 88"/>
            <p:cNvGrpSpPr>
              <a:grpSpLocks/>
            </p:cNvGrpSpPr>
            <p:nvPr/>
          </p:nvGrpSpPr>
          <p:grpSpPr bwMode="auto">
            <a:xfrm>
              <a:off x="2200940" y="6356874"/>
              <a:ext cx="204788" cy="374651"/>
              <a:chOff x="7802562" y="3073400"/>
              <a:chExt cx="355600" cy="654051"/>
            </a:xfrm>
          </p:grpSpPr>
          <p:sp>
            <p:nvSpPr>
              <p:cNvPr id="67" name="Delay 483"/>
              <p:cNvSpPr>
                <a:spLocks noChangeArrowheads="1"/>
              </p:cNvSpPr>
              <p:nvPr/>
            </p:nvSpPr>
            <p:spPr bwMode="auto">
              <a:xfrm rot="-5400000">
                <a:off x="7744793" y="3314082"/>
                <a:ext cx="471138" cy="355600"/>
              </a:xfrm>
              <a:prstGeom prst="flowChartDelay">
                <a:avLst/>
              </a:prstGeom>
              <a:solidFill>
                <a:schemeClr val="tx2"/>
              </a:solidFill>
              <a:ln w="9525">
                <a:solidFill>
                  <a:srgbClr val="1F497D"/>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sp>
            <p:nvSpPr>
              <p:cNvPr id="68" name="Oval 67"/>
              <p:cNvSpPr/>
              <p:nvPr/>
            </p:nvSpPr>
            <p:spPr bwMode="auto">
              <a:xfrm>
                <a:off x="7827963" y="30734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482" name="Group 542"/>
            <p:cNvGrpSpPr>
              <a:grpSpLocks/>
            </p:cNvGrpSpPr>
            <p:nvPr/>
          </p:nvGrpSpPr>
          <p:grpSpPr bwMode="auto">
            <a:xfrm>
              <a:off x="2222259" y="6539383"/>
              <a:ext cx="162139" cy="177439"/>
              <a:chOff x="2222259" y="6529858"/>
              <a:chExt cx="162139" cy="177439"/>
            </a:xfrm>
          </p:grpSpPr>
          <p:sp>
            <p:nvSpPr>
              <p:cNvPr id="65" name="Teardrop 64"/>
              <p:cNvSpPr>
                <a:spLocks noChangeAspect="1"/>
              </p:cNvSpPr>
              <p:nvPr/>
            </p:nvSpPr>
            <p:spPr>
              <a:xfrm rot="8106214">
                <a:off x="2254915" y="6529912"/>
                <a:ext cx="101601" cy="101600"/>
              </a:xfrm>
              <a:prstGeom prst="teardrop">
                <a:avLst>
                  <a:gd name="adj" fmla="val 185375"/>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defRPr/>
                </a:pPr>
                <a:endParaRPr lang="en-US" sz="1050"/>
              </a:p>
            </p:txBody>
          </p:sp>
          <p:sp>
            <p:nvSpPr>
              <p:cNvPr id="66" name="Rectangle 65"/>
              <p:cNvSpPr/>
              <p:nvPr/>
            </p:nvSpPr>
            <p:spPr>
              <a:xfrm>
                <a:off x="2221577" y="6653737"/>
                <a:ext cx="163514" cy="539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grpSp>
      </p:grpSp>
      <p:grpSp>
        <p:nvGrpSpPr>
          <p:cNvPr id="14364" name="Group 36"/>
          <p:cNvGrpSpPr>
            <a:grpSpLocks/>
          </p:cNvGrpSpPr>
          <p:nvPr/>
        </p:nvGrpSpPr>
        <p:grpSpPr bwMode="auto">
          <a:xfrm>
            <a:off x="7347031" y="1001317"/>
            <a:ext cx="157163" cy="289322"/>
            <a:chOff x="5422900" y="2476500"/>
            <a:chExt cx="355600" cy="654050"/>
          </a:xfrm>
        </p:grpSpPr>
        <p:grpSp>
          <p:nvGrpSpPr>
            <p:cNvPr id="14474" name="Group 29"/>
            <p:cNvGrpSpPr>
              <a:grpSpLocks/>
            </p:cNvGrpSpPr>
            <p:nvPr/>
          </p:nvGrpSpPr>
          <p:grpSpPr bwMode="auto">
            <a:xfrm>
              <a:off x="5422900" y="2476500"/>
              <a:ext cx="355600" cy="654050"/>
              <a:chOff x="603250" y="4737100"/>
              <a:chExt cx="355600" cy="654050"/>
            </a:xfrm>
          </p:grpSpPr>
          <p:sp>
            <p:nvSpPr>
              <p:cNvPr id="73" name="Delay 72"/>
              <p:cNvSpPr/>
              <p:nvPr/>
            </p:nvSpPr>
            <p:spPr>
              <a:xfrm rot="16200000">
                <a:off x="545538" y="4977838"/>
                <a:ext cx="471023"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74" name="Oval 7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71" name="Rectangle 70"/>
            <p:cNvSpPr/>
            <p:nvPr/>
          </p:nvSpPr>
          <p:spPr>
            <a:xfrm>
              <a:off x="5468696" y="2858703"/>
              <a:ext cx="266701" cy="201867"/>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72" name="Freeform 71"/>
            <p:cNvSpPr/>
            <p:nvPr/>
          </p:nvSpPr>
          <p:spPr>
            <a:xfrm>
              <a:off x="5447145" y="2893692"/>
              <a:ext cx="307109" cy="118429"/>
            </a:xfrm>
            <a:custGeom>
              <a:avLst/>
              <a:gdLst>
                <a:gd name="connsiteX0" fmla="*/ 0 w 304800"/>
                <a:gd name="connsiteY0" fmla="*/ 91017 h 118534"/>
                <a:gd name="connsiteX1" fmla="*/ 139700 w 304800"/>
                <a:gd name="connsiteY1" fmla="*/ 52917 h 118534"/>
                <a:gd name="connsiteX2" fmla="*/ 190500 w 304800"/>
                <a:gd name="connsiteY2" fmla="*/ 103717 h 118534"/>
                <a:gd name="connsiteX3" fmla="*/ 203200 w 304800"/>
                <a:gd name="connsiteY3" fmla="*/ 103717 h 118534"/>
                <a:gd name="connsiteX4" fmla="*/ 241300 w 304800"/>
                <a:gd name="connsiteY4" fmla="*/ 14817 h 118534"/>
                <a:gd name="connsiteX5" fmla="*/ 304800 w 304800"/>
                <a:gd name="connsiteY5" fmla="*/ 14817 h 11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18534">
                  <a:moveTo>
                    <a:pt x="0" y="91017"/>
                  </a:moveTo>
                  <a:cubicBezTo>
                    <a:pt x="53975" y="70908"/>
                    <a:pt x="107950" y="50800"/>
                    <a:pt x="139700" y="52917"/>
                  </a:cubicBezTo>
                  <a:cubicBezTo>
                    <a:pt x="171450" y="55034"/>
                    <a:pt x="179917" y="95250"/>
                    <a:pt x="190500" y="103717"/>
                  </a:cubicBezTo>
                  <a:cubicBezTo>
                    <a:pt x="201083" y="112184"/>
                    <a:pt x="194733" y="118534"/>
                    <a:pt x="203200" y="103717"/>
                  </a:cubicBezTo>
                  <a:cubicBezTo>
                    <a:pt x="211667" y="88900"/>
                    <a:pt x="224367" y="29634"/>
                    <a:pt x="241300" y="14817"/>
                  </a:cubicBezTo>
                  <a:cubicBezTo>
                    <a:pt x="258233" y="0"/>
                    <a:pt x="304800" y="14817"/>
                    <a:pt x="304800" y="14817"/>
                  </a:cubicBezTo>
                </a:path>
              </a:pathLst>
            </a:custGeom>
            <a:ln>
              <a:solidFill>
                <a:srgbClr val="1F497D"/>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GB" sz="1050"/>
            </a:p>
          </p:txBody>
        </p:sp>
      </p:grpSp>
      <p:grpSp>
        <p:nvGrpSpPr>
          <p:cNvPr id="14365" name="Group 58"/>
          <p:cNvGrpSpPr>
            <a:grpSpLocks/>
          </p:cNvGrpSpPr>
          <p:nvPr/>
        </p:nvGrpSpPr>
        <p:grpSpPr bwMode="auto">
          <a:xfrm>
            <a:off x="7524434" y="1001317"/>
            <a:ext cx="157163" cy="289322"/>
            <a:chOff x="4152900" y="4851400"/>
            <a:chExt cx="355600" cy="654050"/>
          </a:xfrm>
        </p:grpSpPr>
        <p:grpSp>
          <p:nvGrpSpPr>
            <p:cNvPr id="14468" name="Group 29"/>
            <p:cNvGrpSpPr>
              <a:grpSpLocks/>
            </p:cNvGrpSpPr>
            <p:nvPr/>
          </p:nvGrpSpPr>
          <p:grpSpPr bwMode="auto">
            <a:xfrm>
              <a:off x="4152900" y="4851400"/>
              <a:ext cx="355600" cy="654050"/>
              <a:chOff x="603250" y="4737100"/>
              <a:chExt cx="355600" cy="654050"/>
            </a:xfrm>
          </p:grpSpPr>
          <p:sp>
            <p:nvSpPr>
              <p:cNvPr id="78" name="Delay 77"/>
              <p:cNvSpPr/>
              <p:nvPr/>
            </p:nvSpPr>
            <p:spPr>
              <a:xfrm rot="16200000">
                <a:off x="545538" y="4977838"/>
                <a:ext cx="471023"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79" name="Oval 78"/>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77" name="Diamond 76"/>
            <p:cNvSpPr/>
            <p:nvPr/>
          </p:nvSpPr>
          <p:spPr>
            <a:xfrm>
              <a:off x="4204086" y="5193228"/>
              <a:ext cx="253230" cy="255700"/>
            </a:xfrm>
            <a:prstGeom prst="diamond">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66" name="Group 470"/>
          <p:cNvGrpSpPr>
            <a:grpSpLocks/>
          </p:cNvGrpSpPr>
          <p:nvPr/>
        </p:nvGrpSpPr>
        <p:grpSpPr bwMode="auto">
          <a:xfrm>
            <a:off x="2697956" y="991792"/>
            <a:ext cx="191691" cy="278606"/>
            <a:chOff x="4884738" y="1239838"/>
            <a:chExt cx="255587" cy="371475"/>
          </a:xfrm>
        </p:grpSpPr>
        <p:sp>
          <p:nvSpPr>
            <p:cNvPr id="14457" name="Rounded Rectangle 54"/>
            <p:cNvSpPr>
              <a:spLocks noChangeArrowheads="1"/>
            </p:cNvSpPr>
            <p:nvPr/>
          </p:nvSpPr>
          <p:spPr bwMode="auto">
            <a:xfrm>
              <a:off x="4884738" y="1239838"/>
              <a:ext cx="255587"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a:endParaRPr lang="en-GB" sz="1050">
                <a:solidFill>
                  <a:srgbClr val="FFFFFF"/>
                </a:solidFill>
              </a:endParaRPr>
            </a:p>
          </p:txBody>
        </p:sp>
        <p:sp>
          <p:nvSpPr>
            <p:cNvPr id="14458" name="Rounded Rectangle 111"/>
            <p:cNvSpPr>
              <a:spLocks noChangeArrowheads="1"/>
            </p:cNvSpPr>
            <p:nvPr/>
          </p:nvSpPr>
          <p:spPr bwMode="auto">
            <a:xfrm>
              <a:off x="4970463"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59" name="Diamond 102"/>
            <p:cNvSpPr>
              <a:spLocks noChangeArrowheads="1"/>
            </p:cNvSpPr>
            <p:nvPr/>
          </p:nvSpPr>
          <p:spPr bwMode="auto">
            <a:xfrm>
              <a:off x="4930775" y="1265238"/>
              <a:ext cx="158750" cy="158750"/>
            </a:xfrm>
            <a:prstGeom prst="diamond">
              <a:avLst/>
            </a:prstGeom>
            <a:solidFill>
              <a:srgbClr val="1F497D"/>
            </a:solidFill>
            <a:ln w="9525">
              <a:solidFill>
                <a:srgbClr val="1F497D"/>
              </a:solidFill>
              <a:miter lim="800000"/>
              <a:headEnd/>
              <a:tailEnd/>
            </a:ln>
          </p:spPr>
          <p:txBody>
            <a:bodyPr anchor="ctr"/>
            <a:lstStyle/>
            <a:p>
              <a:pPr algn="ctr"/>
              <a:endParaRPr lang="en-GB" sz="1050">
                <a:solidFill>
                  <a:srgbClr val="FFFFFF"/>
                </a:solidFill>
              </a:endParaRPr>
            </a:p>
          </p:txBody>
        </p:sp>
        <p:sp>
          <p:nvSpPr>
            <p:cNvPr id="14460" name="Rounded Rectangle 84"/>
            <p:cNvSpPr>
              <a:spLocks noChangeArrowheads="1"/>
            </p:cNvSpPr>
            <p:nvPr/>
          </p:nvSpPr>
          <p:spPr bwMode="auto">
            <a:xfrm>
              <a:off x="4951413" y="1446213"/>
              <a:ext cx="36513" cy="33337"/>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1" name="Rounded Rectangle 105"/>
            <p:cNvSpPr>
              <a:spLocks noChangeArrowheads="1"/>
            </p:cNvSpPr>
            <p:nvPr/>
          </p:nvSpPr>
          <p:spPr bwMode="auto">
            <a:xfrm>
              <a:off x="5027612" y="1446213"/>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2" name="Rounded Rectangle 106"/>
            <p:cNvSpPr>
              <a:spLocks noChangeArrowheads="1"/>
            </p:cNvSpPr>
            <p:nvPr/>
          </p:nvSpPr>
          <p:spPr bwMode="auto">
            <a:xfrm>
              <a:off x="5027612" y="14827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3" name="Rounded Rectangle 107"/>
            <p:cNvSpPr>
              <a:spLocks noChangeArrowheads="1"/>
            </p:cNvSpPr>
            <p:nvPr/>
          </p:nvSpPr>
          <p:spPr bwMode="auto">
            <a:xfrm>
              <a:off x="5022850" y="1485900"/>
              <a:ext cx="71437"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4" name="Rounded Rectangle 108"/>
            <p:cNvSpPr>
              <a:spLocks noChangeArrowheads="1"/>
            </p:cNvSpPr>
            <p:nvPr/>
          </p:nvSpPr>
          <p:spPr bwMode="auto">
            <a:xfrm>
              <a:off x="4951413" y="1520825"/>
              <a:ext cx="36513"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5" name="Rounded Rectangle 109"/>
            <p:cNvSpPr>
              <a:spLocks noChangeArrowheads="1"/>
            </p:cNvSpPr>
            <p:nvPr/>
          </p:nvSpPr>
          <p:spPr bwMode="auto">
            <a:xfrm>
              <a:off x="4989513" y="15208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6" name="Rounded Rectangle 110"/>
            <p:cNvSpPr>
              <a:spLocks noChangeArrowheads="1"/>
            </p:cNvSpPr>
            <p:nvPr/>
          </p:nvSpPr>
          <p:spPr bwMode="auto">
            <a:xfrm>
              <a:off x="4994276" y="1552575"/>
              <a:ext cx="36512" cy="33338"/>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7" name="Rounded Rectangle 111"/>
            <p:cNvSpPr>
              <a:spLocks noChangeArrowheads="1"/>
            </p:cNvSpPr>
            <p:nvPr/>
          </p:nvSpPr>
          <p:spPr bwMode="auto">
            <a:xfrm>
              <a:off x="4965701" y="1463675"/>
              <a:ext cx="80962" cy="90488"/>
            </a:xfrm>
            <a:prstGeom prst="roundRect">
              <a:avLst>
                <a:gd name="adj" fmla="val 16667"/>
              </a:avLst>
            </a:prstGeom>
            <a:solidFill>
              <a:srgbClr val="1F497D"/>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en-GB" sz="1050">
                <a:solidFill>
                  <a:srgbClr val="FFFFFF"/>
                </a:solidFill>
              </a:endParaRPr>
            </a:p>
          </p:txBody>
        </p:sp>
      </p:grpSp>
      <p:sp>
        <p:nvSpPr>
          <p:cNvPr id="93" name="Left-Right Arrow 92"/>
          <p:cNvSpPr/>
          <p:nvPr/>
        </p:nvSpPr>
        <p:spPr bwMode="auto">
          <a:xfrm rot="5400000">
            <a:off x="3777461" y="1494238"/>
            <a:ext cx="329803" cy="10596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94" name="Left-Right Arrow 93"/>
          <p:cNvSpPr/>
          <p:nvPr/>
        </p:nvSpPr>
        <p:spPr bwMode="auto">
          <a:xfrm rot="5400000">
            <a:off x="5417983" y="1502572"/>
            <a:ext cx="329804" cy="10596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95" name="Left-Right Arrow 94"/>
          <p:cNvSpPr/>
          <p:nvPr/>
        </p:nvSpPr>
        <p:spPr bwMode="auto">
          <a:xfrm rot="5400000">
            <a:off x="6256738" y="1510907"/>
            <a:ext cx="329803" cy="10596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4370" name="Rounded Rectangle 359"/>
          <p:cNvSpPr>
            <a:spLocks noChangeArrowheads="1"/>
          </p:cNvSpPr>
          <p:nvPr/>
        </p:nvSpPr>
        <p:spPr bwMode="auto">
          <a:xfrm>
            <a:off x="7006829" y="2659859"/>
            <a:ext cx="790575" cy="766763"/>
          </a:xfrm>
          <a:prstGeom prst="roundRect">
            <a:avLst>
              <a:gd name="adj" fmla="val 6412"/>
            </a:avLst>
          </a:prstGeom>
          <a:solidFill>
            <a:srgbClr val="C6E9F2"/>
          </a:solidFill>
          <a:ln w="12700">
            <a:solidFill>
              <a:srgbClr val="1F497D"/>
            </a:solidFill>
            <a:round/>
            <a:headEnd/>
            <a:tailEnd/>
          </a:ln>
        </p:spPr>
        <p:txBody>
          <a:bodyPr wrap="none" tIns="0" bIns="0"/>
          <a:lstStyle/>
          <a:p>
            <a:pPr algn="ctr"/>
            <a:r>
              <a:rPr lang="en-GB" sz="750"/>
              <a:t>Line of Business</a:t>
            </a:r>
          </a:p>
          <a:p>
            <a:pPr algn="ctr"/>
            <a:r>
              <a:rPr lang="en-GB" sz="750"/>
              <a:t>Teams</a:t>
            </a:r>
          </a:p>
        </p:txBody>
      </p:sp>
      <p:sp>
        <p:nvSpPr>
          <p:cNvPr id="98" name="Left-Right Arrow 97"/>
          <p:cNvSpPr/>
          <p:nvPr/>
        </p:nvSpPr>
        <p:spPr bwMode="auto">
          <a:xfrm>
            <a:off x="6679411" y="3090866"/>
            <a:ext cx="303610" cy="108347"/>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4372" name="Rounded Rectangle 359"/>
          <p:cNvSpPr>
            <a:spLocks noChangeArrowheads="1"/>
          </p:cNvSpPr>
          <p:nvPr/>
        </p:nvSpPr>
        <p:spPr bwMode="auto">
          <a:xfrm>
            <a:off x="6416279" y="4157663"/>
            <a:ext cx="1123950" cy="676275"/>
          </a:xfrm>
          <a:prstGeom prst="roundRect">
            <a:avLst>
              <a:gd name="adj" fmla="val 6014"/>
            </a:avLst>
          </a:prstGeom>
          <a:solidFill>
            <a:srgbClr val="C6E9F2"/>
          </a:solidFill>
          <a:ln w="12700">
            <a:solidFill>
              <a:srgbClr val="1F497D"/>
            </a:solidFill>
            <a:round/>
            <a:headEnd/>
            <a:tailEnd/>
          </a:ln>
        </p:spPr>
        <p:txBody>
          <a:bodyPr wrap="none" tIns="0" bIns="0"/>
          <a:lstStyle/>
          <a:p>
            <a:pPr algn="ctr"/>
            <a:r>
              <a:rPr lang="en-GB" sz="750"/>
              <a:t>Data Lake</a:t>
            </a:r>
          </a:p>
          <a:p>
            <a:pPr algn="ctr"/>
            <a:r>
              <a:rPr lang="en-GB" sz="750"/>
              <a:t>Operations</a:t>
            </a:r>
          </a:p>
        </p:txBody>
      </p:sp>
      <p:grpSp>
        <p:nvGrpSpPr>
          <p:cNvPr id="14373" name="Group 35"/>
          <p:cNvGrpSpPr>
            <a:grpSpLocks/>
          </p:cNvGrpSpPr>
          <p:nvPr/>
        </p:nvGrpSpPr>
        <p:grpSpPr bwMode="auto">
          <a:xfrm>
            <a:off x="7083033" y="2972992"/>
            <a:ext cx="144065" cy="278606"/>
            <a:chOff x="7232650" y="800100"/>
            <a:chExt cx="355600" cy="654050"/>
          </a:xfrm>
        </p:grpSpPr>
        <p:grpSp>
          <p:nvGrpSpPr>
            <p:cNvPr id="14450" name="Group 17"/>
            <p:cNvGrpSpPr>
              <a:grpSpLocks/>
            </p:cNvGrpSpPr>
            <p:nvPr/>
          </p:nvGrpSpPr>
          <p:grpSpPr bwMode="auto">
            <a:xfrm>
              <a:off x="7232650" y="800100"/>
              <a:ext cx="355600" cy="654050"/>
              <a:chOff x="603250" y="4737100"/>
              <a:chExt cx="355600" cy="654050"/>
            </a:xfrm>
          </p:grpSpPr>
          <p:sp>
            <p:nvSpPr>
              <p:cNvPr id="108" name="Delay 107"/>
              <p:cNvSpPr/>
              <p:nvPr/>
            </p:nvSpPr>
            <p:spPr>
              <a:xfrm rot="16200000">
                <a:off x="546264" y="4978562"/>
                <a:ext cx="469574"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09" name="Oval 108"/>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06" name="Rectangle 105"/>
            <p:cNvSpPr/>
            <p:nvPr/>
          </p:nvSpPr>
          <p:spPr>
            <a:xfrm>
              <a:off x="7238528" y="1269674"/>
              <a:ext cx="343845" cy="15372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07" name="Rectangle 106"/>
            <p:cNvSpPr/>
            <p:nvPr/>
          </p:nvSpPr>
          <p:spPr>
            <a:xfrm>
              <a:off x="7303182" y="1143895"/>
              <a:ext cx="214535" cy="1509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74" name="Group 35"/>
          <p:cNvGrpSpPr>
            <a:grpSpLocks/>
          </p:cNvGrpSpPr>
          <p:nvPr/>
        </p:nvGrpSpPr>
        <p:grpSpPr bwMode="auto">
          <a:xfrm>
            <a:off x="7325921" y="2976565"/>
            <a:ext cx="145256" cy="278606"/>
            <a:chOff x="7232650" y="800100"/>
            <a:chExt cx="355600" cy="654050"/>
          </a:xfrm>
        </p:grpSpPr>
        <p:grpSp>
          <p:nvGrpSpPr>
            <p:cNvPr id="14443" name="Group 17"/>
            <p:cNvGrpSpPr>
              <a:grpSpLocks/>
            </p:cNvGrpSpPr>
            <p:nvPr/>
          </p:nvGrpSpPr>
          <p:grpSpPr bwMode="auto">
            <a:xfrm>
              <a:off x="7232650" y="800100"/>
              <a:ext cx="355600" cy="654050"/>
              <a:chOff x="603250" y="4737100"/>
              <a:chExt cx="355600" cy="654050"/>
            </a:xfrm>
          </p:grpSpPr>
          <p:sp>
            <p:nvSpPr>
              <p:cNvPr id="114" name="Delay 113"/>
              <p:cNvSpPr/>
              <p:nvPr/>
            </p:nvSpPr>
            <p:spPr>
              <a:xfrm rot="16200000">
                <a:off x="546264" y="4978562"/>
                <a:ext cx="469574"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15" name="Oval 11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12" name="Rectangle 111"/>
            <p:cNvSpPr/>
            <p:nvPr/>
          </p:nvSpPr>
          <p:spPr>
            <a:xfrm>
              <a:off x="7238480" y="1269674"/>
              <a:ext cx="343941" cy="15373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13" name="Rectangle 112"/>
            <p:cNvSpPr/>
            <p:nvPr/>
          </p:nvSpPr>
          <p:spPr>
            <a:xfrm>
              <a:off x="7302604" y="1143896"/>
              <a:ext cx="215692" cy="1509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75" name="Group 35"/>
          <p:cNvGrpSpPr>
            <a:grpSpLocks/>
          </p:cNvGrpSpPr>
          <p:nvPr/>
        </p:nvGrpSpPr>
        <p:grpSpPr bwMode="auto">
          <a:xfrm>
            <a:off x="7569999" y="2970610"/>
            <a:ext cx="145256" cy="278606"/>
            <a:chOff x="7232650" y="800100"/>
            <a:chExt cx="355600" cy="654050"/>
          </a:xfrm>
        </p:grpSpPr>
        <p:grpSp>
          <p:nvGrpSpPr>
            <p:cNvPr id="14436" name="Group 17"/>
            <p:cNvGrpSpPr>
              <a:grpSpLocks/>
            </p:cNvGrpSpPr>
            <p:nvPr/>
          </p:nvGrpSpPr>
          <p:grpSpPr bwMode="auto">
            <a:xfrm>
              <a:off x="7232650" y="800100"/>
              <a:ext cx="355600" cy="654050"/>
              <a:chOff x="603250" y="4737100"/>
              <a:chExt cx="355600" cy="654050"/>
            </a:xfrm>
          </p:grpSpPr>
          <p:sp>
            <p:nvSpPr>
              <p:cNvPr id="120" name="Delay 119"/>
              <p:cNvSpPr/>
              <p:nvPr/>
            </p:nvSpPr>
            <p:spPr>
              <a:xfrm rot="16200000">
                <a:off x="546264" y="4978562"/>
                <a:ext cx="469574"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21" name="Oval 12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18" name="Rectangle 117"/>
            <p:cNvSpPr/>
            <p:nvPr/>
          </p:nvSpPr>
          <p:spPr>
            <a:xfrm>
              <a:off x="7238480" y="1269674"/>
              <a:ext cx="343941" cy="15372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19" name="Rectangle 118"/>
            <p:cNvSpPr/>
            <p:nvPr/>
          </p:nvSpPr>
          <p:spPr>
            <a:xfrm>
              <a:off x="7302604" y="1143895"/>
              <a:ext cx="215692" cy="1509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76" name="Group 490"/>
          <p:cNvGrpSpPr>
            <a:grpSpLocks/>
          </p:cNvGrpSpPr>
          <p:nvPr/>
        </p:nvGrpSpPr>
        <p:grpSpPr bwMode="auto">
          <a:xfrm>
            <a:off x="6491287" y="4466035"/>
            <a:ext cx="987029" cy="313134"/>
            <a:chOff x="7696200" y="6007848"/>
            <a:chExt cx="1316038" cy="417513"/>
          </a:xfrm>
        </p:grpSpPr>
        <p:grpSp>
          <p:nvGrpSpPr>
            <p:cNvPr id="14390" name="Group 105"/>
            <p:cNvGrpSpPr>
              <a:grpSpLocks/>
            </p:cNvGrpSpPr>
            <p:nvPr/>
          </p:nvGrpSpPr>
          <p:grpSpPr bwMode="auto">
            <a:xfrm>
              <a:off x="8237657" y="6013391"/>
              <a:ext cx="221182" cy="401756"/>
              <a:chOff x="3003550" y="5378450"/>
              <a:chExt cx="355600" cy="654050"/>
            </a:xfrm>
          </p:grpSpPr>
          <p:grpSp>
            <p:nvGrpSpPr>
              <p:cNvPr id="14430" name="Group 17"/>
              <p:cNvGrpSpPr>
                <a:grpSpLocks/>
              </p:cNvGrpSpPr>
              <p:nvPr/>
            </p:nvGrpSpPr>
            <p:grpSpPr bwMode="auto">
              <a:xfrm>
                <a:off x="3003550" y="5378450"/>
                <a:ext cx="355600" cy="654050"/>
                <a:chOff x="603250" y="4737100"/>
                <a:chExt cx="355600" cy="654050"/>
              </a:xfrm>
            </p:grpSpPr>
            <p:sp>
              <p:nvSpPr>
                <p:cNvPr id="160" name="Delay 159"/>
                <p:cNvSpPr/>
                <p:nvPr/>
              </p:nvSpPr>
              <p:spPr>
                <a:xfrm rot="16200000">
                  <a:off x="543966" y="4978416"/>
                  <a:ext cx="472948" cy="354764"/>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61" name="Oval 160"/>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57" name="Group 72"/>
              <p:cNvGrpSpPr/>
              <p:nvPr/>
            </p:nvGrpSpPr>
            <p:grpSpPr>
              <a:xfrm rot="1819195">
                <a:off x="3081920" y="5692337"/>
                <a:ext cx="162527" cy="281297"/>
                <a:chOff x="2832100" y="4165600"/>
                <a:chExt cx="330200" cy="571500"/>
              </a:xfrm>
              <a:solidFill>
                <a:schemeClr val="bg1"/>
              </a:solidFill>
            </p:grpSpPr>
            <p:sp>
              <p:nvSpPr>
                <p:cNvPr id="158" name="Freeform 157"/>
                <p:cNvSpPr/>
                <p:nvPr/>
              </p:nvSpPr>
              <p:spPr>
                <a:xfrm>
                  <a:off x="2959100" y="4419600"/>
                  <a:ext cx="76200" cy="317500"/>
                </a:xfrm>
                <a:custGeom>
                  <a:avLst/>
                  <a:gdLst>
                    <a:gd name="connsiteX0" fmla="*/ 0 w 76200"/>
                    <a:gd name="connsiteY0" fmla="*/ 9525 h 317500"/>
                    <a:gd name="connsiteX1" fmla="*/ 38100 w 76200"/>
                    <a:gd name="connsiteY1" fmla="*/ 19050 h 317500"/>
                    <a:gd name="connsiteX2" fmla="*/ 76200 w 76200"/>
                    <a:gd name="connsiteY2" fmla="*/ 9525 h 317500"/>
                    <a:gd name="connsiteX3" fmla="*/ 76200 w 76200"/>
                    <a:gd name="connsiteY3" fmla="*/ 307975 h 317500"/>
                    <a:gd name="connsiteX4" fmla="*/ 38100 w 76200"/>
                    <a:gd name="connsiteY4" fmla="*/ 317500 h 317500"/>
                    <a:gd name="connsiteX5" fmla="*/ 0 w 76200"/>
                    <a:gd name="connsiteY5" fmla="*/ 307975 h 317500"/>
                    <a:gd name="connsiteX6" fmla="*/ 0 w 76200"/>
                    <a:gd name="connsiteY6" fmla="*/ 9525 h 317500"/>
                    <a:gd name="connsiteX0" fmla="*/ 0 w 76200"/>
                    <a:gd name="connsiteY0" fmla="*/ 9525 h 317500"/>
                    <a:gd name="connsiteX1" fmla="*/ 38100 w 76200"/>
                    <a:gd name="connsiteY1" fmla="*/ 0 h 317500"/>
                    <a:gd name="connsiteX2" fmla="*/ 76200 w 76200"/>
                    <a:gd name="connsiteY2" fmla="*/ 9525 h 317500"/>
                    <a:gd name="connsiteX3" fmla="*/ 38100 w 76200"/>
                    <a:gd name="connsiteY3" fmla="*/ 19050 h 317500"/>
                    <a:gd name="connsiteX4" fmla="*/ 0 w 76200"/>
                    <a:gd name="connsiteY4" fmla="*/ 9525 h 317500"/>
                    <a:gd name="connsiteX0" fmla="*/ 76200 w 76200"/>
                    <a:gd name="connsiteY0" fmla="*/ 9525 h 317500"/>
                    <a:gd name="connsiteX1" fmla="*/ 38100 w 76200"/>
                    <a:gd name="connsiteY1" fmla="*/ 19050 h 317500"/>
                    <a:gd name="connsiteX2" fmla="*/ 0 w 76200"/>
                    <a:gd name="connsiteY2" fmla="*/ 9525 h 317500"/>
                    <a:gd name="connsiteX3" fmla="*/ 38100 w 76200"/>
                    <a:gd name="connsiteY3" fmla="*/ 0 h 317500"/>
                    <a:gd name="connsiteX4" fmla="*/ 76200 w 76200"/>
                    <a:gd name="connsiteY4" fmla="*/ 9525 h 317500"/>
                    <a:gd name="connsiteX5" fmla="*/ 76200 w 76200"/>
                    <a:gd name="connsiteY5" fmla="*/ 307975 h 317500"/>
                    <a:gd name="connsiteX6" fmla="*/ 38100 w 76200"/>
                    <a:gd name="connsiteY6" fmla="*/ 317500 h 317500"/>
                    <a:gd name="connsiteX7" fmla="*/ 0 w 76200"/>
                    <a:gd name="connsiteY7" fmla="*/ 307975 h 317500"/>
                    <a:gd name="connsiteX8" fmla="*/ 0 w 76200"/>
                    <a:gd name="connsiteY8" fmla="*/ 9525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317500" stroke="0" extrusionOk="0">
                      <a:moveTo>
                        <a:pt x="0" y="9525"/>
                      </a:moveTo>
                      <a:cubicBezTo>
                        <a:pt x="0" y="14786"/>
                        <a:pt x="17058" y="19050"/>
                        <a:pt x="38100" y="19050"/>
                      </a:cubicBezTo>
                      <a:cubicBezTo>
                        <a:pt x="59142" y="19050"/>
                        <a:pt x="76200" y="14786"/>
                        <a:pt x="76200" y="9525"/>
                      </a:cubicBezTo>
                      <a:lnTo>
                        <a:pt x="76200" y="307975"/>
                      </a:lnTo>
                      <a:cubicBezTo>
                        <a:pt x="76200" y="313236"/>
                        <a:pt x="59142" y="317500"/>
                        <a:pt x="38100" y="317500"/>
                      </a:cubicBezTo>
                      <a:cubicBezTo>
                        <a:pt x="17058" y="317500"/>
                        <a:pt x="0" y="313236"/>
                        <a:pt x="0" y="307975"/>
                      </a:cubicBezTo>
                      <a:lnTo>
                        <a:pt x="0" y="9525"/>
                      </a:lnTo>
                      <a:close/>
                    </a:path>
                    <a:path w="76200" h="317500" fill="lighten" stroke="0" extrusionOk="0">
                      <a:moveTo>
                        <a:pt x="0" y="9525"/>
                      </a:moveTo>
                      <a:cubicBezTo>
                        <a:pt x="0" y="4264"/>
                        <a:pt x="17058" y="0"/>
                        <a:pt x="38100" y="0"/>
                      </a:cubicBezTo>
                      <a:cubicBezTo>
                        <a:pt x="59142" y="0"/>
                        <a:pt x="76200" y="4264"/>
                        <a:pt x="76200" y="9525"/>
                      </a:cubicBezTo>
                      <a:cubicBezTo>
                        <a:pt x="76200" y="14786"/>
                        <a:pt x="59142" y="19050"/>
                        <a:pt x="38100" y="19050"/>
                      </a:cubicBezTo>
                      <a:cubicBezTo>
                        <a:pt x="17058" y="19050"/>
                        <a:pt x="0" y="14786"/>
                        <a:pt x="0" y="9525"/>
                      </a:cubicBezTo>
                      <a:close/>
                    </a:path>
                    <a:path w="76200" h="317500" fill="none" extrusionOk="0">
                      <a:moveTo>
                        <a:pt x="76200" y="9525"/>
                      </a:moveTo>
                      <a:cubicBezTo>
                        <a:pt x="76200" y="14786"/>
                        <a:pt x="59142" y="19050"/>
                        <a:pt x="38100" y="19050"/>
                      </a:cubicBezTo>
                      <a:cubicBezTo>
                        <a:pt x="17058" y="19050"/>
                        <a:pt x="0" y="14786"/>
                        <a:pt x="0" y="9525"/>
                      </a:cubicBezTo>
                      <a:cubicBezTo>
                        <a:pt x="0" y="4264"/>
                        <a:pt x="17058" y="0"/>
                        <a:pt x="38100" y="0"/>
                      </a:cubicBezTo>
                      <a:cubicBezTo>
                        <a:pt x="59142" y="0"/>
                        <a:pt x="76200" y="4264"/>
                        <a:pt x="76200" y="9525"/>
                      </a:cubicBezTo>
                      <a:lnTo>
                        <a:pt x="76200" y="307975"/>
                      </a:lnTo>
                      <a:cubicBezTo>
                        <a:pt x="76200" y="313236"/>
                        <a:pt x="59142" y="317500"/>
                        <a:pt x="38100" y="317500"/>
                      </a:cubicBezTo>
                      <a:cubicBezTo>
                        <a:pt x="17058" y="317500"/>
                        <a:pt x="0" y="313236"/>
                        <a:pt x="0" y="307975"/>
                      </a:cubicBezTo>
                      <a:lnTo>
                        <a:pt x="0" y="9525"/>
                      </a:lnTo>
                    </a:path>
                  </a:pathLst>
                </a:custGeom>
                <a:grp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GB" sz="1050"/>
                </a:p>
              </p:txBody>
            </p:sp>
            <p:sp>
              <p:nvSpPr>
                <p:cNvPr id="159" name="Oval 158"/>
                <p:cNvSpPr/>
                <p:nvPr/>
              </p:nvSpPr>
              <p:spPr>
                <a:xfrm>
                  <a:off x="2832100" y="4165600"/>
                  <a:ext cx="330200" cy="330200"/>
                </a:xfrm>
                <a:prstGeom prst="ellipse">
                  <a:avLst/>
                </a:prstGeom>
                <a:grp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grpSp>
          <p:nvGrpSpPr>
            <p:cNvPr id="14391" name="Group 57"/>
            <p:cNvGrpSpPr>
              <a:grpSpLocks/>
            </p:cNvGrpSpPr>
            <p:nvPr/>
          </p:nvGrpSpPr>
          <p:grpSpPr bwMode="auto">
            <a:xfrm>
              <a:off x="7964756" y="6013391"/>
              <a:ext cx="221182" cy="401756"/>
              <a:chOff x="6026150" y="4826000"/>
              <a:chExt cx="355600" cy="654050"/>
            </a:xfrm>
          </p:grpSpPr>
          <p:grpSp>
            <p:nvGrpSpPr>
              <p:cNvPr id="14424" name="Group 23"/>
              <p:cNvGrpSpPr>
                <a:grpSpLocks/>
              </p:cNvGrpSpPr>
              <p:nvPr/>
            </p:nvGrpSpPr>
            <p:grpSpPr bwMode="auto">
              <a:xfrm>
                <a:off x="6026150" y="4826000"/>
                <a:ext cx="355600" cy="654050"/>
                <a:chOff x="603250" y="4737100"/>
                <a:chExt cx="355600" cy="654050"/>
              </a:xfrm>
            </p:grpSpPr>
            <p:sp>
              <p:nvSpPr>
                <p:cNvPr id="154" name="Delay 153"/>
                <p:cNvSpPr/>
                <p:nvPr/>
              </p:nvSpPr>
              <p:spPr>
                <a:xfrm rot="16200000">
                  <a:off x="534794" y="4987348"/>
                  <a:ext cx="472948" cy="336899"/>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55" name="Oval 154"/>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53" name="Folded Corner 152"/>
              <p:cNvSpPr/>
              <p:nvPr/>
            </p:nvSpPr>
            <p:spPr>
              <a:xfrm>
                <a:off x="6094629" y="5171041"/>
                <a:ext cx="216943" cy="253273"/>
              </a:xfrm>
              <a:prstGeom prst="foldedCorner">
                <a:avLst/>
              </a:prstGeom>
              <a:solidFill>
                <a:schemeClr val="bg1"/>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92" name="Group 29"/>
            <p:cNvGrpSpPr>
              <a:grpSpLocks/>
            </p:cNvGrpSpPr>
            <p:nvPr/>
          </p:nvGrpSpPr>
          <p:grpSpPr bwMode="auto">
            <a:xfrm>
              <a:off x="7696200" y="6013391"/>
              <a:ext cx="221182" cy="401756"/>
              <a:chOff x="603250" y="4737100"/>
              <a:chExt cx="355600" cy="654050"/>
            </a:xfrm>
          </p:grpSpPr>
          <p:sp>
            <p:nvSpPr>
              <p:cNvPr id="150" name="Delay 149"/>
              <p:cNvSpPr/>
              <p:nvPr/>
            </p:nvSpPr>
            <p:spPr>
              <a:xfrm rot="16200000">
                <a:off x="544159" y="4978414"/>
                <a:ext cx="472948" cy="354766"/>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51" name="Oval 150"/>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93" name="Group 51"/>
            <p:cNvGrpSpPr>
              <a:grpSpLocks/>
            </p:cNvGrpSpPr>
            <p:nvPr/>
          </p:nvGrpSpPr>
          <p:grpSpPr bwMode="auto">
            <a:xfrm>
              <a:off x="8798496" y="6011863"/>
              <a:ext cx="213742" cy="404812"/>
              <a:chOff x="2317750" y="3276600"/>
              <a:chExt cx="355600" cy="654050"/>
            </a:xfrm>
          </p:grpSpPr>
          <p:grpSp>
            <p:nvGrpSpPr>
              <p:cNvPr id="14412" name="Group 17"/>
              <p:cNvGrpSpPr>
                <a:grpSpLocks/>
              </p:cNvGrpSpPr>
              <p:nvPr/>
            </p:nvGrpSpPr>
            <p:grpSpPr bwMode="auto">
              <a:xfrm>
                <a:off x="2317750" y="3276600"/>
                <a:ext cx="355600" cy="654050"/>
                <a:chOff x="603250" y="4737100"/>
                <a:chExt cx="355600" cy="654050"/>
              </a:xfrm>
            </p:grpSpPr>
            <p:sp>
              <p:nvSpPr>
                <p:cNvPr id="148" name="Delay 147"/>
                <p:cNvSpPr/>
                <p:nvPr/>
              </p:nvSpPr>
              <p:spPr>
                <a:xfrm rot="16200000">
                  <a:off x="545885" y="4979395"/>
                  <a:ext cx="469380" cy="356550"/>
                </a:xfrm>
                <a:prstGeom prst="flowChartDelay">
                  <a:avLst/>
                </a:prstGeom>
                <a:solidFill>
                  <a:schemeClr val="tx2"/>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49" name="Oval 148"/>
                <p:cNvSpPr/>
                <p:nvPr/>
              </p:nvSpPr>
              <p:spPr>
                <a:xfrm>
                  <a:off x="628650" y="4737100"/>
                  <a:ext cx="304800" cy="279400"/>
                </a:xfrm>
                <a:prstGeom prst="ellipse">
                  <a:avLst/>
                </a:prstGeom>
                <a:solidFill>
                  <a:schemeClr val="bg2"/>
                </a:solidFill>
                <a:ln w="9525" cap="flat" cmpd="sng" algn="ctr">
                  <a:solidFill>
                    <a:schemeClr val="tx2"/>
                  </a:solidFill>
                  <a:prstDash val="solid"/>
                  <a:round/>
                  <a:headEnd type="none" w="med" len="med"/>
                  <a:tailEnd type="none" w="med" len="me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45" name="Rectangle 144"/>
              <p:cNvSpPr/>
              <p:nvPr/>
            </p:nvSpPr>
            <p:spPr bwMode="auto">
              <a:xfrm>
                <a:off x="2343211" y="3585596"/>
                <a:ext cx="184877" cy="200063"/>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46" name="Rectangle 145"/>
              <p:cNvSpPr/>
              <p:nvPr/>
            </p:nvSpPr>
            <p:spPr bwMode="auto">
              <a:xfrm>
                <a:off x="2393393" y="3649720"/>
                <a:ext cx="184877" cy="200063"/>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47" name="Rectangle 146"/>
              <p:cNvSpPr/>
              <p:nvPr/>
            </p:nvSpPr>
            <p:spPr bwMode="auto">
              <a:xfrm>
                <a:off x="2443573" y="3713842"/>
                <a:ext cx="187519" cy="197499"/>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94" name="Group 109"/>
            <p:cNvGrpSpPr>
              <a:grpSpLocks/>
            </p:cNvGrpSpPr>
            <p:nvPr/>
          </p:nvGrpSpPr>
          <p:grpSpPr bwMode="auto">
            <a:xfrm>
              <a:off x="7701391" y="6229453"/>
              <a:ext cx="201691" cy="151602"/>
              <a:chOff x="8077200" y="3670300"/>
              <a:chExt cx="342900" cy="241300"/>
            </a:xfrm>
          </p:grpSpPr>
          <p:sp>
            <p:nvSpPr>
              <p:cNvPr id="138" name="Rectangle 137"/>
              <p:cNvSpPr/>
              <p:nvPr/>
            </p:nvSpPr>
            <p:spPr>
              <a:xfrm>
                <a:off x="8176333" y="3671328"/>
                <a:ext cx="143045" cy="88436"/>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nvGrpSpPr>
              <p:cNvPr id="14407" name="Group 102"/>
              <p:cNvGrpSpPr>
                <a:grpSpLocks/>
              </p:cNvGrpSpPr>
              <p:nvPr/>
            </p:nvGrpSpPr>
            <p:grpSpPr bwMode="auto">
              <a:xfrm>
                <a:off x="8077200" y="3822700"/>
                <a:ext cx="342900" cy="88900"/>
                <a:chOff x="8293100" y="3771900"/>
                <a:chExt cx="342900" cy="88900"/>
              </a:xfrm>
            </p:grpSpPr>
            <p:sp>
              <p:nvSpPr>
                <p:cNvPr id="142" name="Rectangle 141"/>
                <p:cNvSpPr/>
                <p:nvPr/>
              </p:nvSpPr>
              <p:spPr>
                <a:xfrm>
                  <a:off x="8292372" y="3830249"/>
                  <a:ext cx="137646" cy="73278"/>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43" name="Rectangle 142"/>
                <p:cNvSpPr/>
                <p:nvPr/>
              </p:nvSpPr>
              <p:spPr>
                <a:xfrm>
                  <a:off x="8497492" y="3830249"/>
                  <a:ext cx="137646" cy="73278"/>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cxnSp>
            <p:nvCxnSpPr>
              <p:cNvPr id="140" name="Straight Connector 139"/>
              <p:cNvCxnSpPr>
                <a:stCxn id="138" idx="2"/>
                <a:endCxn id="143" idx="0"/>
              </p:cNvCxnSpPr>
              <p:nvPr/>
            </p:nvCxnSpPr>
            <p:spPr>
              <a:xfrm rot="16200000" flipH="1">
                <a:off x="8244809" y="3764160"/>
                <a:ext cx="108652" cy="99860"/>
              </a:xfrm>
              <a:prstGeom prst="line">
                <a:avLst/>
              </a:prstGeom>
              <a:ln>
                <a:solidFill>
                  <a:schemeClr val="accent1"/>
                </a:solidFill>
                <a:tailEnd type="none"/>
              </a:ln>
            </p:spPr>
            <p:style>
              <a:lnRef idx="2">
                <a:schemeClr val="accent1"/>
              </a:lnRef>
              <a:fillRef idx="0">
                <a:schemeClr val="accent1"/>
              </a:fillRef>
              <a:effectRef idx="1">
                <a:schemeClr val="accent1"/>
              </a:effectRef>
              <a:fontRef idx="minor">
                <a:schemeClr val="tx1"/>
              </a:fontRef>
            </p:style>
          </p:cxnSp>
          <p:cxnSp>
            <p:nvCxnSpPr>
              <p:cNvPr id="141" name="Elbow Connector 106"/>
              <p:cNvCxnSpPr>
                <a:stCxn id="138" idx="2"/>
                <a:endCxn id="142" idx="0"/>
              </p:cNvCxnSpPr>
              <p:nvPr/>
            </p:nvCxnSpPr>
            <p:spPr>
              <a:xfrm rot="5400000">
                <a:off x="8143599" y="3762810"/>
                <a:ext cx="108652" cy="102560"/>
              </a:xfrm>
              <a:prstGeom prst="straightConnector1">
                <a:avLst/>
              </a:prstGeom>
              <a:ln>
                <a:solidFill>
                  <a:schemeClr val="accent1"/>
                </a:solidFill>
                <a:tailEnd type="none"/>
              </a:ln>
            </p:spPr>
            <p:style>
              <a:lnRef idx="2">
                <a:schemeClr val="accent1"/>
              </a:lnRef>
              <a:fillRef idx="0">
                <a:schemeClr val="accent1"/>
              </a:fillRef>
              <a:effectRef idx="1">
                <a:schemeClr val="accent1"/>
              </a:effectRef>
              <a:fontRef idx="minor">
                <a:schemeClr val="tx1"/>
              </a:fontRef>
            </p:style>
          </p:cxnSp>
        </p:grpSp>
        <p:grpSp>
          <p:nvGrpSpPr>
            <p:cNvPr id="14395" name="Group 87"/>
            <p:cNvGrpSpPr>
              <a:grpSpLocks/>
            </p:cNvGrpSpPr>
            <p:nvPr/>
          </p:nvGrpSpPr>
          <p:grpSpPr bwMode="auto">
            <a:xfrm>
              <a:off x="8511614" y="6007848"/>
              <a:ext cx="230188" cy="417513"/>
              <a:chOff x="6438900" y="5651500"/>
              <a:chExt cx="355600" cy="654050"/>
            </a:xfrm>
          </p:grpSpPr>
          <p:grpSp>
            <p:nvGrpSpPr>
              <p:cNvPr id="14396" name="Group 29"/>
              <p:cNvGrpSpPr>
                <a:grpSpLocks/>
              </p:cNvGrpSpPr>
              <p:nvPr/>
            </p:nvGrpSpPr>
            <p:grpSpPr bwMode="auto">
              <a:xfrm>
                <a:off x="6438900" y="5651500"/>
                <a:ext cx="355600" cy="654050"/>
                <a:chOff x="603250" y="4737100"/>
                <a:chExt cx="355600" cy="654050"/>
              </a:xfrm>
            </p:grpSpPr>
            <p:sp>
              <p:nvSpPr>
                <p:cNvPr id="136" name="Delay 449"/>
                <p:cNvSpPr>
                  <a:spLocks noChangeArrowheads="1"/>
                </p:cNvSpPr>
                <p:nvPr/>
              </p:nvSpPr>
              <p:spPr bwMode="auto">
                <a:xfrm rot="-5400000">
                  <a:off x="546906" y="4978341"/>
                  <a:ext cx="470021" cy="355600"/>
                </a:xfrm>
                <a:prstGeom prst="flowChartDelay">
                  <a:avLst/>
                </a:prstGeom>
                <a:solidFill>
                  <a:schemeClr val="tx2"/>
                </a:solidFill>
                <a:ln w="9525">
                  <a:solidFill>
                    <a:srgbClr val="1F497D"/>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sp>
              <p:nvSpPr>
                <p:cNvPr id="137" name="Oval 136"/>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31" name="Rectangle 130"/>
              <p:cNvSpPr>
                <a:spLocks noChangeArrowheads="1"/>
              </p:cNvSpPr>
              <p:nvPr/>
            </p:nvSpPr>
            <p:spPr bwMode="auto">
              <a:xfrm>
                <a:off x="6447125" y="6044428"/>
                <a:ext cx="340884" cy="228793"/>
              </a:xfrm>
              <a:prstGeom prst="rect">
                <a:avLst/>
              </a:prstGeom>
              <a:solidFill>
                <a:schemeClr val="bg1"/>
              </a:solidFill>
              <a:ln w="9525">
                <a:solidFill>
                  <a:srgbClr val="1F497D"/>
                </a:solidFill>
                <a:round/>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grpSp>
            <p:nvGrpSpPr>
              <p:cNvPr id="14398" name="Group 85"/>
              <p:cNvGrpSpPr>
                <a:grpSpLocks/>
              </p:cNvGrpSpPr>
              <p:nvPr/>
            </p:nvGrpSpPr>
            <p:grpSpPr bwMode="auto">
              <a:xfrm>
                <a:off x="6496050" y="6121400"/>
                <a:ext cx="241300" cy="69850"/>
                <a:chOff x="6769100" y="4178300"/>
                <a:chExt cx="241300" cy="69850"/>
              </a:xfrm>
            </p:grpSpPr>
            <p:sp>
              <p:nvSpPr>
                <p:cNvPr id="133" name="Rectangle 132"/>
                <p:cNvSpPr>
                  <a:spLocks noChangeArrowheads="1"/>
                </p:cNvSpPr>
                <p:nvPr/>
              </p:nvSpPr>
              <p:spPr bwMode="auto">
                <a:xfrm flipV="1">
                  <a:off x="6769222" y="4178421"/>
                  <a:ext cx="88287" cy="69632"/>
                </a:xfrm>
                <a:prstGeom prst="rect">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sp>
              <p:nvSpPr>
                <p:cNvPr id="134" name="Rectangle 133"/>
                <p:cNvSpPr>
                  <a:spLocks noChangeArrowheads="1"/>
                </p:cNvSpPr>
                <p:nvPr/>
              </p:nvSpPr>
              <p:spPr bwMode="auto">
                <a:xfrm flipV="1">
                  <a:off x="6923723" y="4178421"/>
                  <a:ext cx="152049" cy="69632"/>
                </a:xfrm>
                <a:prstGeom prst="rect">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cxnSp>
              <p:nvCxnSpPr>
                <p:cNvPr id="135" name="Straight Connector 134"/>
                <p:cNvCxnSpPr>
                  <a:cxnSpLocks noChangeShapeType="1"/>
                  <a:stCxn id="133" idx="3"/>
                  <a:endCxn id="134" idx="1"/>
                </p:cNvCxnSpPr>
                <p:nvPr/>
              </p:nvCxnSpPr>
              <p:spPr bwMode="auto">
                <a:xfrm>
                  <a:off x="6857509" y="4213237"/>
                  <a:ext cx="66214" cy="2488"/>
                </a:xfrm>
                <a:prstGeom prst="line">
                  <a:avLst/>
                </a:prstGeom>
                <a:noFill/>
                <a:ln w="9525">
                  <a:solidFill>
                    <a:srgbClr val="1F497D"/>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grpSp>
        </p:grpSp>
      </p:grpSp>
      <p:sp>
        <p:nvSpPr>
          <p:cNvPr id="14377" name="Rounded Rectangle 359"/>
          <p:cNvSpPr>
            <a:spLocks noChangeArrowheads="1"/>
          </p:cNvSpPr>
          <p:nvPr/>
        </p:nvSpPr>
        <p:spPr bwMode="auto">
          <a:xfrm>
            <a:off x="1265635" y="1865710"/>
            <a:ext cx="842963" cy="2628900"/>
          </a:xfrm>
          <a:prstGeom prst="roundRect">
            <a:avLst>
              <a:gd name="adj" fmla="val 5343"/>
            </a:avLst>
          </a:prstGeom>
          <a:solidFill>
            <a:srgbClr val="C6E9F2"/>
          </a:solidFill>
          <a:ln w="12700">
            <a:solidFill>
              <a:srgbClr val="1F497D"/>
            </a:solidFill>
            <a:round/>
            <a:headEnd/>
            <a:tailEnd/>
          </a:ln>
        </p:spPr>
        <p:txBody>
          <a:bodyPr wrap="none" tIns="0" bIns="0"/>
          <a:lstStyle/>
          <a:p>
            <a:pPr algn="ctr"/>
            <a:r>
              <a:rPr lang="en-GB" sz="750"/>
              <a:t>Enterprise IT</a:t>
            </a:r>
          </a:p>
        </p:txBody>
      </p:sp>
      <p:sp>
        <p:nvSpPr>
          <p:cNvPr id="14378" name="Rounded Rectangle 60"/>
          <p:cNvSpPr>
            <a:spLocks noChangeArrowheads="1"/>
          </p:cNvSpPr>
          <p:nvPr/>
        </p:nvSpPr>
        <p:spPr bwMode="auto">
          <a:xfrm>
            <a:off x="1310878" y="4027888"/>
            <a:ext cx="738188" cy="402431"/>
          </a:xfrm>
          <a:prstGeom prst="roundRect">
            <a:avLst>
              <a:gd name="adj" fmla="val 13954"/>
            </a:avLst>
          </a:prstGeom>
          <a:solidFill>
            <a:srgbClr val="002060"/>
          </a:solidFill>
          <a:ln w="12700">
            <a:solidFill>
              <a:schemeClr val="bg1"/>
            </a:solidFill>
            <a:round/>
            <a:headEnd/>
            <a:tailEnd/>
          </a:ln>
        </p:spPr>
        <p:txBody>
          <a:bodyPr lIns="27000" tIns="27000" rIns="27000" bIns="27000" anchor="ctr"/>
          <a:lstStyle/>
          <a:p>
            <a:pPr algn="ctr"/>
            <a:r>
              <a:rPr lang="en-GB" sz="825" dirty="0">
                <a:solidFill>
                  <a:schemeClr val="bg1"/>
                </a:solidFill>
              </a:rPr>
              <a:t>Other Data Lakes</a:t>
            </a:r>
          </a:p>
        </p:txBody>
      </p:sp>
      <p:sp>
        <p:nvSpPr>
          <p:cNvPr id="173" name="Rounded Rectangle 60"/>
          <p:cNvSpPr>
            <a:spLocks noChangeArrowheads="1"/>
          </p:cNvSpPr>
          <p:nvPr/>
        </p:nvSpPr>
        <p:spPr bwMode="auto">
          <a:xfrm>
            <a:off x="1302544" y="2601519"/>
            <a:ext cx="753666" cy="425053"/>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Systems of Engagement</a:t>
            </a:r>
          </a:p>
        </p:txBody>
      </p:sp>
      <p:sp>
        <p:nvSpPr>
          <p:cNvPr id="174" name="Left-Right Arrow 173"/>
          <p:cNvSpPr/>
          <p:nvPr/>
        </p:nvSpPr>
        <p:spPr bwMode="auto">
          <a:xfrm>
            <a:off x="2150271" y="2914654"/>
            <a:ext cx="303610" cy="108347"/>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4381" name="Rounded Rectangle 197"/>
          <p:cNvSpPr>
            <a:spLocks noChangeArrowheads="1"/>
          </p:cNvSpPr>
          <p:nvPr/>
        </p:nvSpPr>
        <p:spPr bwMode="auto">
          <a:xfrm>
            <a:off x="3332560" y="2388394"/>
            <a:ext cx="2528888" cy="1574006"/>
          </a:xfrm>
          <a:prstGeom prst="roundRect">
            <a:avLst>
              <a:gd name="adj" fmla="val 4028"/>
            </a:avLst>
          </a:prstGeom>
          <a:solidFill>
            <a:srgbClr val="FFFFFF"/>
          </a:solidFill>
          <a:ln w="9525">
            <a:solidFill>
              <a:srgbClr val="1F497D"/>
            </a:solidFill>
            <a:round/>
            <a:headEnd/>
            <a:tailEnd/>
          </a:ln>
        </p:spPr>
        <p:txBody>
          <a:bodyPr lIns="27000" tIns="27000" rIns="27000" bIns="27000" anchor="ctr"/>
          <a:lstStyle/>
          <a:p>
            <a:pPr algn="ctr"/>
            <a:r>
              <a:rPr lang="en-GB" sz="1200">
                <a:solidFill>
                  <a:srgbClr val="1F497D"/>
                </a:solidFill>
              </a:rPr>
              <a:t>Data Lake Repositories</a:t>
            </a: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p:txBody>
      </p:sp>
      <p:sp>
        <p:nvSpPr>
          <p:cNvPr id="163" name="Can 162"/>
          <p:cNvSpPr/>
          <p:nvPr/>
        </p:nvSpPr>
        <p:spPr>
          <a:xfrm>
            <a:off x="3882628" y="3269460"/>
            <a:ext cx="423863" cy="31789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4" name="Can 163"/>
          <p:cNvSpPr/>
          <p:nvPr/>
        </p:nvSpPr>
        <p:spPr>
          <a:xfrm>
            <a:off x="4420791" y="2905126"/>
            <a:ext cx="355997" cy="64293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5" name="Can 164"/>
          <p:cNvSpPr/>
          <p:nvPr/>
        </p:nvSpPr>
        <p:spPr>
          <a:xfrm>
            <a:off x="4863704" y="3221834"/>
            <a:ext cx="600075" cy="25241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7" name="Magnetic Disk 166"/>
          <p:cNvSpPr/>
          <p:nvPr/>
        </p:nvSpPr>
        <p:spPr>
          <a:xfrm>
            <a:off x="4356497" y="3442100"/>
            <a:ext cx="304800" cy="21550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8" name="Magnetic Disk 167"/>
          <p:cNvSpPr/>
          <p:nvPr/>
        </p:nvSpPr>
        <p:spPr>
          <a:xfrm>
            <a:off x="4470797" y="3556401"/>
            <a:ext cx="304800" cy="21550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9" name="Rounded Rectangle 60"/>
          <p:cNvSpPr>
            <a:spLocks noChangeArrowheads="1"/>
          </p:cNvSpPr>
          <p:nvPr/>
        </p:nvSpPr>
        <p:spPr bwMode="auto">
          <a:xfrm>
            <a:off x="1302544" y="3551638"/>
            <a:ext cx="753666" cy="425053"/>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Systems of Automation</a:t>
            </a:r>
          </a:p>
        </p:txBody>
      </p:sp>
      <p:sp>
        <p:nvSpPr>
          <p:cNvPr id="170" name="Rounded Rectangle 60"/>
          <p:cNvSpPr>
            <a:spLocks noChangeArrowheads="1"/>
          </p:cNvSpPr>
          <p:nvPr/>
        </p:nvSpPr>
        <p:spPr bwMode="auto">
          <a:xfrm>
            <a:off x="1302544" y="2125269"/>
            <a:ext cx="753666" cy="425053"/>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Systems of Record</a:t>
            </a:r>
          </a:p>
        </p:txBody>
      </p:sp>
      <p:sp>
        <p:nvSpPr>
          <p:cNvPr id="172" name="Rounded Rectangle 60"/>
          <p:cNvSpPr>
            <a:spLocks noChangeArrowheads="1"/>
          </p:cNvSpPr>
          <p:nvPr/>
        </p:nvSpPr>
        <p:spPr bwMode="auto">
          <a:xfrm>
            <a:off x="1302544" y="3076576"/>
            <a:ext cx="753666" cy="425054"/>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New Sources</a:t>
            </a:r>
          </a:p>
        </p:txBody>
      </p:sp>
      <p:sp>
        <p:nvSpPr>
          <p:cNvPr id="166" name="Rounded Rectangle 197"/>
          <p:cNvSpPr>
            <a:spLocks noChangeArrowheads="1"/>
          </p:cNvSpPr>
          <p:nvPr/>
        </p:nvSpPr>
        <p:spPr bwMode="auto">
          <a:xfrm>
            <a:off x="4610845" y="1819100"/>
            <a:ext cx="757622" cy="542925"/>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pPr algn="ctr"/>
            <a:r>
              <a:rPr lang="en-GB" sz="1050" dirty="0"/>
              <a:t>Analytics</a:t>
            </a:r>
          </a:p>
          <a:p>
            <a:pPr algn="ctr"/>
            <a:r>
              <a:rPr lang="en-GB" sz="1050" dirty="0"/>
              <a:t>Engines</a:t>
            </a:r>
          </a:p>
        </p:txBody>
      </p:sp>
      <p:sp>
        <p:nvSpPr>
          <p:cNvPr id="2" name="Down Arrow 1"/>
          <p:cNvSpPr/>
          <p:nvPr/>
        </p:nvSpPr>
        <p:spPr>
          <a:xfrm>
            <a:off x="4885556" y="1395303"/>
            <a:ext cx="134142" cy="335410"/>
          </a:xfrm>
          <a:prstGeom prst="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rgbClr val="1F497D"/>
              </a:solidFill>
              <a:latin typeface="Calibri"/>
              <a:cs typeface="Calibri"/>
            </a:endParaRPr>
          </a:p>
        </p:txBody>
      </p:sp>
    </p:spTree>
    <p:extLst>
      <p:ext uri="{BB962C8B-B14F-4D97-AF65-F5344CB8AC3E}">
        <p14:creationId xmlns:p14="http://schemas.microsoft.com/office/powerpoint/2010/main" val="1713462203"/>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3"/>
          <p:cNvSpPr>
            <a:spLocks noGrp="1"/>
          </p:cNvSpPr>
          <p:nvPr>
            <p:ph type="title"/>
          </p:nvPr>
        </p:nvSpPr>
        <p:spPr/>
        <p:txBody>
          <a:bodyPr/>
          <a:lstStyle/>
          <a:p>
            <a:r>
              <a:rPr lang="en-US" dirty="0">
                <a:latin typeface="Arial" charset="0"/>
                <a:ea typeface="MS PGothic" charset="0"/>
              </a:rPr>
              <a:t>Secure access to the data lake’s data</a:t>
            </a:r>
          </a:p>
        </p:txBody>
      </p:sp>
      <p:sp>
        <p:nvSpPr>
          <p:cNvPr id="75778" name="Content Placeholder 18"/>
          <p:cNvSpPr>
            <a:spLocks noGrp="1"/>
          </p:cNvSpPr>
          <p:nvPr>
            <p:ph idx="1"/>
          </p:nvPr>
        </p:nvSpPr>
        <p:spPr/>
        <p:txBody>
          <a:bodyPr/>
          <a:lstStyle/>
          <a:p>
            <a:r>
              <a:rPr lang="en-US" dirty="0">
                <a:latin typeface="Calibri" charset="0"/>
                <a:ea typeface="MS PGothic" charset="0"/>
              </a:rPr>
              <a:t>The data lake’s security is assured with this combination of business processes and technical mechanisms.</a:t>
            </a:r>
          </a:p>
        </p:txBody>
      </p:sp>
      <p:sp>
        <p:nvSpPr>
          <p:cNvPr id="5" name="Rectangle 4"/>
          <p:cNvSpPr/>
          <p:nvPr/>
        </p:nvSpPr>
        <p:spPr>
          <a:xfrm>
            <a:off x="3124201" y="3086100"/>
            <a:ext cx="2184797" cy="370285"/>
          </a:xfrm>
          <a:prstGeom prst="rect">
            <a:avLst/>
          </a:prstGeom>
          <a:solidFill>
            <a:schemeClr val="accent6">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rgbClr val="1F497D"/>
                </a:solidFill>
                <a:latin typeface="Calibri"/>
                <a:cs typeface="Calibri"/>
              </a:rPr>
              <a:t>Isolated repositories</a:t>
            </a:r>
          </a:p>
        </p:txBody>
      </p:sp>
      <p:sp>
        <p:nvSpPr>
          <p:cNvPr id="6" name="Rectangle 5"/>
          <p:cNvSpPr/>
          <p:nvPr/>
        </p:nvSpPr>
        <p:spPr>
          <a:xfrm>
            <a:off x="3126582" y="2675335"/>
            <a:ext cx="2184797" cy="369094"/>
          </a:xfrm>
          <a:prstGeom prst="rect">
            <a:avLst/>
          </a:prstGeom>
          <a:solidFill>
            <a:schemeClr val="accent6">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rgbClr val="1F497D"/>
                </a:solidFill>
                <a:latin typeface="Calibri"/>
                <a:cs typeface="Calibri"/>
              </a:rPr>
              <a:t>Data centric security access</a:t>
            </a:r>
          </a:p>
        </p:txBody>
      </p:sp>
      <p:sp>
        <p:nvSpPr>
          <p:cNvPr id="7" name="Rectangle 6"/>
          <p:cNvSpPr/>
          <p:nvPr/>
        </p:nvSpPr>
        <p:spPr>
          <a:xfrm>
            <a:off x="3128963" y="2257425"/>
            <a:ext cx="2184797" cy="369094"/>
          </a:xfrm>
          <a:prstGeom prst="rect">
            <a:avLst/>
          </a:prstGeom>
          <a:solidFill>
            <a:schemeClr val="accent6">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rgbClr val="1F497D"/>
                </a:solidFill>
                <a:latin typeface="Calibri"/>
                <a:cs typeface="Calibri"/>
              </a:rPr>
              <a:t>Well defined access points</a:t>
            </a:r>
          </a:p>
        </p:txBody>
      </p:sp>
      <p:sp>
        <p:nvSpPr>
          <p:cNvPr id="8" name="Rectangle 7"/>
          <p:cNvSpPr/>
          <p:nvPr/>
        </p:nvSpPr>
        <p:spPr>
          <a:xfrm>
            <a:off x="2183606" y="2257425"/>
            <a:ext cx="909638" cy="1198960"/>
          </a:xfrm>
          <a:prstGeom prst="rect">
            <a:avLst/>
          </a:prstGeom>
          <a:solidFill>
            <a:schemeClr val="accent6">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rgbClr val="1F497D"/>
                </a:solidFill>
                <a:latin typeface="Calibri"/>
                <a:cs typeface="Calibri"/>
              </a:rPr>
              <a:t>Data access</a:t>
            </a:r>
            <a:br>
              <a:rPr lang="en-US" sz="1200" dirty="0">
                <a:solidFill>
                  <a:srgbClr val="1F497D"/>
                </a:solidFill>
                <a:latin typeface="Calibri"/>
                <a:cs typeface="Calibri"/>
              </a:rPr>
            </a:br>
            <a:r>
              <a:rPr lang="en-US" sz="1200" dirty="0">
                <a:solidFill>
                  <a:srgbClr val="1F497D"/>
                </a:solidFill>
                <a:latin typeface="Calibri"/>
                <a:cs typeface="Calibri"/>
              </a:rPr>
              <a:t>approval by</a:t>
            </a:r>
            <a:br>
              <a:rPr lang="en-US" sz="1200" dirty="0">
                <a:solidFill>
                  <a:srgbClr val="1F497D"/>
                </a:solidFill>
                <a:latin typeface="Calibri"/>
                <a:cs typeface="Calibri"/>
              </a:rPr>
            </a:br>
            <a:r>
              <a:rPr lang="en-US" sz="1200" dirty="0">
                <a:solidFill>
                  <a:srgbClr val="1F497D"/>
                </a:solidFill>
                <a:latin typeface="Calibri"/>
                <a:cs typeface="Calibri"/>
              </a:rPr>
              <a:t>subject area</a:t>
            </a:r>
            <a:br>
              <a:rPr lang="en-US" sz="1200" dirty="0">
                <a:solidFill>
                  <a:srgbClr val="1F497D"/>
                </a:solidFill>
                <a:latin typeface="Calibri"/>
                <a:cs typeface="Calibri"/>
              </a:rPr>
            </a:br>
            <a:r>
              <a:rPr lang="en-US" sz="1200" dirty="0">
                <a:solidFill>
                  <a:srgbClr val="1F497D"/>
                </a:solidFill>
                <a:latin typeface="Calibri"/>
                <a:cs typeface="Calibri"/>
              </a:rPr>
              <a:t>owner</a:t>
            </a:r>
          </a:p>
        </p:txBody>
      </p:sp>
      <p:sp>
        <p:nvSpPr>
          <p:cNvPr id="9" name="Rectangle 8"/>
          <p:cNvSpPr/>
          <p:nvPr/>
        </p:nvSpPr>
        <p:spPr>
          <a:xfrm>
            <a:off x="5343525" y="2257425"/>
            <a:ext cx="876300" cy="1198960"/>
          </a:xfrm>
          <a:prstGeom prst="rect">
            <a:avLst/>
          </a:prstGeom>
          <a:solidFill>
            <a:schemeClr val="accent6">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rgbClr val="1F497D"/>
                </a:solidFill>
                <a:latin typeface="Calibri"/>
                <a:cs typeface="Calibri"/>
              </a:rPr>
              <a:t>Access</a:t>
            </a:r>
            <a:br>
              <a:rPr lang="en-US" sz="1200" dirty="0">
                <a:solidFill>
                  <a:srgbClr val="1F497D"/>
                </a:solidFill>
                <a:latin typeface="Calibri"/>
                <a:cs typeface="Calibri"/>
              </a:rPr>
            </a:br>
            <a:r>
              <a:rPr lang="en-US" sz="1200" dirty="0">
                <a:solidFill>
                  <a:srgbClr val="1F497D"/>
                </a:solidFill>
                <a:latin typeface="Calibri"/>
                <a:cs typeface="Calibri"/>
              </a:rPr>
              <a:t>monitoring</a:t>
            </a:r>
            <a:br>
              <a:rPr lang="en-US" sz="1200" dirty="0">
                <a:solidFill>
                  <a:srgbClr val="1F497D"/>
                </a:solidFill>
                <a:latin typeface="Calibri"/>
                <a:cs typeface="Calibri"/>
              </a:rPr>
            </a:br>
            <a:r>
              <a:rPr lang="en-US" sz="1200" dirty="0">
                <a:solidFill>
                  <a:srgbClr val="1F497D"/>
                </a:solidFill>
                <a:latin typeface="Calibri"/>
                <a:cs typeface="Calibri"/>
              </a:rPr>
              <a:t>and logging</a:t>
            </a:r>
          </a:p>
        </p:txBody>
      </p:sp>
      <p:sp>
        <p:nvSpPr>
          <p:cNvPr id="10" name="Rectangle 9"/>
          <p:cNvSpPr/>
          <p:nvPr/>
        </p:nvSpPr>
        <p:spPr>
          <a:xfrm>
            <a:off x="6242448" y="2257425"/>
            <a:ext cx="948928" cy="1198960"/>
          </a:xfrm>
          <a:prstGeom prst="rect">
            <a:avLst/>
          </a:prstGeom>
          <a:solidFill>
            <a:schemeClr val="accent6">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accent3">
                    <a:lumMod val="75000"/>
                  </a:schemeClr>
                </a:solidFill>
                <a:latin typeface="Calibri"/>
                <a:cs typeface="Calibri"/>
              </a:rPr>
              <a:t>Security</a:t>
            </a:r>
            <a:br>
              <a:rPr lang="en-US" sz="1200" dirty="0">
                <a:solidFill>
                  <a:schemeClr val="accent3">
                    <a:lumMod val="75000"/>
                  </a:schemeClr>
                </a:solidFill>
                <a:latin typeface="Calibri"/>
                <a:cs typeface="Calibri"/>
              </a:rPr>
            </a:br>
            <a:r>
              <a:rPr lang="en-US" sz="1200" dirty="0">
                <a:solidFill>
                  <a:schemeClr val="accent3">
                    <a:lumMod val="75000"/>
                  </a:schemeClr>
                </a:solidFill>
                <a:latin typeface="Calibri"/>
                <a:cs typeface="Calibri"/>
              </a:rPr>
              <a:t>analytics</a:t>
            </a:r>
            <a:br>
              <a:rPr lang="en-US" sz="1200" dirty="0">
                <a:solidFill>
                  <a:schemeClr val="accent3">
                    <a:lumMod val="75000"/>
                  </a:schemeClr>
                </a:solidFill>
                <a:latin typeface="Calibri"/>
                <a:cs typeface="Calibri"/>
              </a:rPr>
            </a:br>
            <a:r>
              <a:rPr lang="en-US" sz="1200" dirty="0">
                <a:solidFill>
                  <a:schemeClr val="accent3">
                    <a:lumMod val="75000"/>
                  </a:schemeClr>
                </a:solidFill>
                <a:latin typeface="Calibri"/>
                <a:cs typeface="Calibri"/>
              </a:rPr>
              <a:t>and</a:t>
            </a:r>
            <a:br>
              <a:rPr lang="en-US" sz="1200" dirty="0">
                <a:solidFill>
                  <a:schemeClr val="accent3">
                    <a:lumMod val="75000"/>
                  </a:schemeClr>
                </a:solidFill>
                <a:latin typeface="Calibri"/>
                <a:cs typeface="Calibri"/>
              </a:rPr>
            </a:br>
            <a:r>
              <a:rPr lang="en-US" sz="1200" dirty="0">
                <a:solidFill>
                  <a:schemeClr val="accent3">
                    <a:lumMod val="75000"/>
                  </a:schemeClr>
                </a:solidFill>
                <a:latin typeface="Calibri"/>
                <a:cs typeface="Calibri"/>
              </a:rPr>
              <a:t>investigation</a:t>
            </a:r>
          </a:p>
        </p:txBody>
      </p:sp>
      <p:sp>
        <p:nvSpPr>
          <p:cNvPr id="11" name="Rectangle 10"/>
          <p:cNvSpPr/>
          <p:nvPr/>
        </p:nvSpPr>
        <p:spPr>
          <a:xfrm>
            <a:off x="7216379" y="2257425"/>
            <a:ext cx="739378" cy="1198960"/>
          </a:xfrm>
          <a:prstGeom prst="rect">
            <a:avLst/>
          </a:prstGeom>
          <a:solidFill>
            <a:schemeClr val="accent6">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accent3">
                    <a:lumMod val="75000"/>
                  </a:schemeClr>
                </a:solidFill>
                <a:latin typeface="Calibri"/>
                <a:cs typeface="Calibri"/>
              </a:rPr>
              <a:t>Security</a:t>
            </a:r>
            <a:br>
              <a:rPr lang="en-US" sz="1200" dirty="0">
                <a:solidFill>
                  <a:schemeClr val="accent3">
                    <a:lumMod val="75000"/>
                  </a:schemeClr>
                </a:solidFill>
                <a:latin typeface="Calibri"/>
                <a:cs typeface="Calibri"/>
              </a:rPr>
            </a:br>
            <a:r>
              <a:rPr lang="en-US" sz="1200" dirty="0">
                <a:solidFill>
                  <a:schemeClr val="accent3">
                    <a:lumMod val="75000"/>
                  </a:schemeClr>
                </a:solidFill>
                <a:latin typeface="Calibri"/>
                <a:cs typeface="Calibri"/>
              </a:rPr>
              <a:t>audit and</a:t>
            </a:r>
            <a:br>
              <a:rPr lang="en-US" sz="1200" dirty="0">
                <a:solidFill>
                  <a:schemeClr val="accent3">
                    <a:lumMod val="75000"/>
                  </a:schemeClr>
                </a:solidFill>
                <a:latin typeface="Calibri"/>
                <a:cs typeface="Calibri"/>
              </a:rPr>
            </a:br>
            <a:r>
              <a:rPr lang="en-US" sz="1200" dirty="0">
                <a:solidFill>
                  <a:schemeClr val="accent3">
                    <a:lumMod val="75000"/>
                  </a:schemeClr>
                </a:solidFill>
                <a:latin typeface="Calibri"/>
                <a:cs typeface="Calibri"/>
              </a:rPr>
              <a:t>review</a:t>
            </a:r>
          </a:p>
        </p:txBody>
      </p:sp>
      <p:sp>
        <p:nvSpPr>
          <p:cNvPr id="12" name="TextBox 11"/>
          <p:cNvSpPr txBox="1"/>
          <p:nvPr/>
        </p:nvSpPr>
        <p:spPr bwMode="auto">
          <a:xfrm>
            <a:off x="1681163" y="3799285"/>
            <a:ext cx="986167" cy="253916"/>
          </a:xfrm>
          <a:prstGeom prst="rect">
            <a:avLst/>
          </a:prstGeom>
          <a:noFill/>
          <a:ln w="9525">
            <a:noFill/>
            <a:miter lim="800000"/>
            <a:headEnd/>
            <a:tailEnd/>
          </a:ln>
        </p:spPr>
        <p:txBody>
          <a:bodyPr wrap="none">
            <a:spAutoFit/>
          </a:bodyPr>
          <a:lstStyle/>
          <a:p>
            <a:pPr>
              <a:defRPr/>
            </a:pPr>
            <a:r>
              <a:rPr lang="en-US" sz="1050" cap="small" dirty="0">
                <a:latin typeface="Calibri" pitchFamily="-1" charset="0"/>
                <a:ea typeface="+mn-ea"/>
                <a:cs typeface="+mn-cs"/>
              </a:rPr>
              <a:t>Administration</a:t>
            </a:r>
          </a:p>
        </p:txBody>
      </p:sp>
      <p:sp>
        <p:nvSpPr>
          <p:cNvPr id="13" name="TextBox 12"/>
          <p:cNvSpPr txBox="1"/>
          <p:nvPr/>
        </p:nvSpPr>
        <p:spPr bwMode="auto">
          <a:xfrm>
            <a:off x="4316017" y="3800475"/>
            <a:ext cx="782587" cy="253916"/>
          </a:xfrm>
          <a:prstGeom prst="rect">
            <a:avLst/>
          </a:prstGeom>
          <a:noFill/>
          <a:ln w="9525">
            <a:noFill/>
            <a:miter lim="800000"/>
            <a:headEnd/>
            <a:tailEnd/>
          </a:ln>
        </p:spPr>
        <p:txBody>
          <a:bodyPr wrap="none">
            <a:spAutoFit/>
          </a:bodyPr>
          <a:lstStyle/>
          <a:p>
            <a:pPr>
              <a:defRPr/>
            </a:pPr>
            <a:r>
              <a:rPr lang="en-US" sz="1050" cap="small" dirty="0">
                <a:latin typeface="Calibri" pitchFamily="-1" charset="0"/>
                <a:ea typeface="+mn-ea"/>
                <a:cs typeface="+mn-cs"/>
              </a:rPr>
              <a:t>At Runtime</a:t>
            </a:r>
          </a:p>
        </p:txBody>
      </p:sp>
      <p:sp>
        <p:nvSpPr>
          <p:cNvPr id="14" name="TextBox 13"/>
          <p:cNvSpPr txBox="1"/>
          <p:nvPr/>
        </p:nvSpPr>
        <p:spPr bwMode="auto">
          <a:xfrm>
            <a:off x="6850856" y="3792141"/>
            <a:ext cx="548548" cy="253916"/>
          </a:xfrm>
          <a:prstGeom prst="rect">
            <a:avLst/>
          </a:prstGeom>
          <a:noFill/>
          <a:ln w="9525">
            <a:noFill/>
            <a:miter lim="800000"/>
            <a:headEnd/>
            <a:tailEnd/>
          </a:ln>
        </p:spPr>
        <p:txBody>
          <a:bodyPr wrap="none">
            <a:spAutoFit/>
          </a:bodyPr>
          <a:lstStyle/>
          <a:p>
            <a:pPr>
              <a:defRPr/>
            </a:pPr>
            <a:r>
              <a:rPr lang="en-US" sz="1050" cap="small" dirty="0">
                <a:latin typeface="Calibri" pitchFamily="-1" charset="0"/>
                <a:ea typeface="+mn-ea"/>
                <a:cs typeface="+mn-cs"/>
              </a:rPr>
              <a:t>Review</a:t>
            </a:r>
          </a:p>
        </p:txBody>
      </p:sp>
      <p:sp>
        <p:nvSpPr>
          <p:cNvPr id="75789" name="Left Brace 14"/>
          <p:cNvSpPr>
            <a:spLocks/>
          </p:cNvSpPr>
          <p:nvPr/>
        </p:nvSpPr>
        <p:spPr bwMode="auto">
          <a:xfrm rot="-5400000">
            <a:off x="2048471" y="2686645"/>
            <a:ext cx="217884" cy="1871663"/>
          </a:xfrm>
          <a:prstGeom prst="leftBrace">
            <a:avLst>
              <a:gd name="adj1" fmla="val 8352"/>
              <a:gd name="adj2" fmla="val 50000"/>
            </a:avLst>
          </a:prstGeom>
          <a:noFill/>
          <a:ln w="19050">
            <a:solidFill>
              <a:schemeClr val="tx2"/>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sz="1050"/>
          </a:p>
        </p:txBody>
      </p:sp>
      <p:sp>
        <p:nvSpPr>
          <p:cNvPr id="75790" name="Left Brace 15"/>
          <p:cNvSpPr>
            <a:spLocks/>
          </p:cNvSpPr>
          <p:nvPr/>
        </p:nvSpPr>
        <p:spPr bwMode="auto">
          <a:xfrm rot="-5400000">
            <a:off x="4564857" y="2088357"/>
            <a:ext cx="216694" cy="3093244"/>
          </a:xfrm>
          <a:prstGeom prst="leftBrace">
            <a:avLst>
              <a:gd name="adj1" fmla="val 8327"/>
              <a:gd name="adj2" fmla="val 50000"/>
            </a:avLst>
          </a:prstGeom>
          <a:noFill/>
          <a:ln w="19050">
            <a:solidFill>
              <a:schemeClr val="tx2"/>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sz="1050"/>
          </a:p>
        </p:txBody>
      </p:sp>
      <p:sp>
        <p:nvSpPr>
          <p:cNvPr id="75791" name="Left Brace 16"/>
          <p:cNvSpPr>
            <a:spLocks/>
          </p:cNvSpPr>
          <p:nvPr/>
        </p:nvSpPr>
        <p:spPr bwMode="auto">
          <a:xfrm rot="-5400000">
            <a:off x="6997303" y="2772966"/>
            <a:ext cx="202406" cy="1714500"/>
          </a:xfrm>
          <a:prstGeom prst="leftBrace">
            <a:avLst>
              <a:gd name="adj1" fmla="val 8353"/>
              <a:gd name="adj2" fmla="val 50000"/>
            </a:avLst>
          </a:prstGeom>
          <a:noFill/>
          <a:ln w="19050">
            <a:solidFill>
              <a:schemeClr val="tx2"/>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sz="1050"/>
          </a:p>
        </p:txBody>
      </p:sp>
      <p:sp>
        <p:nvSpPr>
          <p:cNvPr id="18" name="Rectangle 17"/>
          <p:cNvSpPr/>
          <p:nvPr/>
        </p:nvSpPr>
        <p:spPr>
          <a:xfrm>
            <a:off x="1221581" y="2263379"/>
            <a:ext cx="929879" cy="1198959"/>
          </a:xfrm>
          <a:prstGeom prst="rect">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rgbClr val="1F497D"/>
                </a:solidFill>
                <a:latin typeface="Calibri"/>
                <a:cs typeface="Calibri"/>
              </a:rPr>
              <a:t>Data</a:t>
            </a:r>
            <a:br>
              <a:rPr lang="en-US" sz="1200" dirty="0">
                <a:solidFill>
                  <a:srgbClr val="1F497D"/>
                </a:solidFill>
                <a:latin typeface="Calibri"/>
                <a:cs typeface="Calibri"/>
              </a:rPr>
            </a:br>
            <a:r>
              <a:rPr lang="en-US" sz="1200" dirty="0">
                <a:solidFill>
                  <a:srgbClr val="1F497D"/>
                </a:solidFill>
                <a:latin typeface="Calibri"/>
                <a:cs typeface="Calibri"/>
              </a:rPr>
              <a:t>curation</a:t>
            </a:r>
            <a:br>
              <a:rPr lang="en-US" sz="1200" dirty="0">
                <a:solidFill>
                  <a:srgbClr val="1F497D"/>
                </a:solidFill>
                <a:latin typeface="Calibri"/>
                <a:cs typeface="Calibri"/>
              </a:rPr>
            </a:br>
            <a:r>
              <a:rPr lang="en-US" sz="1200" dirty="0">
                <a:solidFill>
                  <a:srgbClr val="1F497D"/>
                </a:solidFill>
                <a:latin typeface="Calibri"/>
                <a:cs typeface="Calibri"/>
              </a:rPr>
              <a:t>for security</a:t>
            </a:r>
            <a:br>
              <a:rPr lang="en-US" sz="1200" dirty="0">
                <a:solidFill>
                  <a:srgbClr val="1F497D"/>
                </a:solidFill>
                <a:latin typeface="Calibri"/>
                <a:cs typeface="Calibri"/>
              </a:rPr>
            </a:br>
            <a:r>
              <a:rPr lang="en-US" sz="1200" dirty="0">
                <a:solidFill>
                  <a:srgbClr val="1F497D"/>
                </a:solidFill>
                <a:latin typeface="Calibri"/>
                <a:cs typeface="Calibri"/>
              </a:rPr>
              <a:t>and</a:t>
            </a:r>
            <a:br>
              <a:rPr lang="en-US" sz="1200" dirty="0">
                <a:solidFill>
                  <a:srgbClr val="1F497D"/>
                </a:solidFill>
                <a:latin typeface="Calibri"/>
                <a:cs typeface="Calibri"/>
              </a:rPr>
            </a:br>
            <a:r>
              <a:rPr lang="en-US" sz="1200" dirty="0">
                <a:solidFill>
                  <a:srgbClr val="1F497D"/>
                </a:solidFill>
                <a:latin typeface="Calibri"/>
                <a:cs typeface="Calibri"/>
              </a:rPr>
              <a:t>protection</a:t>
            </a:r>
          </a:p>
        </p:txBody>
      </p:sp>
    </p:spTree>
    <p:extLst>
      <p:ext uri="{BB962C8B-B14F-4D97-AF65-F5344CB8AC3E}">
        <p14:creationId xmlns:p14="http://schemas.microsoft.com/office/powerpoint/2010/main" val="428484279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2"/>
          <p:cNvSpPr>
            <a:spLocks noGrp="1"/>
          </p:cNvSpPr>
          <p:nvPr>
            <p:ph type="title"/>
          </p:nvPr>
        </p:nvSpPr>
        <p:spPr/>
        <p:txBody>
          <a:bodyPr>
            <a:normAutofit/>
          </a:bodyPr>
          <a:lstStyle/>
          <a:p>
            <a:r>
              <a:rPr lang="en-US" dirty="0">
                <a:latin typeface="Arial" charset="0"/>
                <a:ea typeface="MS PGothic" charset="0"/>
              </a:rPr>
              <a:t>Two-layer defense – The Inner and Outer Ring</a:t>
            </a:r>
          </a:p>
        </p:txBody>
      </p:sp>
      <p:sp>
        <p:nvSpPr>
          <p:cNvPr id="81922" name="Content Placeholder 1"/>
          <p:cNvSpPr>
            <a:spLocks noGrp="1"/>
          </p:cNvSpPr>
          <p:nvPr>
            <p:ph idx="1"/>
          </p:nvPr>
        </p:nvSpPr>
        <p:spPr>
          <a:xfrm>
            <a:off x="359200" y="965874"/>
            <a:ext cx="4403300" cy="3603001"/>
          </a:xfrm>
        </p:spPr>
        <p:txBody>
          <a:bodyPr/>
          <a:lstStyle/>
          <a:p>
            <a:r>
              <a:rPr lang="en-US" dirty="0">
                <a:latin typeface="Calibri" charset="0"/>
                <a:ea typeface="MS PGothic" charset="0"/>
              </a:rPr>
              <a:t>The data lake architecture can be through of as having 2 layers of protection:</a:t>
            </a:r>
          </a:p>
          <a:p>
            <a:pPr lvl="1"/>
            <a:r>
              <a:rPr lang="en-US" b="1" dirty="0">
                <a:latin typeface="Calibri" charset="0"/>
                <a:ea typeface="MS PGothic" charset="0"/>
              </a:rPr>
              <a:t>Outer Ring</a:t>
            </a:r>
            <a:r>
              <a:rPr lang="en-US" dirty="0">
                <a:latin typeface="Calibri" charset="0"/>
                <a:ea typeface="MS PGothic" charset="0"/>
              </a:rPr>
              <a:t>: The data lake's outer boundary is where the identity of a person or caller is established.  This is represented by the data lake’s services.</a:t>
            </a:r>
          </a:p>
          <a:p>
            <a:pPr lvl="1"/>
            <a:r>
              <a:rPr lang="en-US" b="1" dirty="0">
                <a:latin typeface="Calibri" charset="0"/>
                <a:ea typeface="MS PGothic" charset="0"/>
              </a:rPr>
              <a:t>Inner Ring</a:t>
            </a:r>
            <a:r>
              <a:rPr lang="en-US" dirty="0">
                <a:latin typeface="Calibri" charset="0"/>
                <a:ea typeface="MS PGothic" charset="0"/>
              </a:rPr>
              <a:t>: The data lake's inner boundary encircles the data lake repositories.  The repositories inside this boundary have very restricted security access set up so only the approved analytics, processes and services sitting inside the data lake can access the data lake repositories.</a:t>
            </a:r>
          </a:p>
        </p:txBody>
      </p:sp>
      <p:grpSp>
        <p:nvGrpSpPr>
          <p:cNvPr id="81923" name="Group 13"/>
          <p:cNvGrpSpPr>
            <a:grpSpLocks/>
          </p:cNvGrpSpPr>
          <p:nvPr/>
        </p:nvGrpSpPr>
        <p:grpSpPr bwMode="auto">
          <a:xfrm>
            <a:off x="5907882" y="1970088"/>
            <a:ext cx="2141935" cy="1503760"/>
            <a:chOff x="2309813" y="2679700"/>
            <a:chExt cx="4970462" cy="3644900"/>
          </a:xfrm>
        </p:grpSpPr>
        <p:sp>
          <p:nvSpPr>
            <p:cNvPr id="81934" name="Rounded Rectangle 60"/>
            <p:cNvSpPr>
              <a:spLocks noChangeArrowheads="1"/>
            </p:cNvSpPr>
            <p:nvPr/>
          </p:nvSpPr>
          <p:spPr bwMode="auto">
            <a:xfrm>
              <a:off x="2309813" y="2679700"/>
              <a:ext cx="4970462" cy="3644900"/>
            </a:xfrm>
            <a:prstGeom prst="roundRect">
              <a:avLst>
                <a:gd name="adj" fmla="val 4431"/>
              </a:avLst>
            </a:prstGeom>
            <a:solidFill>
              <a:srgbClr val="002060"/>
            </a:solidFill>
            <a:ln w="57150">
              <a:solidFill>
                <a:srgbClr val="984807"/>
              </a:solidFill>
              <a:round/>
              <a:headEnd/>
              <a:tailEnd/>
            </a:ln>
          </p:spPr>
          <p:txBody>
            <a:bodyPr lIns="27000" tIns="27000" rIns="27000" bIns="27000" anchor="b"/>
            <a:lstStyle/>
            <a:p>
              <a:pPr algn="ctr"/>
              <a:r>
                <a:rPr lang="en-GB" sz="675" dirty="0">
                  <a:solidFill>
                    <a:srgbClr val="FFFFFF"/>
                  </a:solidFill>
                </a:rPr>
                <a:t>Data Lake</a:t>
              </a:r>
            </a:p>
          </p:txBody>
        </p:sp>
        <p:sp>
          <p:nvSpPr>
            <p:cNvPr id="81935" name="Rounded Rectangle 60"/>
            <p:cNvSpPr>
              <a:spLocks noChangeArrowheads="1"/>
            </p:cNvSpPr>
            <p:nvPr/>
          </p:nvSpPr>
          <p:spPr bwMode="auto">
            <a:xfrm>
              <a:off x="2359026" y="2747962"/>
              <a:ext cx="4865688" cy="3143496"/>
            </a:xfrm>
            <a:prstGeom prst="roundRect">
              <a:avLst>
                <a:gd name="adj" fmla="val 4199"/>
              </a:avLst>
            </a:prstGeom>
            <a:solidFill>
              <a:schemeClr val="bg1"/>
            </a:solidFill>
            <a:ln w="12700">
              <a:solidFill>
                <a:srgbClr val="1F497D"/>
              </a:solidFill>
              <a:round/>
              <a:headEnd/>
              <a:tailEnd/>
            </a:ln>
          </p:spPr>
          <p:txBody>
            <a:bodyPr lIns="27000" tIns="27000" rIns="27000" bIns="27000" anchor="b"/>
            <a:lstStyle/>
            <a:p>
              <a:pPr algn="ctr"/>
              <a:r>
                <a:rPr lang="en-GB" sz="675"/>
                <a:t>Information Management and Governance Fabric</a:t>
              </a:r>
            </a:p>
          </p:txBody>
        </p:sp>
        <p:sp>
          <p:nvSpPr>
            <p:cNvPr id="81936" name="Rounded Rectangle 197"/>
            <p:cNvSpPr>
              <a:spLocks noChangeArrowheads="1"/>
            </p:cNvSpPr>
            <p:nvPr/>
          </p:nvSpPr>
          <p:spPr bwMode="auto">
            <a:xfrm>
              <a:off x="2566580" y="2966102"/>
              <a:ext cx="4496383" cy="2482613"/>
            </a:xfrm>
            <a:prstGeom prst="roundRect">
              <a:avLst>
                <a:gd name="adj" fmla="val 4028"/>
              </a:avLst>
            </a:prstGeom>
            <a:solidFill>
              <a:schemeClr val="tx2">
                <a:alpha val="21960"/>
              </a:schemeClr>
            </a:solidFill>
            <a:ln w="9525">
              <a:solidFill>
                <a:srgbClr val="1F497D"/>
              </a:solidFill>
              <a:round/>
              <a:headEnd/>
              <a:tailEnd/>
            </a:ln>
          </p:spPr>
          <p:txBody>
            <a:bodyPr lIns="27000" tIns="27000" rIns="27000" bIns="27000"/>
            <a:lstStyle/>
            <a:p>
              <a:pPr algn="ctr"/>
              <a:r>
                <a:rPr lang="en-GB" sz="675" dirty="0">
                  <a:solidFill>
                    <a:srgbClr val="1F497D"/>
                  </a:solidFill>
                </a:rPr>
                <a:t>Data Lake Services</a:t>
              </a:r>
            </a:p>
          </p:txBody>
        </p:sp>
        <p:sp>
          <p:nvSpPr>
            <p:cNvPr id="81937" name="Rounded Rectangle 197"/>
            <p:cNvSpPr>
              <a:spLocks noChangeArrowheads="1"/>
            </p:cNvSpPr>
            <p:nvPr/>
          </p:nvSpPr>
          <p:spPr bwMode="auto">
            <a:xfrm>
              <a:off x="3463552" y="3641024"/>
              <a:ext cx="2753080" cy="1789416"/>
            </a:xfrm>
            <a:prstGeom prst="roundRect">
              <a:avLst>
                <a:gd name="adj" fmla="val 4028"/>
              </a:avLst>
            </a:prstGeom>
            <a:solidFill>
              <a:srgbClr val="FFFFFF"/>
            </a:solidFill>
            <a:ln w="57150">
              <a:solidFill>
                <a:srgbClr val="984807"/>
              </a:solidFill>
              <a:round/>
              <a:headEnd/>
              <a:tailEnd/>
            </a:ln>
          </p:spPr>
          <p:txBody>
            <a:bodyPr lIns="27000" tIns="27000" rIns="27000" bIns="27000"/>
            <a:lstStyle/>
            <a:p>
              <a:pPr algn="ctr"/>
              <a:r>
                <a:rPr lang="en-GB" sz="675" dirty="0">
                  <a:solidFill>
                    <a:srgbClr val="1F497D"/>
                  </a:solidFill>
                </a:rPr>
                <a:t>Data Lake Repositories</a:t>
              </a:r>
            </a:p>
          </p:txBody>
        </p:sp>
      </p:grpSp>
      <p:sp>
        <p:nvSpPr>
          <p:cNvPr id="81924" name="TextBox 2"/>
          <p:cNvSpPr txBox="1">
            <a:spLocks noChangeArrowheads="1"/>
          </p:cNvSpPr>
          <p:nvPr/>
        </p:nvSpPr>
        <p:spPr bwMode="auto">
          <a:xfrm>
            <a:off x="4838701" y="2614216"/>
            <a:ext cx="742511"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Inner Ring</a:t>
            </a:r>
          </a:p>
        </p:txBody>
      </p:sp>
      <p:sp>
        <p:nvSpPr>
          <p:cNvPr id="81925" name="TextBox 10"/>
          <p:cNvSpPr txBox="1">
            <a:spLocks noChangeArrowheads="1"/>
          </p:cNvSpPr>
          <p:nvPr/>
        </p:nvSpPr>
        <p:spPr bwMode="auto">
          <a:xfrm>
            <a:off x="4841082" y="2191544"/>
            <a:ext cx="772969"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Outer Ring</a:t>
            </a:r>
          </a:p>
        </p:txBody>
      </p:sp>
      <p:cxnSp>
        <p:nvCxnSpPr>
          <p:cNvPr id="5" name="Straight Arrow Connector 4"/>
          <p:cNvCxnSpPr>
            <a:stCxn id="81925" idx="3"/>
          </p:cNvCxnSpPr>
          <p:nvPr/>
        </p:nvCxnSpPr>
        <p:spPr bwMode="auto">
          <a:xfrm flipV="1">
            <a:off x="5614051" y="2307035"/>
            <a:ext cx="266447" cy="11467"/>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 name="Straight Arrow Connector 7"/>
          <p:cNvCxnSpPr>
            <a:stCxn id="81924" idx="3"/>
            <a:endCxn id="81937" idx="1"/>
          </p:cNvCxnSpPr>
          <p:nvPr/>
        </p:nvCxnSpPr>
        <p:spPr bwMode="auto">
          <a:xfrm flipV="1">
            <a:off x="5581212" y="2735823"/>
            <a:ext cx="823854" cy="5351"/>
          </a:xfrm>
          <a:prstGeom prst="straightConnector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81928" name="Group 8"/>
          <p:cNvGrpSpPr>
            <a:grpSpLocks/>
          </p:cNvGrpSpPr>
          <p:nvPr/>
        </p:nvGrpSpPr>
        <p:grpSpPr bwMode="auto">
          <a:xfrm>
            <a:off x="6580585" y="2593975"/>
            <a:ext cx="835819" cy="446485"/>
            <a:chOff x="3652838" y="3154363"/>
            <a:chExt cx="2108200" cy="1155700"/>
          </a:xfrm>
        </p:grpSpPr>
        <p:sp>
          <p:nvSpPr>
            <p:cNvPr id="17" name="Can 16"/>
            <p:cNvSpPr/>
            <p:nvPr/>
          </p:nvSpPr>
          <p:spPr>
            <a:xfrm>
              <a:off x="3652838" y="3641298"/>
              <a:ext cx="564589" cy="422216"/>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8" name="Can 17"/>
            <p:cNvSpPr/>
            <p:nvPr/>
          </p:nvSpPr>
          <p:spPr>
            <a:xfrm>
              <a:off x="4370586" y="3154363"/>
              <a:ext cx="474495" cy="85675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9" name="Can 18"/>
            <p:cNvSpPr/>
            <p:nvPr/>
          </p:nvSpPr>
          <p:spPr>
            <a:xfrm>
              <a:off x="4962204" y="3576579"/>
              <a:ext cx="798834" cy="33592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20" name="Magnetic Disk 19"/>
            <p:cNvSpPr/>
            <p:nvPr/>
          </p:nvSpPr>
          <p:spPr>
            <a:xfrm>
              <a:off x="4283496" y="3869355"/>
              <a:ext cx="408426" cy="289695"/>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21" name="Magnetic Disk 20"/>
            <p:cNvSpPr/>
            <p:nvPr/>
          </p:nvSpPr>
          <p:spPr>
            <a:xfrm>
              <a:off x="4436655" y="4023449"/>
              <a:ext cx="405424" cy="286614"/>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grpSp>
    </p:spTree>
    <p:extLst>
      <p:ext uri="{BB962C8B-B14F-4D97-AF65-F5344CB8AC3E}">
        <p14:creationId xmlns:p14="http://schemas.microsoft.com/office/powerpoint/2010/main" val="1803896492"/>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3"/>
          <p:cNvSpPr>
            <a:spLocks noGrp="1"/>
          </p:cNvSpPr>
          <p:nvPr>
            <p:ph type="title"/>
          </p:nvPr>
        </p:nvSpPr>
        <p:spPr/>
        <p:txBody>
          <a:bodyPr/>
          <a:lstStyle/>
          <a:p>
            <a:r>
              <a:rPr lang="en-US">
                <a:latin typeface="Arial" charset="0"/>
                <a:ea typeface="MS PGothic" charset="0"/>
              </a:rPr>
              <a:t>Well-defined Access Points</a:t>
            </a:r>
          </a:p>
        </p:txBody>
      </p:sp>
      <p:sp>
        <p:nvSpPr>
          <p:cNvPr id="82946" name="Content Placeholder 38"/>
          <p:cNvSpPr>
            <a:spLocks noGrp="1"/>
          </p:cNvSpPr>
          <p:nvPr>
            <p:ph idx="1"/>
          </p:nvPr>
        </p:nvSpPr>
        <p:spPr>
          <a:xfrm>
            <a:off x="4978400" y="965874"/>
            <a:ext cx="3853900" cy="3603001"/>
          </a:xfrm>
        </p:spPr>
        <p:txBody>
          <a:bodyPr/>
          <a:lstStyle/>
          <a:p>
            <a:r>
              <a:rPr lang="en-US" sz="1500" dirty="0">
                <a:latin typeface="Calibri" charset="0"/>
                <a:ea typeface="MS PGothic" charset="0"/>
              </a:rPr>
              <a:t>The place in the outer ring where a user (or system) connects to the data lake is called an access point.</a:t>
            </a:r>
          </a:p>
          <a:p>
            <a:r>
              <a:rPr lang="en-US" sz="1500" dirty="0">
                <a:latin typeface="Calibri" charset="0"/>
                <a:ea typeface="MS PGothic" charset="0"/>
              </a:rPr>
              <a:t>An access point is supported by a data lake service.</a:t>
            </a:r>
          </a:p>
          <a:p>
            <a:r>
              <a:rPr lang="en-US" sz="1500" dirty="0">
                <a:latin typeface="Calibri" charset="0"/>
                <a:ea typeface="MS PGothic" charset="0"/>
              </a:rPr>
              <a:t>The service uses the security profile to determine the level of access that the person/system has.</a:t>
            </a:r>
          </a:p>
          <a:p>
            <a:r>
              <a:rPr lang="en-US" sz="1500" dirty="0">
                <a:latin typeface="Calibri" charset="0"/>
                <a:ea typeface="MS PGothic" charset="0"/>
              </a:rPr>
              <a:t>The service then uses the data lake’s catalog to determine which data the access rights refer to and the governance rules that must be enforced on the data before it is made available to the requestor.</a:t>
            </a:r>
          </a:p>
        </p:txBody>
      </p:sp>
      <p:grpSp>
        <p:nvGrpSpPr>
          <p:cNvPr id="82947" name="Group 17"/>
          <p:cNvGrpSpPr>
            <a:grpSpLocks/>
          </p:cNvGrpSpPr>
          <p:nvPr/>
        </p:nvGrpSpPr>
        <p:grpSpPr bwMode="auto">
          <a:xfrm>
            <a:off x="2781300" y="1333500"/>
            <a:ext cx="329804" cy="582216"/>
            <a:chOff x="603250" y="4737100"/>
            <a:chExt cx="355600" cy="654050"/>
          </a:xfrm>
        </p:grpSpPr>
        <p:sp>
          <p:nvSpPr>
            <p:cNvPr id="14" name="Delay 13"/>
            <p:cNvSpPr/>
            <p:nvPr/>
          </p:nvSpPr>
          <p:spPr>
            <a:xfrm rot="16200000">
              <a:off x="546314" y="4978615"/>
              <a:ext cx="469472"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5" name="Oval 1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82948" name="Group 13"/>
          <p:cNvGrpSpPr>
            <a:grpSpLocks/>
          </p:cNvGrpSpPr>
          <p:nvPr/>
        </p:nvGrpSpPr>
        <p:grpSpPr bwMode="auto">
          <a:xfrm>
            <a:off x="1488281" y="2247900"/>
            <a:ext cx="2915841" cy="2047875"/>
            <a:chOff x="2309813" y="2679700"/>
            <a:chExt cx="4970462" cy="3644900"/>
          </a:xfrm>
        </p:grpSpPr>
        <p:sp>
          <p:nvSpPr>
            <p:cNvPr id="82956" name="Rounded Rectangle 60"/>
            <p:cNvSpPr>
              <a:spLocks noChangeArrowheads="1"/>
            </p:cNvSpPr>
            <p:nvPr/>
          </p:nvSpPr>
          <p:spPr bwMode="auto">
            <a:xfrm>
              <a:off x="2309813" y="2679700"/>
              <a:ext cx="4970462" cy="3644900"/>
            </a:xfrm>
            <a:prstGeom prst="roundRect">
              <a:avLst>
                <a:gd name="adj" fmla="val 4431"/>
              </a:avLst>
            </a:prstGeom>
            <a:solidFill>
              <a:srgbClr val="002060"/>
            </a:solidFill>
            <a:ln w="12700">
              <a:solidFill>
                <a:srgbClr val="1F497D"/>
              </a:solidFill>
              <a:round/>
              <a:headEnd/>
              <a:tailEnd/>
            </a:ln>
          </p:spPr>
          <p:txBody>
            <a:bodyPr lIns="27000" tIns="27000" rIns="27000" bIns="27000" anchor="b"/>
            <a:lstStyle/>
            <a:p>
              <a:pPr algn="ctr"/>
              <a:r>
                <a:rPr lang="en-GB" sz="900" dirty="0">
                  <a:solidFill>
                    <a:schemeClr val="bg1"/>
                  </a:solidFill>
                </a:rPr>
                <a:t>Data Lake</a:t>
              </a:r>
            </a:p>
          </p:txBody>
        </p:sp>
        <p:sp>
          <p:nvSpPr>
            <p:cNvPr id="82957" name="Rounded Rectangle 60"/>
            <p:cNvSpPr>
              <a:spLocks noChangeArrowheads="1"/>
            </p:cNvSpPr>
            <p:nvPr/>
          </p:nvSpPr>
          <p:spPr bwMode="auto">
            <a:xfrm>
              <a:off x="2359026" y="2747962"/>
              <a:ext cx="4865688" cy="3143496"/>
            </a:xfrm>
            <a:prstGeom prst="roundRect">
              <a:avLst>
                <a:gd name="adj" fmla="val 4199"/>
              </a:avLst>
            </a:prstGeom>
            <a:solidFill>
              <a:schemeClr val="bg1"/>
            </a:solidFill>
            <a:ln w="12700">
              <a:solidFill>
                <a:srgbClr val="1F497D"/>
              </a:solidFill>
              <a:round/>
              <a:headEnd/>
              <a:tailEnd/>
            </a:ln>
          </p:spPr>
          <p:txBody>
            <a:bodyPr lIns="27000" tIns="27000" rIns="27000" bIns="27000" anchor="b"/>
            <a:lstStyle/>
            <a:p>
              <a:pPr algn="ctr"/>
              <a:r>
                <a:rPr lang="en-GB" sz="900"/>
                <a:t>Information Management and Governance Fabric</a:t>
              </a:r>
            </a:p>
          </p:txBody>
        </p:sp>
        <p:sp>
          <p:nvSpPr>
            <p:cNvPr id="82958" name="Rounded Rectangle 197"/>
            <p:cNvSpPr>
              <a:spLocks noChangeArrowheads="1"/>
            </p:cNvSpPr>
            <p:nvPr/>
          </p:nvSpPr>
          <p:spPr bwMode="auto">
            <a:xfrm>
              <a:off x="2566580" y="2966102"/>
              <a:ext cx="4496383" cy="2482613"/>
            </a:xfrm>
            <a:prstGeom prst="roundRect">
              <a:avLst>
                <a:gd name="adj" fmla="val 4028"/>
              </a:avLst>
            </a:prstGeom>
            <a:solidFill>
              <a:schemeClr val="tx2">
                <a:alpha val="21960"/>
              </a:schemeClr>
            </a:solidFill>
            <a:ln w="9525">
              <a:solidFill>
                <a:srgbClr val="1F497D"/>
              </a:solidFill>
              <a:round/>
              <a:headEnd/>
              <a:tailEnd/>
            </a:ln>
          </p:spPr>
          <p:txBody>
            <a:bodyPr lIns="27000" tIns="27000" rIns="27000" bIns="27000"/>
            <a:lstStyle/>
            <a:p>
              <a:pPr algn="ctr"/>
              <a:r>
                <a:rPr lang="en-GB" sz="900" dirty="0">
                  <a:solidFill>
                    <a:schemeClr val="tx2"/>
                  </a:solidFill>
                </a:rPr>
                <a:t>Data Lake Services</a:t>
              </a:r>
            </a:p>
          </p:txBody>
        </p:sp>
        <p:sp>
          <p:nvSpPr>
            <p:cNvPr id="82959" name="Rounded Rectangle 197"/>
            <p:cNvSpPr>
              <a:spLocks noChangeArrowheads="1"/>
            </p:cNvSpPr>
            <p:nvPr/>
          </p:nvSpPr>
          <p:spPr bwMode="auto">
            <a:xfrm>
              <a:off x="3463552" y="3641024"/>
              <a:ext cx="2753080" cy="1789416"/>
            </a:xfrm>
            <a:prstGeom prst="roundRect">
              <a:avLst>
                <a:gd name="adj" fmla="val 4028"/>
              </a:avLst>
            </a:prstGeom>
            <a:solidFill>
              <a:srgbClr val="FFFFFF"/>
            </a:solidFill>
            <a:ln w="9525">
              <a:solidFill>
                <a:srgbClr val="1F497D"/>
              </a:solidFill>
              <a:round/>
              <a:headEnd/>
              <a:tailEnd/>
            </a:ln>
          </p:spPr>
          <p:txBody>
            <a:bodyPr lIns="27000" tIns="27000" rIns="27000" bIns="27000"/>
            <a:lstStyle/>
            <a:p>
              <a:r>
                <a:rPr lang="en-GB" sz="900" dirty="0">
                  <a:solidFill>
                    <a:srgbClr val="1F497D"/>
                  </a:solidFill>
                </a:rPr>
                <a:t>Data Lake</a:t>
              </a:r>
            </a:p>
            <a:p>
              <a:r>
                <a:rPr lang="en-GB" sz="900" dirty="0">
                  <a:solidFill>
                    <a:srgbClr val="1F497D"/>
                  </a:solidFill>
                </a:rPr>
                <a:t>Repositories</a:t>
              </a:r>
            </a:p>
          </p:txBody>
        </p:sp>
      </p:grpSp>
      <p:sp>
        <p:nvSpPr>
          <p:cNvPr id="31" name="Can 30"/>
          <p:cNvSpPr/>
          <p:nvPr/>
        </p:nvSpPr>
        <p:spPr>
          <a:xfrm>
            <a:off x="2515791" y="3420667"/>
            <a:ext cx="271463" cy="202406"/>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32" name="Can 31"/>
          <p:cNvSpPr/>
          <p:nvPr/>
        </p:nvSpPr>
        <p:spPr>
          <a:xfrm>
            <a:off x="2859882" y="3187304"/>
            <a:ext cx="227410" cy="41076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33" name="Can 32"/>
          <p:cNvSpPr/>
          <p:nvPr/>
        </p:nvSpPr>
        <p:spPr>
          <a:xfrm>
            <a:off x="3143250" y="3389710"/>
            <a:ext cx="382191" cy="160734"/>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34" name="Magnetic Disk 33"/>
          <p:cNvSpPr/>
          <p:nvPr/>
        </p:nvSpPr>
        <p:spPr>
          <a:xfrm>
            <a:off x="2819401" y="3530203"/>
            <a:ext cx="194072" cy="13811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35" name="Magnetic Disk 34"/>
          <p:cNvSpPr/>
          <p:nvPr/>
        </p:nvSpPr>
        <p:spPr>
          <a:xfrm>
            <a:off x="2892028" y="3602831"/>
            <a:ext cx="194072" cy="13811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37" name="Up-Down Arrow 36"/>
          <p:cNvSpPr/>
          <p:nvPr/>
        </p:nvSpPr>
        <p:spPr>
          <a:xfrm>
            <a:off x="2868216" y="1938337"/>
            <a:ext cx="155972" cy="280988"/>
          </a:xfrm>
          <a:prstGeom prst="upDown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41" name="Straight Arrow Connector 40"/>
          <p:cNvCxnSpPr>
            <a:endCxn id="82956" idx="0"/>
          </p:cNvCxnSpPr>
          <p:nvPr/>
        </p:nvCxnSpPr>
        <p:spPr bwMode="auto">
          <a:xfrm flipH="1">
            <a:off x="2946798" y="1513285"/>
            <a:ext cx="1916906" cy="734615"/>
          </a:xfrm>
          <a:prstGeom prst="straightConnector1">
            <a:avLst/>
          </a:prstGeom>
          <a:solidFill>
            <a:srgbClr val="CC99FF"/>
          </a:solidFill>
          <a:ln w="5715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364716687"/>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1943100" y="2298700"/>
            <a:ext cx="167879" cy="1119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38" name="Rectangle 37"/>
          <p:cNvSpPr/>
          <p:nvPr/>
        </p:nvSpPr>
        <p:spPr>
          <a:xfrm>
            <a:off x="2303860" y="2804717"/>
            <a:ext cx="235744" cy="13454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40" name="Rectangle 39"/>
          <p:cNvSpPr/>
          <p:nvPr/>
        </p:nvSpPr>
        <p:spPr>
          <a:xfrm>
            <a:off x="2541985" y="2538017"/>
            <a:ext cx="234553" cy="13454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43" name="Rectangle 42"/>
          <p:cNvSpPr/>
          <p:nvPr/>
        </p:nvSpPr>
        <p:spPr>
          <a:xfrm>
            <a:off x="2028825" y="2552304"/>
            <a:ext cx="234554" cy="13454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83973" name="Title 3"/>
          <p:cNvSpPr>
            <a:spLocks noGrp="1"/>
          </p:cNvSpPr>
          <p:nvPr>
            <p:ph type="title"/>
          </p:nvPr>
        </p:nvSpPr>
        <p:spPr/>
        <p:txBody>
          <a:bodyPr/>
          <a:lstStyle/>
          <a:p>
            <a:r>
              <a:rPr lang="en-US">
                <a:latin typeface="Arial" charset="0"/>
                <a:ea typeface="MS PGothic" charset="0"/>
              </a:rPr>
              <a:t>Data-centric security access</a:t>
            </a:r>
          </a:p>
        </p:txBody>
      </p:sp>
      <p:sp>
        <p:nvSpPr>
          <p:cNvPr id="39" name="Content Placeholder 38"/>
          <p:cNvSpPr>
            <a:spLocks noGrp="1"/>
          </p:cNvSpPr>
          <p:nvPr>
            <p:ph idx="1"/>
          </p:nvPr>
        </p:nvSpPr>
        <p:spPr>
          <a:xfrm>
            <a:off x="3810000" y="965874"/>
            <a:ext cx="5022300" cy="3603001"/>
          </a:xfrm>
        </p:spPr>
        <p:txBody>
          <a:bodyPr>
            <a:noAutofit/>
          </a:bodyPr>
          <a:lstStyle/>
          <a:p>
            <a:pPr>
              <a:defRPr/>
            </a:pPr>
            <a:r>
              <a:rPr lang="en-US" sz="1500" dirty="0"/>
              <a:t>There are two types of data-centric guard functions:</a:t>
            </a:r>
          </a:p>
          <a:p>
            <a:pPr lvl="1">
              <a:defRPr/>
            </a:pPr>
            <a:r>
              <a:rPr lang="en-US" sz="1350" b="1" dirty="0"/>
              <a:t>Pre-Access Guard</a:t>
            </a:r>
            <a:r>
              <a:rPr lang="en-US" sz="1350" dirty="0"/>
              <a:t>: Determining whether the caller is authorized to access the requested data.  These guards run at the start of the request.</a:t>
            </a:r>
          </a:p>
          <a:p>
            <a:pPr lvl="1">
              <a:defRPr/>
            </a:pPr>
            <a:r>
              <a:rPr lang="en-US" sz="1350" b="1" dirty="0"/>
              <a:t>Post-Access Guard</a:t>
            </a:r>
            <a:r>
              <a:rPr lang="en-US" sz="1350" dirty="0"/>
              <a:t>: Adjusting the data that is returned to the caller so that it complies with the information protection policies for the service.  For example:</a:t>
            </a:r>
          </a:p>
          <a:p>
            <a:pPr lvl="2">
              <a:defRPr/>
            </a:pPr>
            <a:r>
              <a:rPr lang="en-US" sz="1200" dirty="0"/>
              <a:t>Masking sensitive</a:t>
            </a:r>
          </a:p>
          <a:p>
            <a:pPr lvl="2">
              <a:defRPr/>
            </a:pPr>
            <a:r>
              <a:rPr lang="en-US" sz="1200" dirty="0"/>
              <a:t>Removing elements that identify individuals</a:t>
            </a:r>
          </a:p>
          <a:p>
            <a:pPr lvl="2">
              <a:defRPr/>
            </a:pPr>
            <a:r>
              <a:rPr lang="en-US" sz="1200" dirty="0"/>
              <a:t>Encrypting data for transmission</a:t>
            </a:r>
          </a:p>
          <a:p>
            <a:pPr marL="473869" lvl="2">
              <a:defRPr/>
            </a:pPr>
            <a:r>
              <a:rPr lang="en-US" sz="1200" dirty="0"/>
              <a:t>These guards run towards the end of the processing, before the data is returned to the caller.</a:t>
            </a:r>
          </a:p>
          <a:p>
            <a:pPr>
              <a:defRPr/>
            </a:pPr>
            <a:endParaRPr lang="en-US" sz="1500" dirty="0"/>
          </a:p>
        </p:txBody>
      </p:sp>
      <p:grpSp>
        <p:nvGrpSpPr>
          <p:cNvPr id="83975" name="Group 17"/>
          <p:cNvGrpSpPr>
            <a:grpSpLocks/>
          </p:cNvGrpSpPr>
          <p:nvPr/>
        </p:nvGrpSpPr>
        <p:grpSpPr bwMode="auto">
          <a:xfrm>
            <a:off x="1866900" y="1346200"/>
            <a:ext cx="329804" cy="582216"/>
            <a:chOff x="603250" y="4737100"/>
            <a:chExt cx="355600" cy="654050"/>
          </a:xfrm>
        </p:grpSpPr>
        <p:sp>
          <p:nvSpPr>
            <p:cNvPr id="14" name="Delay 13"/>
            <p:cNvSpPr/>
            <p:nvPr/>
          </p:nvSpPr>
          <p:spPr>
            <a:xfrm rot="16200000">
              <a:off x="546314" y="4978615"/>
              <a:ext cx="469472"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5" name="Oval 1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83976" name="Group 13"/>
          <p:cNvGrpSpPr>
            <a:grpSpLocks/>
          </p:cNvGrpSpPr>
          <p:nvPr/>
        </p:nvGrpSpPr>
        <p:grpSpPr bwMode="auto">
          <a:xfrm>
            <a:off x="573881" y="2260600"/>
            <a:ext cx="2915841" cy="2047875"/>
            <a:chOff x="2309813" y="2679700"/>
            <a:chExt cx="4970462" cy="3644900"/>
          </a:xfrm>
        </p:grpSpPr>
        <p:sp>
          <p:nvSpPr>
            <p:cNvPr id="83990" name="Rounded Rectangle 60"/>
            <p:cNvSpPr>
              <a:spLocks noChangeArrowheads="1"/>
            </p:cNvSpPr>
            <p:nvPr/>
          </p:nvSpPr>
          <p:spPr bwMode="auto">
            <a:xfrm>
              <a:off x="2309813" y="2679700"/>
              <a:ext cx="4970462" cy="3644900"/>
            </a:xfrm>
            <a:prstGeom prst="roundRect">
              <a:avLst>
                <a:gd name="adj" fmla="val 4431"/>
              </a:avLst>
            </a:prstGeom>
            <a:solidFill>
              <a:srgbClr val="002060"/>
            </a:solidFill>
            <a:ln w="12700">
              <a:solidFill>
                <a:srgbClr val="1F497D"/>
              </a:solidFill>
              <a:round/>
              <a:headEnd/>
              <a:tailEnd/>
            </a:ln>
          </p:spPr>
          <p:txBody>
            <a:bodyPr lIns="27000" tIns="27000" rIns="27000" bIns="27000" anchor="b"/>
            <a:lstStyle/>
            <a:p>
              <a:pPr algn="ctr"/>
              <a:r>
                <a:rPr lang="en-GB" sz="900" dirty="0">
                  <a:solidFill>
                    <a:schemeClr val="bg1"/>
                  </a:solidFill>
                </a:rPr>
                <a:t>Data Lake</a:t>
              </a:r>
            </a:p>
          </p:txBody>
        </p:sp>
        <p:sp>
          <p:nvSpPr>
            <p:cNvPr id="83991" name="Rounded Rectangle 60"/>
            <p:cNvSpPr>
              <a:spLocks noChangeArrowheads="1"/>
            </p:cNvSpPr>
            <p:nvPr/>
          </p:nvSpPr>
          <p:spPr bwMode="auto">
            <a:xfrm>
              <a:off x="2359026" y="2747962"/>
              <a:ext cx="4865688" cy="3143496"/>
            </a:xfrm>
            <a:prstGeom prst="roundRect">
              <a:avLst>
                <a:gd name="adj" fmla="val 4199"/>
              </a:avLst>
            </a:prstGeom>
            <a:solidFill>
              <a:schemeClr val="bg1"/>
            </a:solidFill>
            <a:ln w="12700">
              <a:solidFill>
                <a:srgbClr val="1F497D"/>
              </a:solidFill>
              <a:round/>
              <a:headEnd/>
              <a:tailEnd/>
            </a:ln>
          </p:spPr>
          <p:txBody>
            <a:bodyPr lIns="27000" tIns="27000" rIns="27000" bIns="27000" anchor="b"/>
            <a:lstStyle/>
            <a:p>
              <a:pPr algn="ctr"/>
              <a:r>
                <a:rPr lang="en-GB" sz="900"/>
                <a:t>Information Management and Governance Fabric</a:t>
              </a:r>
            </a:p>
          </p:txBody>
        </p:sp>
        <p:sp>
          <p:nvSpPr>
            <p:cNvPr id="83992" name="Rounded Rectangle 197"/>
            <p:cNvSpPr>
              <a:spLocks noChangeArrowheads="1"/>
            </p:cNvSpPr>
            <p:nvPr/>
          </p:nvSpPr>
          <p:spPr bwMode="auto">
            <a:xfrm>
              <a:off x="2566580" y="2966102"/>
              <a:ext cx="4496383" cy="2482613"/>
            </a:xfrm>
            <a:prstGeom prst="roundRect">
              <a:avLst>
                <a:gd name="adj" fmla="val 4028"/>
              </a:avLst>
            </a:prstGeom>
            <a:solidFill>
              <a:schemeClr val="tx2">
                <a:alpha val="21960"/>
              </a:schemeClr>
            </a:solidFill>
            <a:ln w="9525">
              <a:solidFill>
                <a:srgbClr val="1F497D"/>
              </a:solidFill>
              <a:round/>
              <a:headEnd/>
              <a:tailEnd/>
            </a:ln>
          </p:spPr>
          <p:txBody>
            <a:bodyPr lIns="27000" tIns="27000" rIns="27000" bIns="27000"/>
            <a:lstStyle/>
            <a:p>
              <a:pPr algn="ctr"/>
              <a:endParaRPr lang="en-GB" sz="900">
                <a:solidFill>
                  <a:schemeClr val="tx2"/>
                </a:solidFill>
              </a:endParaRPr>
            </a:p>
          </p:txBody>
        </p:sp>
        <p:sp>
          <p:nvSpPr>
            <p:cNvPr id="83993" name="Rounded Rectangle 197"/>
            <p:cNvSpPr>
              <a:spLocks noChangeArrowheads="1"/>
            </p:cNvSpPr>
            <p:nvPr/>
          </p:nvSpPr>
          <p:spPr bwMode="auto">
            <a:xfrm>
              <a:off x="3463552" y="3641024"/>
              <a:ext cx="2753080" cy="1789416"/>
            </a:xfrm>
            <a:prstGeom prst="roundRect">
              <a:avLst>
                <a:gd name="adj" fmla="val 4028"/>
              </a:avLst>
            </a:prstGeom>
            <a:solidFill>
              <a:srgbClr val="FFFFFF"/>
            </a:solidFill>
            <a:ln w="9525">
              <a:solidFill>
                <a:srgbClr val="1F497D"/>
              </a:solidFill>
              <a:round/>
              <a:headEnd/>
              <a:tailEnd/>
            </a:ln>
          </p:spPr>
          <p:txBody>
            <a:bodyPr lIns="27000" tIns="27000" rIns="27000" bIns="27000"/>
            <a:lstStyle/>
            <a:p>
              <a:r>
                <a:rPr lang="en-GB" sz="900" dirty="0">
                  <a:solidFill>
                    <a:srgbClr val="1F497D"/>
                  </a:solidFill>
                </a:rPr>
                <a:t>Data Lake</a:t>
              </a:r>
            </a:p>
            <a:p>
              <a:r>
                <a:rPr lang="en-GB" sz="900" dirty="0">
                  <a:solidFill>
                    <a:srgbClr val="1F497D"/>
                  </a:solidFill>
                </a:rPr>
                <a:t>Repositories</a:t>
              </a:r>
            </a:p>
          </p:txBody>
        </p:sp>
      </p:grpSp>
      <p:sp>
        <p:nvSpPr>
          <p:cNvPr id="31" name="Can 30"/>
          <p:cNvSpPr/>
          <p:nvPr/>
        </p:nvSpPr>
        <p:spPr>
          <a:xfrm>
            <a:off x="1601391" y="3433367"/>
            <a:ext cx="271463" cy="202406"/>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32" name="Can 31"/>
          <p:cNvSpPr/>
          <p:nvPr/>
        </p:nvSpPr>
        <p:spPr>
          <a:xfrm>
            <a:off x="1945482" y="3200004"/>
            <a:ext cx="227410" cy="41076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33" name="Can 32"/>
          <p:cNvSpPr/>
          <p:nvPr/>
        </p:nvSpPr>
        <p:spPr>
          <a:xfrm>
            <a:off x="2228850" y="3402410"/>
            <a:ext cx="382191" cy="160734"/>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34" name="Magnetic Disk 33"/>
          <p:cNvSpPr/>
          <p:nvPr/>
        </p:nvSpPr>
        <p:spPr>
          <a:xfrm>
            <a:off x="1905001" y="3542903"/>
            <a:ext cx="194072" cy="13811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35" name="Magnetic Disk 34"/>
          <p:cNvSpPr/>
          <p:nvPr/>
        </p:nvSpPr>
        <p:spPr>
          <a:xfrm>
            <a:off x="1977628" y="3615531"/>
            <a:ext cx="194072" cy="13811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37" name="Up-Down Arrow 36"/>
          <p:cNvSpPr/>
          <p:nvPr/>
        </p:nvSpPr>
        <p:spPr>
          <a:xfrm>
            <a:off x="1953816" y="1951037"/>
            <a:ext cx="155972" cy="280988"/>
          </a:xfrm>
          <a:prstGeom prst="upDown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41" name="Straight Arrow Connector 40"/>
          <p:cNvCxnSpPr>
            <a:stCxn id="37" idx="4"/>
            <a:endCxn id="33" idx="1"/>
          </p:cNvCxnSpPr>
          <p:nvPr/>
        </p:nvCxnSpPr>
        <p:spPr bwMode="auto">
          <a:xfrm rot="16200000" flipH="1">
            <a:off x="1640682" y="2623741"/>
            <a:ext cx="1170385" cy="386953"/>
          </a:xfrm>
          <a:prstGeom prst="bentConnector3">
            <a:avLst>
              <a:gd name="adj1" fmla="val 34689"/>
            </a:avLst>
          </a:prstGeom>
          <a:solidFill>
            <a:srgbClr val="CC99FF"/>
          </a:solidFill>
          <a:ln w="57150" cap="flat" cmpd="sng" algn="ctr">
            <a:solidFill>
              <a:schemeClr val="tx2"/>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3984" name="Rounded Rectangle 197"/>
          <p:cNvSpPr>
            <a:spLocks noChangeArrowheads="1"/>
          </p:cNvSpPr>
          <p:nvPr/>
        </p:nvSpPr>
        <p:spPr bwMode="auto">
          <a:xfrm>
            <a:off x="1259682" y="2432050"/>
            <a:ext cx="1232297" cy="348854"/>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r>
              <a:rPr lang="en-GB" sz="900"/>
              <a:t>Access</a:t>
            </a:r>
          </a:p>
          <a:p>
            <a:r>
              <a:rPr lang="en-GB" sz="900"/>
              <a:t>Service</a:t>
            </a:r>
          </a:p>
        </p:txBody>
      </p:sp>
      <p:sp>
        <p:nvSpPr>
          <p:cNvPr id="83985" name="Rounded Rectangle 197"/>
          <p:cNvSpPr>
            <a:spLocks noChangeArrowheads="1"/>
          </p:cNvSpPr>
          <p:nvPr/>
        </p:nvSpPr>
        <p:spPr bwMode="auto">
          <a:xfrm>
            <a:off x="2527697" y="2432050"/>
            <a:ext cx="838200" cy="348854"/>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pPr algn="ctr"/>
            <a:r>
              <a:rPr lang="en-GB" sz="900"/>
              <a:t>Catalogue</a:t>
            </a:r>
          </a:p>
          <a:p>
            <a:pPr algn="ctr"/>
            <a:r>
              <a:rPr lang="en-GB" sz="900"/>
              <a:t>Service</a:t>
            </a:r>
          </a:p>
        </p:txBody>
      </p:sp>
      <p:cxnSp>
        <p:nvCxnSpPr>
          <p:cNvPr id="6" name="Curved Connector 5"/>
          <p:cNvCxnSpPr>
            <a:stCxn id="7" idx="0"/>
            <a:endCxn id="38" idx="0"/>
          </p:cNvCxnSpPr>
          <p:nvPr/>
        </p:nvCxnSpPr>
        <p:spPr bwMode="auto">
          <a:xfrm rot="16200000" flipH="1">
            <a:off x="2027635" y="2410619"/>
            <a:ext cx="394097" cy="394097"/>
          </a:xfrm>
          <a:prstGeom prst="curvedConnector3">
            <a:avLst>
              <a:gd name="adj1" fmla="val 50000"/>
            </a:avLst>
          </a:prstGeom>
          <a:solidFill>
            <a:srgbClr val="CC99FF"/>
          </a:solidFill>
          <a:ln w="38100" cap="flat" cmpd="sng" algn="ctr">
            <a:solidFill>
              <a:schemeClr val="tx2"/>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2" name="Curved Connector 41"/>
          <p:cNvCxnSpPr>
            <a:stCxn id="43" idx="3"/>
            <a:endCxn id="40" idx="1"/>
          </p:cNvCxnSpPr>
          <p:nvPr/>
        </p:nvCxnSpPr>
        <p:spPr bwMode="auto">
          <a:xfrm flipV="1">
            <a:off x="2263379" y="2605882"/>
            <a:ext cx="278606" cy="13097"/>
          </a:xfrm>
          <a:prstGeom prst="curvedConnector3">
            <a:avLst>
              <a:gd name="adj1" fmla="val 50000"/>
            </a:avLst>
          </a:prstGeom>
          <a:solidFill>
            <a:srgbClr val="CC99FF"/>
          </a:solidFill>
          <a:ln w="38100" cap="flat" cmpd="sng" algn="ctr">
            <a:solidFill>
              <a:schemeClr val="tx2"/>
            </a:solidFill>
            <a:prstDash val="sysDash"/>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Round Diagonal Corner Rectangle 46"/>
          <p:cNvSpPr/>
          <p:nvPr/>
        </p:nvSpPr>
        <p:spPr>
          <a:xfrm>
            <a:off x="2110978" y="2553494"/>
            <a:ext cx="157163" cy="148829"/>
          </a:xfrm>
          <a:prstGeom prst="round2DiagRect">
            <a:avLst/>
          </a:prstGeom>
          <a:solidFill>
            <a:schemeClr val="accent5">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48" name="TextBox 47"/>
          <p:cNvSpPr txBox="1"/>
          <p:nvPr/>
        </p:nvSpPr>
        <p:spPr bwMode="auto">
          <a:xfrm>
            <a:off x="2044304" y="2387998"/>
            <a:ext cx="437940" cy="213585"/>
          </a:xfrm>
          <a:prstGeom prst="rect">
            <a:avLst/>
          </a:prstGeom>
          <a:noFill/>
          <a:ln w="9525">
            <a:noFill/>
            <a:miter lim="800000"/>
            <a:headEnd/>
            <a:tailEnd/>
          </a:ln>
        </p:spPr>
        <p:txBody>
          <a:bodyPr wrap="none">
            <a:spAutoFit/>
          </a:bodyPr>
          <a:lstStyle/>
          <a:p>
            <a:pPr>
              <a:defRPr/>
            </a:pPr>
            <a:r>
              <a:rPr lang="en-US" sz="788" dirty="0">
                <a:latin typeface="Calibri" pitchFamily="-1" charset="0"/>
                <a:ea typeface="+mn-ea"/>
                <a:cs typeface="+mn-cs"/>
              </a:rPr>
              <a:t>Guard</a:t>
            </a:r>
          </a:p>
        </p:txBody>
      </p:sp>
    </p:spTree>
    <p:extLst>
      <p:ext uri="{BB962C8B-B14F-4D97-AF65-F5344CB8AC3E}">
        <p14:creationId xmlns:p14="http://schemas.microsoft.com/office/powerpoint/2010/main" val="2568491047"/>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3"/>
          <p:cNvSpPr>
            <a:spLocks noGrp="1"/>
          </p:cNvSpPr>
          <p:nvPr>
            <p:ph type="title"/>
          </p:nvPr>
        </p:nvSpPr>
        <p:spPr/>
        <p:txBody>
          <a:bodyPr/>
          <a:lstStyle/>
          <a:p>
            <a:r>
              <a:rPr lang="en-US">
                <a:latin typeface="Arial" charset="0"/>
                <a:ea typeface="MS PGothic" charset="0"/>
              </a:rPr>
              <a:t>Self-service access</a:t>
            </a:r>
          </a:p>
        </p:txBody>
      </p:sp>
      <p:sp>
        <p:nvSpPr>
          <p:cNvPr id="15363" name="Content Placeholder 4"/>
          <p:cNvSpPr>
            <a:spLocks noGrp="1"/>
          </p:cNvSpPr>
          <p:nvPr>
            <p:ph idx="1"/>
          </p:nvPr>
        </p:nvSpPr>
        <p:spPr/>
        <p:txBody>
          <a:bodyPr/>
          <a:lstStyle/>
          <a:p>
            <a:r>
              <a:rPr lang="en-US" sz="1500" dirty="0">
                <a:latin typeface="Calibri" charset="0"/>
                <a:ea typeface="MS PGothic" charset="0"/>
              </a:rPr>
              <a:t>Why are there 2 self-service</a:t>
            </a:r>
            <a:br>
              <a:rPr lang="en-US" sz="1500" dirty="0">
                <a:latin typeface="Calibri" charset="0"/>
                <a:ea typeface="MS PGothic" charset="0"/>
              </a:rPr>
            </a:br>
            <a:r>
              <a:rPr lang="en-US" sz="1500" dirty="0">
                <a:latin typeface="Calibri" charset="0"/>
                <a:ea typeface="MS PGothic" charset="0"/>
              </a:rPr>
              <a:t>access subsystems?</a:t>
            </a:r>
          </a:p>
        </p:txBody>
      </p:sp>
      <p:sp>
        <p:nvSpPr>
          <p:cNvPr id="4" name="Content Placeholder 3"/>
          <p:cNvSpPr>
            <a:spLocks noGrp="1"/>
          </p:cNvSpPr>
          <p:nvPr>
            <p:ph sz="half" idx="4294967295"/>
          </p:nvPr>
        </p:nvSpPr>
        <p:spPr>
          <a:xfrm>
            <a:off x="5280025" y="2665413"/>
            <a:ext cx="3228975" cy="2116137"/>
          </a:xfrm>
        </p:spPr>
        <p:txBody>
          <a:bodyPr>
            <a:normAutofit fontScale="77500" lnSpcReduction="20000"/>
          </a:bodyPr>
          <a:lstStyle/>
          <a:p>
            <a:pPr>
              <a:defRPr/>
            </a:pPr>
            <a:r>
              <a:rPr lang="en-US" sz="1350" dirty="0">
                <a:solidFill>
                  <a:srgbClr val="000000"/>
                </a:solidFill>
              </a:rPr>
              <a:t>There are different data needs for different consumers</a:t>
            </a:r>
          </a:p>
          <a:p>
            <a:pPr lvl="1">
              <a:defRPr/>
            </a:pPr>
            <a:r>
              <a:rPr lang="en-US" sz="1200" dirty="0">
                <a:solidFill>
                  <a:srgbClr val="000000"/>
                </a:solidFill>
              </a:rPr>
              <a:t>Data scientists need raw data to create analytics suitable for deployment into production systems</a:t>
            </a:r>
          </a:p>
          <a:p>
            <a:pPr lvl="1">
              <a:defRPr/>
            </a:pPr>
            <a:r>
              <a:rPr lang="en-US" sz="1200" dirty="0">
                <a:solidFill>
                  <a:srgbClr val="000000"/>
                </a:solidFill>
              </a:rPr>
              <a:t>Citizen Analysts need data that is refined for their needs.</a:t>
            </a:r>
          </a:p>
          <a:p>
            <a:pPr>
              <a:defRPr/>
            </a:pPr>
            <a:r>
              <a:rPr lang="en-US" sz="1350" dirty="0">
                <a:solidFill>
                  <a:srgbClr val="000000"/>
                </a:solidFill>
              </a:rPr>
              <a:t>Different access points guide end users to appropriate data zones managed through the common catalog.</a:t>
            </a:r>
          </a:p>
        </p:txBody>
      </p:sp>
      <p:pic>
        <p:nvPicPr>
          <p:cNvPr id="215" name="Picture 214" descr="IBM Data Lake - Key Service Subsystem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2023" y="593838"/>
            <a:ext cx="2884699" cy="1732026"/>
          </a:xfrm>
          <a:prstGeom prst="rect">
            <a:avLst/>
          </a:prstGeom>
        </p:spPr>
      </p:pic>
      <p:grpSp>
        <p:nvGrpSpPr>
          <p:cNvPr id="217" name="Group 216"/>
          <p:cNvGrpSpPr/>
          <p:nvPr/>
        </p:nvGrpSpPr>
        <p:grpSpPr>
          <a:xfrm>
            <a:off x="30858" y="2131051"/>
            <a:ext cx="4374070" cy="3739658"/>
            <a:chOff x="1552088" y="1505270"/>
            <a:chExt cx="5832093" cy="4986211"/>
          </a:xfrm>
        </p:grpSpPr>
        <p:sp>
          <p:nvSpPr>
            <p:cNvPr id="218" name="Rounded Rectangle 60"/>
            <p:cNvSpPr>
              <a:spLocks noChangeArrowheads="1"/>
            </p:cNvSpPr>
            <p:nvPr/>
          </p:nvSpPr>
          <p:spPr bwMode="auto">
            <a:xfrm>
              <a:off x="1552088" y="1520950"/>
              <a:ext cx="5832093" cy="4970531"/>
            </a:xfrm>
            <a:prstGeom prst="roundRect">
              <a:avLst>
                <a:gd name="adj" fmla="val 4431"/>
              </a:avLst>
            </a:prstGeom>
            <a:solidFill>
              <a:srgbClr val="002060"/>
            </a:solidFill>
            <a:ln w="12700">
              <a:solidFill>
                <a:srgbClr val="1F497D"/>
              </a:solidFill>
              <a:round/>
              <a:headEnd/>
              <a:tailEnd/>
            </a:ln>
          </p:spPr>
          <p:txBody>
            <a:bodyPr lIns="27000" tIns="27000" rIns="27000" bIns="27000" anchor="b"/>
            <a:lstStyle/>
            <a:p>
              <a:pPr algn="ctr" defTabSz="685800"/>
              <a:r>
                <a:rPr lang="en-GB" sz="1050">
                  <a:solidFill>
                    <a:srgbClr val="FFFFFF"/>
                  </a:solidFill>
                </a:rPr>
                <a:t>Data Lake</a:t>
              </a:r>
            </a:p>
          </p:txBody>
        </p:sp>
        <p:sp>
          <p:nvSpPr>
            <p:cNvPr id="219" name="Rounded Rectangle 60"/>
            <p:cNvSpPr>
              <a:spLocks noChangeArrowheads="1"/>
            </p:cNvSpPr>
            <p:nvPr/>
          </p:nvSpPr>
          <p:spPr bwMode="auto">
            <a:xfrm>
              <a:off x="1567764" y="1505270"/>
              <a:ext cx="5816417" cy="4703973"/>
            </a:xfrm>
            <a:prstGeom prst="roundRect">
              <a:avLst>
                <a:gd name="adj" fmla="val 4199"/>
              </a:avLst>
            </a:prstGeom>
            <a:solidFill>
              <a:schemeClr val="bg1"/>
            </a:solidFill>
            <a:ln w="12700">
              <a:solidFill>
                <a:srgbClr val="1F497D"/>
              </a:solidFill>
              <a:round/>
              <a:headEnd/>
              <a:tailEnd/>
            </a:ln>
            <a:effectLst>
              <a:softEdge rad="139700"/>
            </a:effectLst>
          </p:spPr>
          <p:txBody>
            <a:bodyPr lIns="27000" tIns="27000" rIns="27000" bIns="27000" anchor="b"/>
            <a:lstStyle/>
            <a:p>
              <a:pPr algn="ctr" defTabSz="685800">
                <a:defRPr/>
              </a:pPr>
              <a:endParaRPr lang="en-GB" sz="900">
                <a:solidFill>
                  <a:prstClr val="black"/>
                </a:solidFill>
              </a:endParaRPr>
            </a:p>
          </p:txBody>
        </p:sp>
        <p:sp>
          <p:nvSpPr>
            <p:cNvPr id="220" name="Rounded Rectangle 197"/>
            <p:cNvSpPr>
              <a:spLocks noChangeArrowheads="1"/>
            </p:cNvSpPr>
            <p:nvPr/>
          </p:nvSpPr>
          <p:spPr bwMode="auto">
            <a:xfrm>
              <a:off x="5358198" y="2122212"/>
              <a:ext cx="1374775" cy="487363"/>
            </a:xfrm>
            <a:prstGeom prst="roundRect">
              <a:avLst>
                <a:gd name="adj" fmla="val 11542"/>
              </a:avLst>
            </a:prstGeom>
            <a:solidFill>
              <a:srgbClr val="CCFFCC"/>
            </a:solidFill>
            <a:ln w="9525">
              <a:solidFill>
                <a:srgbClr val="1F497D"/>
              </a:solidFill>
              <a:round/>
              <a:headEnd/>
              <a:tailEnd/>
            </a:ln>
          </p:spPr>
          <p:txBody>
            <a:bodyPr lIns="27000" tIns="27000" rIns="27000" bIns="27000" anchor="ctr"/>
            <a:lstStyle/>
            <a:p>
              <a:pPr algn="r" defTabSz="685800"/>
              <a:r>
                <a:rPr lang="en-GB" sz="600"/>
                <a:t>Catalog</a:t>
              </a:r>
            </a:p>
            <a:p>
              <a:pPr algn="r" defTabSz="685800"/>
              <a:r>
                <a:rPr lang="en-GB" sz="600"/>
                <a:t>Interfaces</a:t>
              </a:r>
            </a:p>
          </p:txBody>
        </p:sp>
        <p:sp>
          <p:nvSpPr>
            <p:cNvPr id="221" name="Rounded Rectangle 197"/>
            <p:cNvSpPr>
              <a:spLocks noChangeArrowheads="1"/>
            </p:cNvSpPr>
            <p:nvPr/>
          </p:nvSpPr>
          <p:spPr bwMode="auto">
            <a:xfrm>
              <a:off x="3119823" y="2128562"/>
              <a:ext cx="1587500" cy="476250"/>
            </a:xfrm>
            <a:prstGeom prst="roundRect">
              <a:avLst>
                <a:gd name="adj" fmla="val 11542"/>
              </a:avLst>
            </a:prstGeom>
            <a:solidFill>
              <a:srgbClr val="CCFFCC"/>
            </a:solidFill>
            <a:ln w="38100" cmpd="sng">
              <a:solidFill>
                <a:srgbClr val="800000"/>
              </a:solidFill>
              <a:round/>
              <a:headEnd/>
              <a:tailEnd/>
            </a:ln>
          </p:spPr>
          <p:txBody>
            <a:bodyPr lIns="27000" tIns="27000" rIns="27000" bIns="27000" anchor="ctr"/>
            <a:lstStyle/>
            <a:p>
              <a:pPr algn="r" defTabSz="685800"/>
              <a:r>
                <a:rPr lang="en-GB" sz="600">
                  <a:solidFill>
                    <a:srgbClr val="800000"/>
                  </a:solidFill>
                </a:rPr>
                <a:t>Raw Data</a:t>
              </a:r>
            </a:p>
            <a:p>
              <a:pPr algn="r" defTabSz="685800"/>
              <a:r>
                <a:rPr lang="en-GB" sz="600">
                  <a:solidFill>
                    <a:srgbClr val="800000"/>
                  </a:solidFill>
                </a:rPr>
                <a:t>Interaction</a:t>
              </a:r>
            </a:p>
          </p:txBody>
        </p:sp>
        <p:grpSp>
          <p:nvGrpSpPr>
            <p:cNvPr id="222" name="Group 15"/>
            <p:cNvGrpSpPr>
              <a:grpSpLocks/>
            </p:cNvGrpSpPr>
            <p:nvPr/>
          </p:nvGrpSpPr>
          <p:grpSpPr bwMode="auto">
            <a:xfrm>
              <a:off x="2178436" y="2128562"/>
              <a:ext cx="885825" cy="2992438"/>
              <a:chOff x="2335213" y="2489200"/>
              <a:chExt cx="885825" cy="2992438"/>
            </a:xfrm>
          </p:grpSpPr>
          <p:sp>
            <p:nvSpPr>
              <p:cNvPr id="389" name="Rounded Rectangle 197"/>
              <p:cNvSpPr>
                <a:spLocks noChangeArrowheads="1"/>
              </p:cNvSpPr>
              <p:nvPr/>
            </p:nvSpPr>
            <p:spPr bwMode="auto">
              <a:xfrm>
                <a:off x="2335213" y="2489200"/>
                <a:ext cx="885825" cy="2992438"/>
              </a:xfrm>
              <a:prstGeom prst="roundRect">
                <a:avLst>
                  <a:gd name="adj" fmla="val 7907"/>
                </a:avLst>
              </a:prstGeom>
              <a:solidFill>
                <a:srgbClr val="CCFFCC"/>
              </a:solidFill>
              <a:ln w="9525">
                <a:solidFill>
                  <a:srgbClr val="1F497D"/>
                </a:solidFill>
                <a:round/>
                <a:headEnd/>
                <a:tailEnd/>
              </a:ln>
            </p:spPr>
            <p:txBody>
              <a:bodyPr lIns="27000" tIns="27000" rIns="27000" bIns="27000"/>
              <a:lstStyle/>
              <a:p>
                <a:pPr algn="ctr" defTabSz="685800"/>
                <a:r>
                  <a:rPr lang="en-GB" sz="600"/>
                  <a:t>Enterprise IT Interaction</a:t>
                </a:r>
              </a:p>
            </p:txBody>
          </p:sp>
          <p:sp>
            <p:nvSpPr>
              <p:cNvPr id="390" name="Rounded Rectangle 197"/>
              <p:cNvSpPr>
                <a:spLocks noChangeArrowheads="1"/>
              </p:cNvSpPr>
              <p:nvPr/>
            </p:nvSpPr>
            <p:spPr bwMode="auto">
              <a:xfrm>
                <a:off x="2371725" y="4006850"/>
                <a:ext cx="806450" cy="315913"/>
              </a:xfrm>
              <a:prstGeom prst="roundRect">
                <a:avLst>
                  <a:gd name="adj" fmla="val 7907"/>
                </a:avLst>
              </a:prstGeom>
              <a:solidFill>
                <a:schemeClr val="bg1">
                  <a:lumMod val="85000"/>
                </a:schemeClr>
              </a:solidFill>
              <a:ln w="9525">
                <a:solidFill>
                  <a:srgbClr val="1F497D"/>
                </a:solidFill>
                <a:round/>
                <a:headEnd/>
                <a:tailEnd/>
              </a:ln>
            </p:spPr>
            <p:txBody>
              <a:bodyPr lIns="54000" tIns="27000" rIns="27000" bIns="27000" anchor="ctr"/>
              <a:lstStyle/>
              <a:p>
                <a:pPr defTabSz="685800">
                  <a:defRPr/>
                </a:pPr>
                <a:r>
                  <a:rPr lang="en-GB" sz="525" dirty="0">
                    <a:solidFill>
                      <a:prstClr val="black"/>
                    </a:solidFill>
                    <a:cs typeface="MS PGothic" charset="0"/>
                  </a:rPr>
                  <a:t>APIs</a:t>
                </a:r>
              </a:p>
            </p:txBody>
          </p:sp>
          <p:sp>
            <p:nvSpPr>
              <p:cNvPr id="391" name="Rounded Rectangle 197"/>
              <p:cNvSpPr>
                <a:spLocks noChangeArrowheads="1"/>
              </p:cNvSpPr>
              <p:nvPr/>
            </p:nvSpPr>
            <p:spPr bwMode="auto">
              <a:xfrm>
                <a:off x="2371725" y="5000625"/>
                <a:ext cx="806450" cy="338138"/>
              </a:xfrm>
              <a:prstGeom prst="roundRect">
                <a:avLst>
                  <a:gd name="adj" fmla="val 6778"/>
                </a:avLst>
              </a:prstGeom>
              <a:solidFill>
                <a:schemeClr val="bg1">
                  <a:lumMod val="85000"/>
                </a:schemeClr>
              </a:solidFill>
              <a:ln w="9525">
                <a:solidFill>
                  <a:srgbClr val="1F497D"/>
                </a:solidFill>
                <a:round/>
                <a:headEnd/>
                <a:tailEnd/>
              </a:ln>
            </p:spPr>
            <p:txBody>
              <a:bodyPr lIns="54000" tIns="27000" rIns="27000" bIns="27000" anchor="ctr"/>
              <a:lstStyle/>
              <a:p>
                <a:pPr defTabSz="685800">
                  <a:defRPr/>
                </a:pPr>
                <a:r>
                  <a:rPr lang="en-GB" sz="525" dirty="0">
                    <a:solidFill>
                      <a:prstClr val="black"/>
                    </a:solidFill>
                    <a:cs typeface="MS PGothic" charset="0"/>
                  </a:rPr>
                  <a:t>Data</a:t>
                </a:r>
              </a:p>
              <a:p>
                <a:pPr defTabSz="685800">
                  <a:defRPr/>
                </a:pPr>
                <a:r>
                  <a:rPr lang="en-GB" sz="525" dirty="0">
                    <a:solidFill>
                      <a:prstClr val="black"/>
                    </a:solidFill>
                    <a:cs typeface="MS PGothic" charset="0"/>
                  </a:rPr>
                  <a:t>Ingestion</a:t>
                </a:r>
              </a:p>
            </p:txBody>
          </p:sp>
          <p:sp>
            <p:nvSpPr>
              <p:cNvPr id="392" name="Rounded Rectangle 197"/>
              <p:cNvSpPr>
                <a:spLocks noChangeArrowheads="1"/>
              </p:cNvSpPr>
              <p:nvPr/>
            </p:nvSpPr>
            <p:spPr bwMode="auto">
              <a:xfrm>
                <a:off x="2370138" y="4456113"/>
                <a:ext cx="806450" cy="398462"/>
              </a:xfrm>
              <a:prstGeom prst="roundRect">
                <a:avLst>
                  <a:gd name="adj" fmla="val 6778"/>
                </a:avLst>
              </a:prstGeom>
              <a:solidFill>
                <a:schemeClr val="bg1">
                  <a:lumMod val="85000"/>
                </a:schemeClr>
              </a:solidFill>
              <a:ln w="9525">
                <a:solidFill>
                  <a:srgbClr val="1F497D"/>
                </a:solidFill>
                <a:round/>
                <a:headEnd/>
                <a:tailEnd/>
              </a:ln>
            </p:spPr>
            <p:txBody>
              <a:bodyPr lIns="54000" tIns="27000" rIns="27000" bIns="27000" anchor="ctr"/>
              <a:lstStyle/>
              <a:p>
                <a:pPr defTabSz="685800">
                  <a:defRPr/>
                </a:pPr>
                <a:r>
                  <a:rPr lang="en-GB" sz="525" dirty="0">
                    <a:solidFill>
                      <a:prstClr val="black"/>
                    </a:solidFill>
                    <a:cs typeface="MS PGothic" charset="0"/>
                  </a:rPr>
                  <a:t>Publishing</a:t>
                </a:r>
              </a:p>
              <a:p>
                <a:pPr defTabSz="685800">
                  <a:defRPr/>
                </a:pPr>
                <a:r>
                  <a:rPr lang="en-GB" sz="525" dirty="0">
                    <a:solidFill>
                      <a:prstClr val="black"/>
                    </a:solidFill>
                    <a:cs typeface="MS PGothic" charset="0"/>
                  </a:rPr>
                  <a:t>Feeds</a:t>
                </a:r>
              </a:p>
            </p:txBody>
          </p:sp>
          <p:sp>
            <p:nvSpPr>
              <p:cNvPr id="393" name="Up Arrow 392"/>
              <p:cNvSpPr/>
              <p:nvPr/>
            </p:nvSpPr>
            <p:spPr>
              <a:xfrm flipV="1">
                <a:off x="2717800" y="4318000"/>
                <a:ext cx="98425" cy="125413"/>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pic>
            <p:nvPicPr>
              <p:cNvPr id="394" name="Picture 6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738" y="4529138"/>
                <a:ext cx="30956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5" name="Picture 6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6388" y="5019675"/>
                <a:ext cx="3095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6" name="Rounded Rectangle 197"/>
              <p:cNvSpPr>
                <a:spLocks noChangeArrowheads="1"/>
              </p:cNvSpPr>
              <p:nvPr/>
            </p:nvSpPr>
            <p:spPr bwMode="auto">
              <a:xfrm>
                <a:off x="2386013" y="2892425"/>
                <a:ext cx="795337" cy="993775"/>
              </a:xfrm>
              <a:prstGeom prst="roundRect">
                <a:avLst>
                  <a:gd name="adj" fmla="val 6778"/>
                </a:avLst>
              </a:prstGeom>
              <a:solidFill>
                <a:schemeClr val="bg1">
                  <a:lumMod val="85000"/>
                </a:schemeClr>
              </a:solidFill>
              <a:ln w="9525">
                <a:solidFill>
                  <a:srgbClr val="1F497D"/>
                </a:solidFill>
                <a:round/>
                <a:headEnd/>
                <a:tailEnd/>
              </a:ln>
            </p:spPr>
            <p:txBody>
              <a:bodyPr lIns="27000" tIns="27000" rIns="27000" bIns="27000"/>
              <a:lstStyle/>
              <a:p>
                <a:pPr algn="ctr" defTabSz="685800">
                  <a:defRPr/>
                </a:pPr>
                <a:r>
                  <a:rPr lang="en-GB" sz="525" dirty="0">
                    <a:solidFill>
                      <a:prstClr val="black"/>
                    </a:solidFill>
                    <a:cs typeface="MS PGothic" charset="0"/>
                  </a:rPr>
                  <a:t>Continuous</a:t>
                </a:r>
              </a:p>
              <a:p>
                <a:pPr algn="ctr" defTabSz="685800">
                  <a:defRPr/>
                </a:pPr>
                <a:r>
                  <a:rPr lang="en-GB" sz="525" dirty="0">
                    <a:solidFill>
                      <a:prstClr val="black"/>
                    </a:solidFill>
                    <a:cs typeface="MS PGothic" charset="0"/>
                  </a:rPr>
                  <a:t>Analytics</a:t>
                </a:r>
              </a:p>
            </p:txBody>
          </p:sp>
          <p:sp>
            <p:nvSpPr>
              <p:cNvPr id="397" name="Rectangle 396"/>
              <p:cNvSpPr/>
              <p:nvPr/>
            </p:nvSpPr>
            <p:spPr bwMode="auto">
              <a:xfrm>
                <a:off x="2422525" y="3205163"/>
                <a:ext cx="715963" cy="295275"/>
              </a:xfrm>
              <a:prstGeom prst="rect">
                <a:avLst/>
              </a:prstGeom>
              <a:solidFill>
                <a:schemeClr val="bg1"/>
              </a:solidFill>
              <a:ln w="190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lIns="27000" tIns="27000" rIns="27000" bIns="27000"/>
              <a:lstStyle/>
              <a:p>
                <a:pPr defTabSz="685800">
                  <a:defRPr/>
                </a:pPr>
                <a:r>
                  <a:rPr lang="en-GB" sz="525" cap="small" dirty="0">
                    <a:solidFill>
                      <a:prstClr val="black"/>
                    </a:solidFill>
                    <a:latin typeface="Arial"/>
                    <a:ea typeface="ＭＳ Ｐゴシック"/>
                  </a:rPr>
                  <a:t>Streaming</a:t>
                </a:r>
              </a:p>
              <a:p>
                <a:pPr defTabSz="685800">
                  <a:defRPr/>
                </a:pPr>
                <a:r>
                  <a:rPr lang="en-GB" sz="525" cap="small" dirty="0">
                    <a:solidFill>
                      <a:prstClr val="black"/>
                    </a:solidFill>
                    <a:latin typeface="Arial"/>
                    <a:ea typeface="ＭＳ Ｐゴシック"/>
                  </a:rPr>
                  <a:t>Analytics</a:t>
                </a:r>
              </a:p>
            </p:txBody>
          </p:sp>
          <p:grpSp>
            <p:nvGrpSpPr>
              <p:cNvPr id="398" name="Group 77"/>
              <p:cNvGrpSpPr>
                <a:grpSpLocks/>
              </p:cNvGrpSpPr>
              <p:nvPr/>
            </p:nvGrpSpPr>
            <p:grpSpPr bwMode="auto">
              <a:xfrm>
                <a:off x="2917825" y="3284538"/>
                <a:ext cx="185738" cy="150812"/>
                <a:chOff x="-1104900" y="5684881"/>
                <a:chExt cx="812800" cy="417318"/>
              </a:xfrm>
            </p:grpSpPr>
            <p:sp>
              <p:nvSpPr>
                <p:cNvPr id="411" name="Oval 410"/>
                <p:cNvSpPr/>
                <p:nvPr/>
              </p:nvSpPr>
              <p:spPr>
                <a:xfrm>
                  <a:off x="-1097951" y="5684881"/>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450">
                    <a:solidFill>
                      <a:prstClr val="black"/>
                    </a:solidFill>
                    <a:latin typeface="Arial"/>
                    <a:ea typeface="ＭＳ Ｐゴシック"/>
                  </a:endParaRPr>
                </a:p>
              </p:txBody>
            </p:sp>
            <p:sp>
              <p:nvSpPr>
                <p:cNvPr id="412" name="Oval 411"/>
                <p:cNvSpPr/>
                <p:nvPr/>
              </p:nvSpPr>
              <p:spPr>
                <a:xfrm>
                  <a:off x="-778389" y="5772738"/>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450">
                    <a:solidFill>
                      <a:prstClr val="black"/>
                    </a:solidFill>
                    <a:latin typeface="Arial"/>
                    <a:ea typeface="ＭＳ Ｐゴシック"/>
                  </a:endParaRPr>
                </a:p>
              </p:txBody>
            </p:sp>
            <p:sp>
              <p:nvSpPr>
                <p:cNvPr id="413" name="Oval 412"/>
                <p:cNvSpPr/>
                <p:nvPr/>
              </p:nvSpPr>
              <p:spPr>
                <a:xfrm>
                  <a:off x="-1097951" y="5794701"/>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450">
                    <a:solidFill>
                      <a:prstClr val="black"/>
                    </a:solidFill>
                    <a:latin typeface="Arial"/>
                    <a:ea typeface="ＭＳ Ｐゴシック"/>
                  </a:endParaRPr>
                </a:p>
              </p:txBody>
            </p:sp>
            <p:sp>
              <p:nvSpPr>
                <p:cNvPr id="414" name="Oval 413"/>
                <p:cNvSpPr/>
                <p:nvPr/>
              </p:nvSpPr>
              <p:spPr>
                <a:xfrm>
                  <a:off x="-945117" y="5684881"/>
                  <a:ext cx="83364"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450">
                    <a:solidFill>
                      <a:prstClr val="black"/>
                    </a:solidFill>
                    <a:latin typeface="Arial"/>
                    <a:ea typeface="ＭＳ Ｐゴシック"/>
                  </a:endParaRPr>
                </a:p>
              </p:txBody>
            </p:sp>
            <p:sp>
              <p:nvSpPr>
                <p:cNvPr id="415" name="Oval 414"/>
                <p:cNvSpPr/>
                <p:nvPr/>
              </p:nvSpPr>
              <p:spPr>
                <a:xfrm>
                  <a:off x="-778389" y="5917700"/>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450">
                    <a:solidFill>
                      <a:prstClr val="black"/>
                    </a:solidFill>
                    <a:latin typeface="Arial"/>
                    <a:ea typeface="ＭＳ Ｐゴシック"/>
                  </a:endParaRPr>
                </a:p>
              </p:txBody>
            </p:sp>
            <p:sp>
              <p:nvSpPr>
                <p:cNvPr id="416" name="Oval 415"/>
                <p:cNvSpPr/>
                <p:nvPr/>
              </p:nvSpPr>
              <p:spPr>
                <a:xfrm>
                  <a:off x="-1097951" y="5917700"/>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450">
                    <a:solidFill>
                      <a:prstClr val="black"/>
                    </a:solidFill>
                    <a:latin typeface="Arial"/>
                    <a:ea typeface="ＭＳ Ｐゴシック"/>
                  </a:endParaRPr>
                </a:p>
              </p:txBody>
            </p:sp>
            <p:sp>
              <p:nvSpPr>
                <p:cNvPr id="417" name="Oval 416"/>
                <p:cNvSpPr/>
                <p:nvPr/>
              </p:nvSpPr>
              <p:spPr>
                <a:xfrm>
                  <a:off x="-945117" y="5917700"/>
                  <a:ext cx="83364"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450">
                    <a:solidFill>
                      <a:prstClr val="black"/>
                    </a:solidFill>
                    <a:latin typeface="Arial"/>
                    <a:ea typeface="ＭＳ Ｐゴシック"/>
                  </a:endParaRPr>
                </a:p>
              </p:txBody>
            </p:sp>
            <p:sp>
              <p:nvSpPr>
                <p:cNvPr id="418" name="Oval 417"/>
                <p:cNvSpPr/>
                <p:nvPr/>
              </p:nvSpPr>
              <p:spPr>
                <a:xfrm>
                  <a:off x="-611662" y="5851809"/>
                  <a:ext cx="83364" cy="74677"/>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450">
                    <a:solidFill>
                      <a:prstClr val="black"/>
                    </a:solidFill>
                    <a:latin typeface="Arial"/>
                    <a:ea typeface="ＭＳ Ｐゴシック"/>
                  </a:endParaRPr>
                </a:p>
              </p:txBody>
            </p:sp>
            <p:sp>
              <p:nvSpPr>
                <p:cNvPr id="419" name="Oval 418"/>
                <p:cNvSpPr/>
                <p:nvPr/>
              </p:nvSpPr>
              <p:spPr>
                <a:xfrm>
                  <a:off x="-451883" y="5851809"/>
                  <a:ext cx="83364" cy="74677"/>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450">
                    <a:solidFill>
                      <a:prstClr val="black"/>
                    </a:solidFill>
                    <a:latin typeface="Arial"/>
                    <a:ea typeface="ＭＳ Ｐゴシック"/>
                  </a:endParaRPr>
                </a:p>
              </p:txBody>
            </p:sp>
            <p:cxnSp>
              <p:nvCxnSpPr>
                <p:cNvPr id="420" name="Curved Connector 419"/>
                <p:cNvCxnSpPr>
                  <a:stCxn id="411" idx="6"/>
                  <a:endCxn id="414" idx="2"/>
                </p:cNvCxnSpPr>
                <p:nvPr/>
              </p:nvCxnSpPr>
              <p:spPr>
                <a:xfrm>
                  <a:off x="-1021536" y="5720024"/>
                  <a:ext cx="76419"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21" name="Curved Connector 420"/>
                <p:cNvCxnSpPr>
                  <a:stCxn id="413" idx="6"/>
                  <a:endCxn id="412" idx="2"/>
                </p:cNvCxnSpPr>
                <p:nvPr/>
              </p:nvCxnSpPr>
              <p:spPr>
                <a:xfrm flipV="1">
                  <a:off x="-1021536" y="5807880"/>
                  <a:ext cx="243147" cy="17571"/>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22" name="Curved Connector 421"/>
                <p:cNvCxnSpPr>
                  <a:stCxn id="414" idx="6"/>
                  <a:endCxn id="412" idx="2"/>
                </p:cNvCxnSpPr>
                <p:nvPr/>
              </p:nvCxnSpPr>
              <p:spPr>
                <a:xfrm>
                  <a:off x="-861753" y="5720024"/>
                  <a:ext cx="83364" cy="87857"/>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23" name="Curved Connector 422"/>
                <p:cNvCxnSpPr>
                  <a:stCxn id="412" idx="6"/>
                  <a:endCxn id="418" idx="2"/>
                </p:cNvCxnSpPr>
                <p:nvPr/>
              </p:nvCxnSpPr>
              <p:spPr>
                <a:xfrm>
                  <a:off x="-701975" y="5807880"/>
                  <a:ext cx="90313" cy="79071"/>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24" name="Curved Connector 423"/>
                <p:cNvCxnSpPr>
                  <a:stCxn id="416" idx="6"/>
                  <a:endCxn id="417" idx="2"/>
                </p:cNvCxnSpPr>
                <p:nvPr/>
              </p:nvCxnSpPr>
              <p:spPr>
                <a:xfrm>
                  <a:off x="-1021536" y="5952843"/>
                  <a:ext cx="76419"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25" name="Curved Connector 424"/>
                <p:cNvCxnSpPr>
                  <a:stCxn id="417" idx="6"/>
                  <a:endCxn id="415" idx="2"/>
                </p:cNvCxnSpPr>
                <p:nvPr/>
              </p:nvCxnSpPr>
              <p:spPr>
                <a:xfrm>
                  <a:off x="-861753" y="5952843"/>
                  <a:ext cx="83364"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26" name="Curved Connector 425"/>
                <p:cNvCxnSpPr>
                  <a:stCxn id="415" idx="6"/>
                  <a:endCxn id="418" idx="2"/>
                </p:cNvCxnSpPr>
                <p:nvPr/>
              </p:nvCxnSpPr>
              <p:spPr>
                <a:xfrm flipV="1">
                  <a:off x="-701975" y="5886951"/>
                  <a:ext cx="90313" cy="65891"/>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27" name="Curved Connector 426"/>
                <p:cNvCxnSpPr>
                  <a:stCxn id="418" idx="6"/>
                  <a:endCxn id="419" idx="2"/>
                </p:cNvCxnSpPr>
                <p:nvPr/>
              </p:nvCxnSpPr>
              <p:spPr>
                <a:xfrm>
                  <a:off x="-528298" y="5886951"/>
                  <a:ext cx="76415"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428" name="Oval 427"/>
                <p:cNvSpPr/>
                <p:nvPr/>
              </p:nvSpPr>
              <p:spPr>
                <a:xfrm>
                  <a:off x="-1104900" y="6031914"/>
                  <a:ext cx="83364"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450">
                    <a:solidFill>
                      <a:prstClr val="black"/>
                    </a:solidFill>
                    <a:latin typeface="Arial"/>
                    <a:ea typeface="ＭＳ Ｐゴシック"/>
                  </a:endParaRPr>
                </a:p>
              </p:txBody>
            </p:sp>
            <p:sp>
              <p:nvSpPr>
                <p:cNvPr id="429" name="Oval 428"/>
                <p:cNvSpPr/>
                <p:nvPr/>
              </p:nvSpPr>
              <p:spPr>
                <a:xfrm>
                  <a:off x="-945117" y="6031914"/>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450">
                    <a:solidFill>
                      <a:prstClr val="black"/>
                    </a:solidFill>
                    <a:latin typeface="Arial"/>
                    <a:ea typeface="ＭＳ Ｐゴシック"/>
                  </a:endParaRPr>
                </a:p>
              </p:txBody>
            </p:sp>
            <p:cxnSp>
              <p:nvCxnSpPr>
                <p:cNvPr id="430" name="Curved Connector 429"/>
                <p:cNvCxnSpPr>
                  <a:stCxn id="428" idx="6"/>
                  <a:endCxn id="429" idx="2"/>
                </p:cNvCxnSpPr>
                <p:nvPr/>
              </p:nvCxnSpPr>
              <p:spPr>
                <a:xfrm>
                  <a:off x="-1021536" y="6067056"/>
                  <a:ext cx="76419"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31" name="Curved Connector 96"/>
                <p:cNvCxnSpPr>
                  <a:stCxn id="429" idx="6"/>
                  <a:endCxn id="415" idx="4"/>
                </p:cNvCxnSpPr>
                <p:nvPr/>
              </p:nvCxnSpPr>
              <p:spPr>
                <a:xfrm flipV="1">
                  <a:off x="-868702" y="5987985"/>
                  <a:ext cx="125046" cy="79071"/>
                </a:xfrm>
                <a:prstGeom prst="curvedConnector2">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32" name="Curved Connector 431"/>
                <p:cNvCxnSpPr/>
                <p:nvPr/>
              </p:nvCxnSpPr>
              <p:spPr>
                <a:xfrm>
                  <a:off x="-368519" y="5891343"/>
                  <a:ext cx="76419"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grpSp>
          <p:sp>
            <p:nvSpPr>
              <p:cNvPr id="399" name="Left-Right Arrow 398"/>
              <p:cNvSpPr/>
              <p:nvPr/>
            </p:nvSpPr>
            <p:spPr>
              <a:xfrm rot="5400000">
                <a:off x="2686845" y="3894931"/>
                <a:ext cx="150812" cy="8572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grpSp>
            <p:nvGrpSpPr>
              <p:cNvPr id="400" name="Group 21"/>
              <p:cNvGrpSpPr>
                <a:grpSpLocks/>
              </p:cNvGrpSpPr>
              <p:nvPr/>
            </p:nvGrpSpPr>
            <p:grpSpPr bwMode="auto">
              <a:xfrm>
                <a:off x="2924175" y="4076700"/>
                <a:ext cx="195263" cy="182563"/>
                <a:chOff x="3541316" y="2788443"/>
                <a:chExt cx="196266" cy="183891"/>
              </a:xfrm>
            </p:grpSpPr>
            <p:sp>
              <p:nvSpPr>
                <p:cNvPr id="409" name="Off-page Connector 408"/>
                <p:cNvSpPr>
                  <a:spLocks noChangeArrowheads="1"/>
                </p:cNvSpPr>
                <p:nvPr/>
              </p:nvSpPr>
              <p:spPr bwMode="auto">
                <a:xfrm>
                  <a:off x="3541316" y="2788443"/>
                  <a:ext cx="196266" cy="183891"/>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685800">
                    <a:defRPr/>
                  </a:pPr>
                  <a:endParaRPr lang="en-GB" sz="1500">
                    <a:solidFill>
                      <a:prstClr val="white"/>
                    </a:solidFill>
                    <a:ea typeface="ＭＳ Ｐゴシック"/>
                    <a:cs typeface="MS PGothic" charset="0"/>
                  </a:endParaRPr>
                </a:p>
              </p:txBody>
            </p:sp>
            <p:sp>
              <p:nvSpPr>
                <p:cNvPr id="410" name="Rounded Rectangle 409"/>
                <p:cNvSpPr>
                  <a:spLocks noChangeArrowheads="1"/>
                </p:cNvSpPr>
                <p:nvPr/>
              </p:nvSpPr>
              <p:spPr bwMode="auto">
                <a:xfrm>
                  <a:off x="3563655" y="2799637"/>
                  <a:ext cx="153183" cy="129522"/>
                </a:xfrm>
                <a:prstGeom prst="roundRect">
                  <a:avLst>
                    <a:gd name="adj" fmla="val 16667"/>
                  </a:avLst>
                </a:prstGeom>
                <a:solidFill>
                  <a:srgbClr val="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defTabSz="685800">
                    <a:defRPr/>
                  </a:pPr>
                  <a:endParaRPr lang="en-GB" sz="1500">
                    <a:solidFill>
                      <a:prstClr val="white"/>
                    </a:solidFill>
                    <a:ea typeface="ＭＳ Ｐゴシック"/>
                    <a:cs typeface="MS PGothic" charset="0"/>
                  </a:endParaRPr>
                </a:p>
              </p:txBody>
            </p:sp>
          </p:grpSp>
          <p:grpSp>
            <p:nvGrpSpPr>
              <p:cNvPr id="401" name="Group 4"/>
              <p:cNvGrpSpPr>
                <a:grpSpLocks/>
              </p:cNvGrpSpPr>
              <p:nvPr/>
            </p:nvGrpSpPr>
            <p:grpSpPr bwMode="auto">
              <a:xfrm>
                <a:off x="2428875" y="3538538"/>
                <a:ext cx="715963" cy="295275"/>
                <a:chOff x="2428755" y="3488750"/>
                <a:chExt cx="715962" cy="295275"/>
              </a:xfrm>
            </p:grpSpPr>
            <p:sp>
              <p:nvSpPr>
                <p:cNvPr id="405" name="Rectangle 404"/>
                <p:cNvSpPr/>
                <p:nvPr/>
              </p:nvSpPr>
              <p:spPr bwMode="auto">
                <a:xfrm>
                  <a:off x="2428755" y="3488750"/>
                  <a:ext cx="715962" cy="295275"/>
                </a:xfrm>
                <a:prstGeom prst="rect">
                  <a:avLst/>
                </a:prstGeom>
                <a:solidFill>
                  <a:schemeClr val="bg1"/>
                </a:solidFill>
                <a:ln w="190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lIns="27000" tIns="27000" rIns="27000" bIns="27000"/>
                <a:lstStyle/>
                <a:p>
                  <a:pPr defTabSz="685800">
                    <a:defRPr/>
                  </a:pPr>
                  <a:r>
                    <a:rPr lang="en-GB" sz="525" cap="small" dirty="0">
                      <a:solidFill>
                        <a:prstClr val="black"/>
                      </a:solidFill>
                      <a:latin typeface="Arial"/>
                      <a:ea typeface="ＭＳ Ｐゴシック"/>
                    </a:rPr>
                    <a:t>Event</a:t>
                  </a:r>
                </a:p>
                <a:p>
                  <a:pPr defTabSz="685800">
                    <a:defRPr/>
                  </a:pPr>
                  <a:r>
                    <a:rPr lang="en-GB" sz="525" cap="small" dirty="0">
                      <a:solidFill>
                        <a:prstClr val="black"/>
                      </a:solidFill>
                      <a:latin typeface="Arial"/>
                      <a:ea typeface="ＭＳ Ｐゴシック"/>
                    </a:rPr>
                    <a:t>Correlation</a:t>
                  </a:r>
                </a:p>
              </p:txBody>
            </p:sp>
            <p:sp>
              <p:nvSpPr>
                <p:cNvPr id="406" name="5-Point Star 405"/>
                <p:cNvSpPr/>
                <p:nvPr/>
              </p:nvSpPr>
              <p:spPr bwMode="auto">
                <a:xfrm>
                  <a:off x="2928817" y="3514150"/>
                  <a:ext cx="92075" cy="92075"/>
                </a:xfrm>
                <a:prstGeom prst="star5">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800">
                    <a:solidFill>
                      <a:prstClr val="white"/>
                    </a:solidFill>
                    <a:latin typeface="Arial"/>
                    <a:ea typeface="ＭＳ Ｐゴシック"/>
                  </a:endParaRPr>
                </a:p>
              </p:txBody>
            </p:sp>
            <p:sp>
              <p:nvSpPr>
                <p:cNvPr id="407" name="5-Point Star 406"/>
                <p:cNvSpPr/>
                <p:nvPr/>
              </p:nvSpPr>
              <p:spPr bwMode="auto">
                <a:xfrm>
                  <a:off x="2978029" y="3571300"/>
                  <a:ext cx="92075" cy="93662"/>
                </a:xfrm>
                <a:prstGeom prst="star5">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800">
                    <a:solidFill>
                      <a:prstClr val="white"/>
                    </a:solidFill>
                    <a:latin typeface="Arial"/>
                    <a:ea typeface="ＭＳ Ｐゴシック"/>
                  </a:endParaRPr>
                </a:p>
              </p:txBody>
            </p:sp>
            <p:sp>
              <p:nvSpPr>
                <p:cNvPr id="408" name="5-Point Star 407"/>
                <p:cNvSpPr/>
                <p:nvPr/>
              </p:nvSpPr>
              <p:spPr bwMode="auto">
                <a:xfrm>
                  <a:off x="3025654" y="3637975"/>
                  <a:ext cx="93663" cy="92075"/>
                </a:xfrm>
                <a:prstGeom prst="star5">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800">
                    <a:solidFill>
                      <a:prstClr val="white"/>
                    </a:solidFill>
                    <a:latin typeface="Arial"/>
                    <a:ea typeface="ＭＳ Ｐゴシック"/>
                  </a:endParaRPr>
                </a:p>
              </p:txBody>
            </p:sp>
          </p:grpSp>
          <p:grpSp>
            <p:nvGrpSpPr>
              <p:cNvPr id="402" name="Group 2"/>
              <p:cNvGrpSpPr>
                <a:grpSpLocks/>
              </p:cNvGrpSpPr>
              <p:nvPr/>
            </p:nvGrpSpPr>
            <p:grpSpPr bwMode="auto">
              <a:xfrm>
                <a:off x="2667000" y="4856163"/>
                <a:ext cx="190500" cy="136525"/>
                <a:chOff x="2667000" y="4875530"/>
                <a:chExt cx="189865" cy="135573"/>
              </a:xfrm>
            </p:grpSpPr>
            <p:sp>
              <p:nvSpPr>
                <p:cNvPr id="403" name="Up Arrow 402"/>
                <p:cNvSpPr/>
                <p:nvPr/>
              </p:nvSpPr>
              <p:spPr>
                <a:xfrm flipV="1">
                  <a:off x="2758768" y="4884989"/>
                  <a:ext cx="98097" cy="126114"/>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404" name="Up Arrow 403"/>
                <p:cNvSpPr/>
                <p:nvPr/>
              </p:nvSpPr>
              <p:spPr>
                <a:xfrm>
                  <a:off x="2667000" y="4875530"/>
                  <a:ext cx="98097" cy="126114"/>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grpSp>
        </p:grpSp>
        <p:grpSp>
          <p:nvGrpSpPr>
            <p:cNvPr id="223" name="Group 14"/>
            <p:cNvGrpSpPr>
              <a:grpSpLocks/>
            </p:cNvGrpSpPr>
            <p:nvPr/>
          </p:nvGrpSpPr>
          <p:grpSpPr bwMode="auto">
            <a:xfrm>
              <a:off x="6004311" y="2844525"/>
              <a:ext cx="728662" cy="2274887"/>
              <a:chOff x="6161088" y="3205163"/>
              <a:chExt cx="728662" cy="2274887"/>
            </a:xfrm>
          </p:grpSpPr>
          <p:sp>
            <p:nvSpPr>
              <p:cNvPr id="366" name="Rounded Rectangle 197"/>
              <p:cNvSpPr>
                <a:spLocks noChangeArrowheads="1"/>
              </p:cNvSpPr>
              <p:nvPr/>
            </p:nvSpPr>
            <p:spPr bwMode="auto">
              <a:xfrm>
                <a:off x="6161088" y="3205163"/>
                <a:ext cx="728662" cy="2274887"/>
              </a:xfrm>
              <a:prstGeom prst="roundRect">
                <a:avLst>
                  <a:gd name="adj" fmla="val 7907"/>
                </a:avLst>
              </a:prstGeom>
              <a:solidFill>
                <a:srgbClr val="CCFFCC"/>
              </a:solidFill>
              <a:ln w="38100" cmpd="sng">
                <a:solidFill>
                  <a:srgbClr val="800000"/>
                </a:solidFill>
                <a:round/>
                <a:headEnd/>
                <a:tailEnd/>
              </a:ln>
            </p:spPr>
            <p:txBody>
              <a:bodyPr lIns="27000" tIns="27000" rIns="27000" bIns="27000"/>
              <a:lstStyle/>
              <a:p>
                <a:pPr algn="ctr" defTabSz="685800"/>
                <a:r>
                  <a:rPr lang="en-GB" sz="600" dirty="0"/>
                  <a:t>View-based</a:t>
                </a:r>
              </a:p>
              <a:p>
                <a:pPr algn="ctr" defTabSz="685800"/>
                <a:r>
                  <a:rPr lang="en-GB" sz="600" dirty="0"/>
                  <a:t>Interaction</a:t>
                </a:r>
              </a:p>
              <a:p>
                <a:pPr algn="ctr" defTabSz="685800"/>
                <a:endParaRPr lang="en-GB" sz="600" dirty="0"/>
              </a:p>
            </p:txBody>
          </p:sp>
          <p:sp>
            <p:nvSpPr>
              <p:cNvPr id="367" name="Rounded Rectangle 197"/>
              <p:cNvSpPr>
                <a:spLocks noChangeArrowheads="1"/>
              </p:cNvSpPr>
              <p:nvPr/>
            </p:nvSpPr>
            <p:spPr bwMode="auto">
              <a:xfrm>
                <a:off x="6211888" y="3548063"/>
                <a:ext cx="619125" cy="1574800"/>
              </a:xfrm>
              <a:prstGeom prst="roundRect">
                <a:avLst>
                  <a:gd name="adj" fmla="val 10269"/>
                </a:avLst>
              </a:prstGeom>
              <a:solidFill>
                <a:srgbClr val="D9D9D9"/>
              </a:solidFill>
              <a:ln w="9525">
                <a:solidFill>
                  <a:srgbClr val="1F497D"/>
                </a:solidFill>
                <a:round/>
                <a:headEnd/>
                <a:tailEnd/>
              </a:ln>
            </p:spPr>
            <p:txBody>
              <a:bodyPr wrap="none" lIns="27000" tIns="0" rIns="27000" bIns="0"/>
              <a:lstStyle/>
              <a:p>
                <a:pPr algn="ctr" defTabSz="685800"/>
                <a:r>
                  <a:rPr lang="en-GB" sz="525"/>
                  <a:t>Secure</a:t>
                </a:r>
              </a:p>
              <a:p>
                <a:pPr algn="ctr" defTabSz="685800"/>
                <a:r>
                  <a:rPr lang="en-GB" sz="525"/>
                  <a:t>Access</a:t>
                </a:r>
              </a:p>
            </p:txBody>
          </p:sp>
          <p:grpSp>
            <p:nvGrpSpPr>
              <p:cNvPr id="368" name="Group 44"/>
              <p:cNvGrpSpPr>
                <a:grpSpLocks/>
              </p:cNvGrpSpPr>
              <p:nvPr/>
            </p:nvGrpSpPr>
            <p:grpSpPr bwMode="auto">
              <a:xfrm>
                <a:off x="6440488" y="4295775"/>
                <a:ext cx="169862" cy="144463"/>
                <a:chOff x="6472797" y="4066"/>
                <a:chExt cx="969000" cy="957359"/>
              </a:xfrm>
            </p:grpSpPr>
            <p:sp>
              <p:nvSpPr>
                <p:cNvPr id="387" name="Off-page Connector 386"/>
                <p:cNvSpPr>
                  <a:spLocks noChangeArrowheads="1"/>
                </p:cNvSpPr>
                <p:nvPr/>
              </p:nvSpPr>
              <p:spPr bwMode="auto">
                <a:xfrm>
                  <a:off x="6472797" y="4066"/>
                  <a:ext cx="969000" cy="957359"/>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685800">
                    <a:defRPr/>
                  </a:pPr>
                  <a:endParaRPr lang="en-GB" sz="2700">
                    <a:solidFill>
                      <a:prstClr val="white"/>
                    </a:solidFill>
                    <a:ea typeface="ＭＳ Ｐゴシック"/>
                    <a:cs typeface="MS PGothic" charset="0"/>
                  </a:endParaRPr>
                </a:p>
              </p:txBody>
            </p:sp>
            <p:sp>
              <p:nvSpPr>
                <p:cNvPr id="388" name="Rounded Rectangle 387"/>
                <p:cNvSpPr>
                  <a:spLocks noChangeArrowheads="1"/>
                </p:cNvSpPr>
                <p:nvPr/>
              </p:nvSpPr>
              <p:spPr bwMode="auto">
                <a:xfrm>
                  <a:off x="6554299" y="67188"/>
                  <a:ext cx="787884" cy="683829"/>
                </a:xfrm>
                <a:prstGeom prst="roundRect">
                  <a:avLst>
                    <a:gd name="adj" fmla="val 16667"/>
                  </a:avLst>
                </a:prstGeom>
                <a:solidFill>
                  <a:sysClr val="window" lastClr="FFFFFF"/>
                </a:solidFill>
                <a:ln w="9525">
                  <a:solidFill>
                    <a:schemeClr val="tx2"/>
                  </a:solidFill>
                  <a:round/>
                  <a:headEnd/>
                  <a:tailEnd/>
                </a:ln>
                <a:effectLst>
                  <a:outerShdw blurRad="40000" dist="23000" dir="5400000" rotWithShape="0">
                    <a:srgbClr val="000000">
                      <a:alpha val="34998"/>
                    </a:srgbClr>
                  </a:outerShdw>
                </a:effectLst>
              </p:spPr>
              <p:txBody>
                <a:bodyPr anchor="ctr"/>
                <a:lstStyle/>
                <a:p>
                  <a:pPr algn="ctr" defTabSz="685800">
                    <a:defRPr/>
                  </a:pPr>
                  <a:endParaRPr lang="en-GB" sz="2700">
                    <a:solidFill>
                      <a:prstClr val="white"/>
                    </a:solidFill>
                    <a:ea typeface="ＭＳ Ｐゴシック"/>
                    <a:cs typeface="MS PGothic" charset="0"/>
                  </a:endParaRPr>
                </a:p>
              </p:txBody>
            </p:sp>
          </p:grpSp>
          <p:grpSp>
            <p:nvGrpSpPr>
              <p:cNvPr id="369" name="Group 4"/>
              <p:cNvGrpSpPr>
                <a:grpSpLocks/>
              </p:cNvGrpSpPr>
              <p:nvPr/>
            </p:nvGrpSpPr>
            <p:grpSpPr bwMode="auto">
              <a:xfrm>
                <a:off x="6421438" y="4611688"/>
                <a:ext cx="207962" cy="168275"/>
                <a:chOff x="6401645" y="4578569"/>
                <a:chExt cx="207963" cy="168275"/>
              </a:xfrm>
            </p:grpSpPr>
            <p:sp>
              <p:nvSpPr>
                <p:cNvPr id="385" name="Cloud 384"/>
                <p:cNvSpPr/>
                <p:nvPr/>
              </p:nvSpPr>
              <p:spPr bwMode="auto">
                <a:xfrm>
                  <a:off x="6401645" y="4578569"/>
                  <a:ext cx="207963" cy="168275"/>
                </a:xfrm>
                <a:prstGeom prst="cloud">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3000">
                    <a:solidFill>
                      <a:prstClr val="white"/>
                    </a:solidFill>
                    <a:latin typeface="Arial"/>
                    <a:ea typeface="ＭＳ Ｐゴシック"/>
                  </a:endParaRPr>
                </a:p>
              </p:txBody>
            </p:sp>
            <p:sp>
              <p:nvSpPr>
                <p:cNvPr id="386" name="Folded Corner 385"/>
                <p:cNvSpPr/>
                <p:nvPr/>
              </p:nvSpPr>
              <p:spPr bwMode="auto">
                <a:xfrm>
                  <a:off x="6454032" y="4608731"/>
                  <a:ext cx="103188" cy="111125"/>
                </a:xfrm>
                <a:prstGeom prst="foldedCorner">
                  <a:avLst/>
                </a:prstGeom>
                <a:solidFill>
                  <a:schemeClr val="bg1"/>
                </a:solidFill>
                <a:ln w="3175" cap="flat" cmpd="sng" algn="ctr">
                  <a:solidFill>
                    <a:srgbClr val="1F497D"/>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anchor="ctr"/>
                <a:lstStyle/>
                <a:p>
                  <a:pPr algn="ctr" defTabSz="685800">
                    <a:defRPr/>
                  </a:pPr>
                  <a:endParaRPr lang="en-GB" sz="3000">
                    <a:solidFill>
                      <a:prstClr val="white"/>
                    </a:solidFill>
                    <a:latin typeface="Arial"/>
                    <a:ea typeface="ＭＳ Ｐゴシック"/>
                  </a:endParaRPr>
                </a:p>
              </p:txBody>
            </p:sp>
          </p:grpSp>
          <p:pic>
            <p:nvPicPr>
              <p:cNvPr id="370" name="Picture 6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2863" y="4897438"/>
                <a:ext cx="265112" cy="22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71" name="Group 22"/>
              <p:cNvGrpSpPr>
                <a:grpSpLocks/>
              </p:cNvGrpSpPr>
              <p:nvPr/>
            </p:nvGrpSpPr>
            <p:grpSpPr bwMode="auto">
              <a:xfrm>
                <a:off x="6243638" y="5168900"/>
                <a:ext cx="563562" cy="250825"/>
                <a:chOff x="4292954" y="240952"/>
                <a:chExt cx="561928" cy="251000"/>
              </a:xfrm>
            </p:grpSpPr>
            <p:sp>
              <p:nvSpPr>
                <p:cNvPr id="380" name="Rectangle 649"/>
                <p:cNvSpPr>
                  <a:spLocks noChangeArrowheads="1"/>
                </p:cNvSpPr>
                <p:nvPr/>
              </p:nvSpPr>
              <p:spPr bwMode="auto">
                <a:xfrm>
                  <a:off x="4292954" y="240952"/>
                  <a:ext cx="561928" cy="251000"/>
                </a:xfrm>
                <a:prstGeom prst="rect">
                  <a:avLst/>
                </a:prstGeom>
                <a:solidFill>
                  <a:schemeClr val="bg1"/>
                </a:solidFill>
                <a:ln w="19050">
                  <a:solidFill>
                    <a:srgbClr val="1F497D"/>
                  </a:solidFill>
                  <a:miter lim="800000"/>
                  <a:headEnd/>
                  <a:tailEnd/>
                </a:ln>
              </p:spPr>
              <p:txBody>
                <a:bodyPr wrap="none" lIns="27000" tIns="0" rIns="27000" bIns="0" anchor="ctr"/>
                <a:lstStyle/>
                <a:p>
                  <a:pPr defTabSz="685800">
                    <a:defRPr/>
                  </a:pPr>
                  <a:r>
                    <a:rPr lang="en-US" sz="525" cap="small" dirty="0">
                      <a:solidFill>
                        <a:prstClr val="black"/>
                      </a:solidFill>
                      <a:cs typeface="MS PGothic" charset="0"/>
                    </a:rPr>
                    <a:t>Sand</a:t>
                  </a:r>
                </a:p>
                <a:p>
                  <a:pPr defTabSz="685800">
                    <a:defRPr/>
                  </a:pPr>
                  <a:r>
                    <a:rPr lang="en-US" sz="525" cap="small" dirty="0">
                      <a:solidFill>
                        <a:prstClr val="black"/>
                      </a:solidFill>
                      <a:cs typeface="MS PGothic" charset="0"/>
                    </a:rPr>
                    <a:t>boxes</a:t>
                  </a:r>
                </a:p>
              </p:txBody>
            </p:sp>
            <p:grpSp>
              <p:nvGrpSpPr>
                <p:cNvPr id="381" name="Group 682"/>
                <p:cNvGrpSpPr>
                  <a:grpSpLocks/>
                </p:cNvGrpSpPr>
                <p:nvPr/>
              </p:nvGrpSpPr>
              <p:grpSpPr bwMode="auto">
                <a:xfrm>
                  <a:off x="4614422" y="276102"/>
                  <a:ext cx="182378" cy="179017"/>
                  <a:chOff x="4816" y="2731"/>
                  <a:chExt cx="262" cy="252"/>
                </a:xfrm>
              </p:grpSpPr>
              <p:sp>
                <p:nvSpPr>
                  <p:cNvPr id="382" name="Can 566"/>
                  <p:cNvSpPr>
                    <a:spLocks noChangeArrowheads="1"/>
                  </p:cNvSpPr>
                  <p:nvPr/>
                </p:nvSpPr>
                <p:spPr bwMode="auto">
                  <a:xfrm>
                    <a:off x="4816" y="2731"/>
                    <a:ext cx="262" cy="253"/>
                  </a:xfrm>
                  <a:prstGeom prst="can">
                    <a:avLst>
                      <a:gd name="adj" fmla="val 25000"/>
                    </a:avLst>
                  </a:prstGeom>
                  <a:solidFill>
                    <a:srgbClr val="9DD7E2"/>
                  </a:solidFill>
                  <a:ln w="12700">
                    <a:solidFill>
                      <a:srgbClr val="1F497D"/>
                    </a:solidFill>
                    <a:round/>
                    <a:headEnd/>
                    <a:tailEnd/>
                  </a:ln>
                </p:spPr>
                <p:txBody>
                  <a:bodyPr lIns="27000" tIns="27000" rIns="27000" bIns="27000"/>
                  <a:lstStyle/>
                  <a:p>
                    <a:pPr algn="ctr" defTabSz="685800"/>
                    <a:endParaRPr lang="en-GB" sz="1050">
                      <a:solidFill>
                        <a:srgbClr val="FFFFFF"/>
                      </a:solidFill>
                    </a:endParaRPr>
                  </a:p>
                </p:txBody>
              </p:sp>
              <p:sp>
                <p:nvSpPr>
                  <p:cNvPr id="383" name="Freeform 567"/>
                  <p:cNvSpPr>
                    <a:spLocks noChangeArrowheads="1"/>
                  </p:cNvSpPr>
                  <p:nvPr/>
                </p:nvSpPr>
                <p:spPr bwMode="auto">
                  <a:xfrm rot="1819195">
                    <a:off x="4900" y="2838"/>
                    <a:ext cx="25" cy="125"/>
                  </a:xfrm>
                  <a:custGeom>
                    <a:avLst/>
                    <a:gdLst>
                      <a:gd name="T0" fmla="*/ 0 w 76200"/>
                      <a:gd name="T1" fmla="*/ 0 h 317500"/>
                      <a:gd name="T2" fmla="*/ 0 w 76200"/>
                      <a:gd name="T3" fmla="*/ 0 h 317500"/>
                      <a:gd name="T4" fmla="*/ 0 w 76200"/>
                      <a:gd name="T5" fmla="*/ 0 h 317500"/>
                      <a:gd name="T6" fmla="*/ 0 w 76200"/>
                      <a:gd name="T7" fmla="*/ 0 h 317500"/>
                      <a:gd name="T8" fmla="*/ 0 w 76200"/>
                      <a:gd name="T9" fmla="*/ 0 h 317500"/>
                      <a:gd name="T10" fmla="*/ 0 w 76200"/>
                      <a:gd name="T11" fmla="*/ 0 h 317500"/>
                      <a:gd name="T12" fmla="*/ 0 w 76200"/>
                      <a:gd name="T13" fmla="*/ 0 h 317500"/>
                      <a:gd name="T14" fmla="*/ 0 w 76200"/>
                      <a:gd name="T15" fmla="*/ 0 h 317500"/>
                      <a:gd name="T16" fmla="*/ 0 w 76200"/>
                      <a:gd name="T17" fmla="*/ 0 h 317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200"/>
                      <a:gd name="T28" fmla="*/ 0 h 317500"/>
                      <a:gd name="T29" fmla="*/ 76200 w 76200"/>
                      <a:gd name="T30" fmla="*/ 317500 h 317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200" h="317500" stroke="0" extrusionOk="0">
                        <a:moveTo>
                          <a:pt x="0" y="9525"/>
                        </a:moveTo>
                        <a:cubicBezTo>
                          <a:pt x="0" y="14786"/>
                          <a:pt x="17058" y="19050"/>
                          <a:pt x="38100" y="19050"/>
                        </a:cubicBezTo>
                        <a:cubicBezTo>
                          <a:pt x="59142" y="19050"/>
                          <a:pt x="76200" y="14786"/>
                          <a:pt x="76200" y="9525"/>
                        </a:cubicBezTo>
                        <a:lnTo>
                          <a:pt x="76200" y="307975"/>
                        </a:lnTo>
                        <a:cubicBezTo>
                          <a:pt x="76200" y="313236"/>
                          <a:pt x="59142" y="317500"/>
                          <a:pt x="38100" y="317500"/>
                        </a:cubicBezTo>
                        <a:cubicBezTo>
                          <a:pt x="17058" y="317500"/>
                          <a:pt x="0" y="313236"/>
                          <a:pt x="0" y="307975"/>
                        </a:cubicBezTo>
                        <a:lnTo>
                          <a:pt x="0" y="9525"/>
                        </a:lnTo>
                        <a:close/>
                      </a:path>
                      <a:path w="76200" h="317500" stroke="0" extrusionOk="0">
                        <a:moveTo>
                          <a:pt x="0" y="9525"/>
                        </a:moveTo>
                        <a:cubicBezTo>
                          <a:pt x="0" y="4264"/>
                          <a:pt x="17058" y="0"/>
                          <a:pt x="38100" y="0"/>
                        </a:cubicBezTo>
                        <a:cubicBezTo>
                          <a:pt x="59142" y="0"/>
                          <a:pt x="76200" y="4264"/>
                          <a:pt x="76200" y="9525"/>
                        </a:cubicBezTo>
                        <a:cubicBezTo>
                          <a:pt x="76200" y="14786"/>
                          <a:pt x="59142" y="19050"/>
                          <a:pt x="38100" y="19050"/>
                        </a:cubicBezTo>
                        <a:cubicBezTo>
                          <a:pt x="17058" y="19050"/>
                          <a:pt x="0" y="14786"/>
                          <a:pt x="0" y="9525"/>
                        </a:cubicBezTo>
                        <a:close/>
                      </a:path>
                      <a:path w="76200" h="317500" fill="none" extrusionOk="0">
                        <a:moveTo>
                          <a:pt x="76200" y="9525"/>
                        </a:moveTo>
                        <a:cubicBezTo>
                          <a:pt x="76200" y="14786"/>
                          <a:pt x="59142" y="19050"/>
                          <a:pt x="38100" y="19050"/>
                        </a:cubicBezTo>
                        <a:cubicBezTo>
                          <a:pt x="17058" y="19050"/>
                          <a:pt x="0" y="14786"/>
                          <a:pt x="0" y="9525"/>
                        </a:cubicBezTo>
                        <a:cubicBezTo>
                          <a:pt x="0" y="4264"/>
                          <a:pt x="17058" y="0"/>
                          <a:pt x="38100" y="0"/>
                        </a:cubicBezTo>
                        <a:cubicBezTo>
                          <a:pt x="59142" y="0"/>
                          <a:pt x="76200" y="4264"/>
                          <a:pt x="76200" y="9525"/>
                        </a:cubicBezTo>
                        <a:lnTo>
                          <a:pt x="76200" y="307975"/>
                        </a:lnTo>
                        <a:cubicBezTo>
                          <a:pt x="76200" y="313236"/>
                          <a:pt x="59142" y="317500"/>
                          <a:pt x="38100" y="317500"/>
                        </a:cubicBezTo>
                        <a:cubicBezTo>
                          <a:pt x="17058" y="317500"/>
                          <a:pt x="0" y="313236"/>
                          <a:pt x="0" y="307975"/>
                        </a:cubicBezTo>
                        <a:lnTo>
                          <a:pt x="0" y="9525"/>
                        </a:lnTo>
                      </a:path>
                    </a:pathLst>
                  </a:custGeom>
                  <a:solidFill>
                    <a:srgbClr val="366DA4"/>
                  </a:solidFill>
                  <a:ln w="9525">
                    <a:solidFill>
                      <a:srgbClr val="1F497D"/>
                    </a:solidFill>
                    <a:miter lim="800000"/>
                    <a:headEnd/>
                    <a:tailEnd/>
                  </a:ln>
                </p:spPr>
                <p:txBody>
                  <a:bodyPr wrap="none" lIns="27000" tIns="27000" rIns="27000" bIns="27000"/>
                  <a:lstStyle/>
                  <a:p>
                    <a:endParaRPr lang="en-GB" sz="1050"/>
                  </a:p>
                </p:txBody>
              </p:sp>
              <p:sp>
                <p:nvSpPr>
                  <p:cNvPr id="384" name="Oval 568"/>
                  <p:cNvSpPr>
                    <a:spLocks noChangeArrowheads="1"/>
                  </p:cNvSpPr>
                  <p:nvPr/>
                </p:nvSpPr>
                <p:spPr bwMode="auto">
                  <a:xfrm rot="1819195">
                    <a:off x="4895" y="2760"/>
                    <a:ext cx="125" cy="127"/>
                  </a:xfrm>
                  <a:prstGeom prst="ellipse">
                    <a:avLst/>
                  </a:prstGeom>
                  <a:solidFill>
                    <a:srgbClr val="FFFFFF"/>
                  </a:solidFill>
                  <a:ln w="28575">
                    <a:solidFill>
                      <a:srgbClr val="366DA4"/>
                    </a:solidFill>
                    <a:round/>
                    <a:headEnd/>
                    <a:tailEnd/>
                  </a:ln>
                </p:spPr>
                <p:txBody>
                  <a:bodyPr lIns="27000" tIns="27000" rIns="27000" bIns="27000"/>
                  <a:lstStyle/>
                  <a:p>
                    <a:pPr algn="ctr" defTabSz="685800"/>
                    <a:endParaRPr lang="en-GB" sz="1050">
                      <a:solidFill>
                        <a:srgbClr val="FFFFFF"/>
                      </a:solidFill>
                    </a:endParaRPr>
                  </a:p>
                </p:txBody>
              </p:sp>
            </p:grpSp>
          </p:grpSp>
          <p:sp>
            <p:nvSpPr>
              <p:cNvPr id="372" name="TextBox 3"/>
              <p:cNvSpPr txBox="1">
                <a:spLocks noChangeArrowheads="1"/>
              </p:cNvSpPr>
              <p:nvPr/>
            </p:nvSpPr>
            <p:spPr bwMode="auto">
              <a:xfrm>
                <a:off x="6318251" y="3752850"/>
                <a:ext cx="492016"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85800" eaLnBrk="1" hangingPunct="1"/>
                <a:r>
                  <a:rPr lang="en-US" sz="525">
                    <a:solidFill>
                      <a:srgbClr val="000000"/>
                    </a:solidFill>
                    <a:latin typeface="Calibri" charset="0"/>
                  </a:rPr>
                  <a:t>Search</a:t>
                </a:r>
              </a:p>
            </p:txBody>
          </p:sp>
          <p:sp>
            <p:nvSpPr>
              <p:cNvPr id="373" name="TextBox 571"/>
              <p:cNvSpPr txBox="1">
                <a:spLocks noChangeArrowheads="1"/>
              </p:cNvSpPr>
              <p:nvPr/>
            </p:nvSpPr>
            <p:spPr bwMode="auto">
              <a:xfrm>
                <a:off x="6318251" y="4429125"/>
                <a:ext cx="48774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85800" eaLnBrk="1" hangingPunct="1"/>
                <a:r>
                  <a:rPr lang="en-US" sz="525">
                    <a:solidFill>
                      <a:srgbClr val="000000"/>
                    </a:solidFill>
                    <a:latin typeface="Calibri" charset="0"/>
                  </a:rPr>
                  <a:t>Access</a:t>
                </a:r>
              </a:p>
            </p:txBody>
          </p:sp>
          <p:sp>
            <p:nvSpPr>
              <p:cNvPr id="374" name="TextBox 573"/>
              <p:cNvSpPr txBox="1">
                <a:spLocks noChangeArrowheads="1"/>
              </p:cNvSpPr>
              <p:nvPr/>
            </p:nvSpPr>
            <p:spPr bwMode="auto">
              <a:xfrm>
                <a:off x="6261100" y="4116388"/>
                <a:ext cx="592469"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85800" eaLnBrk="1" hangingPunct="1"/>
                <a:r>
                  <a:rPr lang="en-US" sz="525">
                    <a:solidFill>
                      <a:srgbClr val="000000"/>
                    </a:solidFill>
                    <a:latin typeface="Calibri" charset="0"/>
                  </a:rPr>
                  <a:t>Feedback</a:t>
                </a:r>
              </a:p>
            </p:txBody>
          </p:sp>
          <p:sp>
            <p:nvSpPr>
              <p:cNvPr id="375" name="TextBox 574"/>
              <p:cNvSpPr txBox="1">
                <a:spLocks noChangeArrowheads="1"/>
              </p:cNvSpPr>
              <p:nvPr/>
            </p:nvSpPr>
            <p:spPr bwMode="auto">
              <a:xfrm>
                <a:off x="6324600" y="4756150"/>
                <a:ext cx="481328"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85800" eaLnBrk="1" hangingPunct="1"/>
                <a:r>
                  <a:rPr lang="en-US" sz="525">
                    <a:solidFill>
                      <a:srgbClr val="000000"/>
                    </a:solidFill>
                    <a:latin typeface="Calibri" charset="0"/>
                  </a:rPr>
                  <a:t>Refine</a:t>
                </a:r>
              </a:p>
            </p:txBody>
          </p:sp>
          <p:grpSp>
            <p:nvGrpSpPr>
              <p:cNvPr id="376" name="Group 5"/>
              <p:cNvGrpSpPr>
                <a:grpSpLocks/>
              </p:cNvGrpSpPr>
              <p:nvPr/>
            </p:nvGrpSpPr>
            <p:grpSpPr bwMode="auto">
              <a:xfrm>
                <a:off x="6426200" y="3949700"/>
                <a:ext cx="193675" cy="160338"/>
                <a:chOff x="6442113" y="3789415"/>
                <a:chExt cx="193675" cy="160337"/>
              </a:xfrm>
            </p:grpSpPr>
            <p:sp>
              <p:nvSpPr>
                <p:cNvPr id="377" name="Rectangle 376"/>
                <p:cNvSpPr/>
                <p:nvPr/>
              </p:nvSpPr>
              <p:spPr bwMode="auto">
                <a:xfrm>
                  <a:off x="6442113" y="3789415"/>
                  <a:ext cx="193675" cy="160337"/>
                </a:xfrm>
                <a:prstGeom prst="rect">
                  <a:avLst/>
                </a:prstGeom>
                <a:solidFill>
                  <a:schemeClr val="bg1"/>
                </a:solidFill>
                <a:ln w="127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2700">
                    <a:solidFill>
                      <a:prstClr val="white"/>
                    </a:solidFill>
                    <a:latin typeface="Arial"/>
                    <a:ea typeface="ＭＳ Ｐゴシック"/>
                  </a:endParaRPr>
                </a:p>
              </p:txBody>
            </p:sp>
            <p:sp>
              <p:nvSpPr>
                <p:cNvPr id="378" name="Oval 377"/>
                <p:cNvSpPr/>
                <p:nvPr/>
              </p:nvSpPr>
              <p:spPr bwMode="auto">
                <a:xfrm>
                  <a:off x="6543713" y="3841803"/>
                  <a:ext cx="55563" cy="55562"/>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3300">
                    <a:solidFill>
                      <a:prstClr val="white"/>
                    </a:solidFill>
                    <a:latin typeface="Arial"/>
                    <a:ea typeface="ＭＳ Ｐゴシック"/>
                  </a:endParaRPr>
                </a:p>
              </p:txBody>
            </p:sp>
            <p:sp>
              <p:nvSpPr>
                <p:cNvPr id="379" name="Oval 378"/>
                <p:cNvSpPr/>
                <p:nvPr/>
              </p:nvSpPr>
              <p:spPr bwMode="auto">
                <a:xfrm>
                  <a:off x="6480213" y="3840215"/>
                  <a:ext cx="53975" cy="55563"/>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3300">
                    <a:solidFill>
                      <a:prstClr val="white"/>
                    </a:solidFill>
                    <a:latin typeface="Arial"/>
                    <a:ea typeface="ＭＳ Ｐゴシック"/>
                  </a:endParaRPr>
                </a:p>
              </p:txBody>
            </p:sp>
          </p:grpSp>
        </p:grpSp>
        <p:sp>
          <p:nvSpPr>
            <p:cNvPr id="224" name="Rectangle 649"/>
            <p:cNvSpPr>
              <a:spLocks noChangeArrowheads="1"/>
            </p:cNvSpPr>
            <p:nvPr/>
          </p:nvSpPr>
          <p:spPr bwMode="auto">
            <a:xfrm>
              <a:off x="3184911" y="2171425"/>
              <a:ext cx="300037" cy="401637"/>
            </a:xfrm>
            <a:prstGeom prst="rect">
              <a:avLst/>
            </a:prstGeom>
            <a:solidFill>
              <a:schemeClr val="bg1"/>
            </a:solidFill>
            <a:ln w="19050">
              <a:solidFill>
                <a:srgbClr val="1F497D"/>
              </a:solidFill>
              <a:miter lim="800000"/>
              <a:headEnd/>
              <a:tailEnd/>
            </a:ln>
          </p:spPr>
          <p:txBody>
            <a:bodyPr wrap="none" lIns="27000" tIns="0" rIns="27000" bIns="0"/>
            <a:lstStyle/>
            <a:p>
              <a:pPr defTabSz="685800">
                <a:defRPr/>
              </a:pPr>
              <a:r>
                <a:rPr lang="en-US" sz="525" cap="small" dirty="0">
                  <a:solidFill>
                    <a:prstClr val="black"/>
                  </a:solidFill>
                  <a:cs typeface="MS PGothic" charset="0"/>
                </a:rPr>
                <a:t>Sand</a:t>
              </a:r>
            </a:p>
            <a:p>
              <a:pPr defTabSz="685800">
                <a:defRPr/>
              </a:pPr>
              <a:r>
                <a:rPr lang="en-US" sz="525" cap="small" dirty="0">
                  <a:solidFill>
                    <a:prstClr val="black"/>
                  </a:solidFill>
                  <a:cs typeface="MS PGothic" charset="0"/>
                </a:rPr>
                <a:t>boxes</a:t>
              </a:r>
            </a:p>
          </p:txBody>
        </p:sp>
        <p:grpSp>
          <p:nvGrpSpPr>
            <p:cNvPr id="225" name="Group 682"/>
            <p:cNvGrpSpPr>
              <a:grpSpLocks/>
            </p:cNvGrpSpPr>
            <p:nvPr/>
          </p:nvGrpSpPr>
          <p:grpSpPr bwMode="auto">
            <a:xfrm>
              <a:off x="3257936" y="2384150"/>
              <a:ext cx="152400" cy="153987"/>
              <a:chOff x="4816" y="2731"/>
              <a:chExt cx="262" cy="252"/>
            </a:xfrm>
          </p:grpSpPr>
          <p:sp>
            <p:nvSpPr>
              <p:cNvPr id="363" name="Can 666"/>
              <p:cNvSpPr>
                <a:spLocks noChangeArrowheads="1"/>
              </p:cNvSpPr>
              <p:nvPr/>
            </p:nvSpPr>
            <p:spPr bwMode="auto">
              <a:xfrm>
                <a:off x="4816" y="2731"/>
                <a:ext cx="262" cy="253"/>
              </a:xfrm>
              <a:prstGeom prst="can">
                <a:avLst>
                  <a:gd name="adj" fmla="val 25000"/>
                </a:avLst>
              </a:prstGeom>
              <a:solidFill>
                <a:srgbClr val="9DD7E2"/>
              </a:solidFill>
              <a:ln w="12700">
                <a:solidFill>
                  <a:srgbClr val="1F497D"/>
                </a:solidFill>
                <a:round/>
                <a:headEnd/>
                <a:tailEnd/>
              </a:ln>
            </p:spPr>
            <p:txBody>
              <a:bodyPr lIns="27000" tIns="27000" rIns="27000" bIns="27000"/>
              <a:lstStyle/>
              <a:p>
                <a:pPr algn="ctr" defTabSz="685800"/>
                <a:endParaRPr lang="en-GB" sz="900">
                  <a:solidFill>
                    <a:srgbClr val="FFFFFF"/>
                  </a:solidFill>
                </a:endParaRPr>
              </a:p>
            </p:txBody>
          </p:sp>
          <p:sp>
            <p:nvSpPr>
              <p:cNvPr id="364" name="Freeform 667"/>
              <p:cNvSpPr>
                <a:spLocks noChangeArrowheads="1"/>
              </p:cNvSpPr>
              <p:nvPr/>
            </p:nvSpPr>
            <p:spPr bwMode="auto">
              <a:xfrm rot="1819195">
                <a:off x="4900" y="2838"/>
                <a:ext cx="25" cy="125"/>
              </a:xfrm>
              <a:custGeom>
                <a:avLst/>
                <a:gdLst>
                  <a:gd name="T0" fmla="*/ 0 w 76200"/>
                  <a:gd name="T1" fmla="*/ 0 h 317500"/>
                  <a:gd name="T2" fmla="*/ 0 w 76200"/>
                  <a:gd name="T3" fmla="*/ 0 h 317500"/>
                  <a:gd name="T4" fmla="*/ 0 w 76200"/>
                  <a:gd name="T5" fmla="*/ 0 h 317500"/>
                  <a:gd name="T6" fmla="*/ 0 w 76200"/>
                  <a:gd name="T7" fmla="*/ 0 h 317500"/>
                  <a:gd name="T8" fmla="*/ 0 w 76200"/>
                  <a:gd name="T9" fmla="*/ 0 h 317500"/>
                  <a:gd name="T10" fmla="*/ 0 w 76200"/>
                  <a:gd name="T11" fmla="*/ 0 h 317500"/>
                  <a:gd name="T12" fmla="*/ 0 w 76200"/>
                  <a:gd name="T13" fmla="*/ 0 h 317500"/>
                  <a:gd name="T14" fmla="*/ 0 w 76200"/>
                  <a:gd name="T15" fmla="*/ 0 h 317500"/>
                  <a:gd name="T16" fmla="*/ 0 w 76200"/>
                  <a:gd name="T17" fmla="*/ 0 h 317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200"/>
                  <a:gd name="T28" fmla="*/ 0 h 317500"/>
                  <a:gd name="T29" fmla="*/ 76200 w 76200"/>
                  <a:gd name="T30" fmla="*/ 317500 h 317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200" h="317500" stroke="0" extrusionOk="0">
                    <a:moveTo>
                      <a:pt x="0" y="9525"/>
                    </a:moveTo>
                    <a:cubicBezTo>
                      <a:pt x="0" y="14786"/>
                      <a:pt x="17058" y="19050"/>
                      <a:pt x="38100" y="19050"/>
                    </a:cubicBezTo>
                    <a:cubicBezTo>
                      <a:pt x="59142" y="19050"/>
                      <a:pt x="76200" y="14786"/>
                      <a:pt x="76200" y="9525"/>
                    </a:cubicBezTo>
                    <a:lnTo>
                      <a:pt x="76200" y="307975"/>
                    </a:lnTo>
                    <a:cubicBezTo>
                      <a:pt x="76200" y="313236"/>
                      <a:pt x="59142" y="317500"/>
                      <a:pt x="38100" y="317500"/>
                    </a:cubicBezTo>
                    <a:cubicBezTo>
                      <a:pt x="17058" y="317500"/>
                      <a:pt x="0" y="313236"/>
                      <a:pt x="0" y="307975"/>
                    </a:cubicBezTo>
                    <a:lnTo>
                      <a:pt x="0" y="9525"/>
                    </a:lnTo>
                    <a:close/>
                  </a:path>
                  <a:path w="76200" h="317500" stroke="0" extrusionOk="0">
                    <a:moveTo>
                      <a:pt x="0" y="9525"/>
                    </a:moveTo>
                    <a:cubicBezTo>
                      <a:pt x="0" y="4264"/>
                      <a:pt x="17058" y="0"/>
                      <a:pt x="38100" y="0"/>
                    </a:cubicBezTo>
                    <a:cubicBezTo>
                      <a:pt x="59142" y="0"/>
                      <a:pt x="76200" y="4264"/>
                      <a:pt x="76200" y="9525"/>
                    </a:cubicBezTo>
                    <a:cubicBezTo>
                      <a:pt x="76200" y="14786"/>
                      <a:pt x="59142" y="19050"/>
                      <a:pt x="38100" y="19050"/>
                    </a:cubicBezTo>
                    <a:cubicBezTo>
                      <a:pt x="17058" y="19050"/>
                      <a:pt x="0" y="14786"/>
                      <a:pt x="0" y="9525"/>
                    </a:cubicBezTo>
                    <a:close/>
                  </a:path>
                  <a:path w="76200" h="317500" fill="none" extrusionOk="0">
                    <a:moveTo>
                      <a:pt x="76200" y="9525"/>
                    </a:moveTo>
                    <a:cubicBezTo>
                      <a:pt x="76200" y="14786"/>
                      <a:pt x="59142" y="19050"/>
                      <a:pt x="38100" y="19050"/>
                    </a:cubicBezTo>
                    <a:cubicBezTo>
                      <a:pt x="17058" y="19050"/>
                      <a:pt x="0" y="14786"/>
                      <a:pt x="0" y="9525"/>
                    </a:cubicBezTo>
                    <a:cubicBezTo>
                      <a:pt x="0" y="4264"/>
                      <a:pt x="17058" y="0"/>
                      <a:pt x="38100" y="0"/>
                    </a:cubicBezTo>
                    <a:cubicBezTo>
                      <a:pt x="59142" y="0"/>
                      <a:pt x="76200" y="4264"/>
                      <a:pt x="76200" y="9525"/>
                    </a:cubicBezTo>
                    <a:lnTo>
                      <a:pt x="76200" y="307975"/>
                    </a:lnTo>
                    <a:cubicBezTo>
                      <a:pt x="76200" y="313236"/>
                      <a:pt x="59142" y="317500"/>
                      <a:pt x="38100" y="317500"/>
                    </a:cubicBezTo>
                    <a:cubicBezTo>
                      <a:pt x="17058" y="317500"/>
                      <a:pt x="0" y="313236"/>
                      <a:pt x="0" y="307975"/>
                    </a:cubicBezTo>
                    <a:lnTo>
                      <a:pt x="0" y="9525"/>
                    </a:lnTo>
                  </a:path>
                </a:pathLst>
              </a:custGeom>
              <a:solidFill>
                <a:srgbClr val="366DA4"/>
              </a:solidFill>
              <a:ln w="9525">
                <a:solidFill>
                  <a:srgbClr val="1F497D"/>
                </a:solidFill>
                <a:miter lim="800000"/>
                <a:headEnd/>
                <a:tailEnd/>
              </a:ln>
            </p:spPr>
            <p:txBody>
              <a:bodyPr wrap="none" lIns="27000" tIns="27000" rIns="27000" bIns="27000"/>
              <a:lstStyle/>
              <a:p>
                <a:endParaRPr lang="en-GB" sz="1050"/>
              </a:p>
            </p:txBody>
          </p:sp>
          <p:sp>
            <p:nvSpPr>
              <p:cNvPr id="365" name="Oval 669"/>
              <p:cNvSpPr>
                <a:spLocks noChangeArrowheads="1"/>
              </p:cNvSpPr>
              <p:nvPr/>
            </p:nvSpPr>
            <p:spPr bwMode="auto">
              <a:xfrm rot="1819195">
                <a:off x="4895" y="2760"/>
                <a:ext cx="125" cy="127"/>
              </a:xfrm>
              <a:prstGeom prst="ellipse">
                <a:avLst/>
              </a:prstGeom>
              <a:solidFill>
                <a:srgbClr val="FFFFFF"/>
              </a:solidFill>
              <a:ln w="28575">
                <a:solidFill>
                  <a:srgbClr val="366DA4"/>
                </a:solidFill>
                <a:round/>
                <a:headEnd/>
                <a:tailEnd/>
              </a:ln>
            </p:spPr>
            <p:txBody>
              <a:bodyPr lIns="27000" tIns="27000" rIns="27000" bIns="27000"/>
              <a:lstStyle/>
              <a:p>
                <a:pPr algn="ctr" defTabSz="685800"/>
                <a:endParaRPr lang="en-GB" sz="900">
                  <a:solidFill>
                    <a:srgbClr val="FFFFFF"/>
                  </a:solidFill>
                </a:endParaRPr>
              </a:p>
            </p:txBody>
          </p:sp>
        </p:grpSp>
        <p:sp>
          <p:nvSpPr>
            <p:cNvPr id="226" name="Rounded Rectangle 197"/>
            <p:cNvSpPr>
              <a:spLocks noChangeArrowheads="1"/>
            </p:cNvSpPr>
            <p:nvPr/>
          </p:nvSpPr>
          <p:spPr bwMode="auto">
            <a:xfrm>
              <a:off x="3529398" y="2168250"/>
              <a:ext cx="619125" cy="401637"/>
            </a:xfrm>
            <a:prstGeom prst="roundRect">
              <a:avLst>
                <a:gd name="adj" fmla="val 10269"/>
              </a:avLst>
            </a:prstGeom>
            <a:solidFill>
              <a:srgbClr val="D9D9D9"/>
            </a:solidFill>
            <a:ln w="9525">
              <a:solidFill>
                <a:srgbClr val="1F497D"/>
              </a:solidFill>
              <a:round/>
              <a:headEnd/>
              <a:tailEnd/>
            </a:ln>
          </p:spPr>
          <p:txBody>
            <a:bodyPr wrap="none" lIns="27000" tIns="0" rIns="27000" bIns="0"/>
            <a:lstStyle/>
            <a:p>
              <a:pPr algn="ctr" defTabSz="685800"/>
              <a:r>
                <a:rPr lang="en-GB" sz="525"/>
                <a:t>Secure Access</a:t>
              </a:r>
            </a:p>
          </p:txBody>
        </p:sp>
        <p:grpSp>
          <p:nvGrpSpPr>
            <p:cNvPr id="227" name="Group 44"/>
            <p:cNvGrpSpPr>
              <a:grpSpLocks/>
            </p:cNvGrpSpPr>
            <p:nvPr/>
          </p:nvGrpSpPr>
          <p:grpSpPr bwMode="auto">
            <a:xfrm>
              <a:off x="3594379" y="2332771"/>
              <a:ext cx="196266" cy="183891"/>
              <a:chOff x="6451600" y="0"/>
              <a:chExt cx="990600" cy="977900"/>
            </a:xfrm>
            <a:solidFill>
              <a:srgbClr val="4F81BD"/>
            </a:solidFill>
          </p:grpSpPr>
          <p:sp>
            <p:nvSpPr>
              <p:cNvPr id="361" name="Off-page Connector 360"/>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685800">
                  <a:defRPr/>
                </a:pPr>
                <a:endParaRPr lang="en-GB" sz="1500">
                  <a:solidFill>
                    <a:prstClr val="white"/>
                  </a:solidFill>
                  <a:ea typeface="ＭＳ Ｐゴシック"/>
                  <a:cs typeface="MS PGothic" charset="0"/>
                </a:endParaRPr>
              </a:p>
            </p:txBody>
          </p:sp>
          <p:sp>
            <p:nvSpPr>
              <p:cNvPr id="362" name="Rounded Rectangle 361"/>
              <p:cNvSpPr>
                <a:spLocks noChangeArrowheads="1"/>
              </p:cNvSpPr>
              <p:nvPr/>
            </p:nvSpPr>
            <p:spPr bwMode="auto">
              <a:xfrm>
                <a:off x="6565667" y="60364"/>
                <a:ext cx="774472" cy="688152"/>
              </a:xfrm>
              <a:prstGeom prst="roundRect">
                <a:avLst>
                  <a:gd name="adj" fmla="val 16667"/>
                </a:avLst>
              </a:prstGeom>
              <a:solidFill>
                <a:srgbClr val="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defTabSz="685800">
                  <a:defRPr/>
                </a:pPr>
                <a:endParaRPr lang="en-GB" sz="1500">
                  <a:solidFill>
                    <a:prstClr val="white"/>
                  </a:solidFill>
                  <a:ea typeface="ＭＳ Ｐゴシック"/>
                  <a:cs typeface="MS PGothic" charset="0"/>
                </a:endParaRPr>
              </a:p>
            </p:txBody>
          </p:sp>
        </p:grpSp>
        <p:grpSp>
          <p:nvGrpSpPr>
            <p:cNvPr id="228" name="Group 671"/>
            <p:cNvGrpSpPr>
              <a:grpSpLocks/>
            </p:cNvGrpSpPr>
            <p:nvPr/>
          </p:nvGrpSpPr>
          <p:grpSpPr bwMode="auto">
            <a:xfrm>
              <a:off x="3877061" y="2344462"/>
              <a:ext cx="193675" cy="160338"/>
              <a:chOff x="6442113" y="3789415"/>
              <a:chExt cx="193675" cy="160337"/>
            </a:xfrm>
          </p:grpSpPr>
          <p:sp>
            <p:nvSpPr>
              <p:cNvPr id="358" name="Rectangle 357"/>
              <p:cNvSpPr/>
              <p:nvPr/>
            </p:nvSpPr>
            <p:spPr bwMode="auto">
              <a:xfrm>
                <a:off x="6442113" y="3789415"/>
                <a:ext cx="193675" cy="160337"/>
              </a:xfrm>
              <a:prstGeom prst="rect">
                <a:avLst/>
              </a:prstGeom>
              <a:solidFill>
                <a:schemeClr val="bg1"/>
              </a:solidFill>
              <a:ln w="127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2700">
                  <a:solidFill>
                    <a:prstClr val="white"/>
                  </a:solidFill>
                  <a:latin typeface="Arial"/>
                  <a:ea typeface="ＭＳ Ｐゴシック"/>
                </a:endParaRPr>
              </a:p>
            </p:txBody>
          </p:sp>
          <p:sp>
            <p:nvSpPr>
              <p:cNvPr id="359" name="Oval 358"/>
              <p:cNvSpPr/>
              <p:nvPr/>
            </p:nvSpPr>
            <p:spPr bwMode="auto">
              <a:xfrm>
                <a:off x="6543713" y="3841803"/>
                <a:ext cx="55562" cy="55562"/>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3300">
                  <a:solidFill>
                    <a:prstClr val="white"/>
                  </a:solidFill>
                  <a:latin typeface="Arial"/>
                  <a:ea typeface="ＭＳ Ｐゴシック"/>
                </a:endParaRPr>
              </a:p>
            </p:txBody>
          </p:sp>
          <p:sp>
            <p:nvSpPr>
              <p:cNvPr id="360" name="Oval 359"/>
              <p:cNvSpPr/>
              <p:nvPr/>
            </p:nvSpPr>
            <p:spPr bwMode="auto">
              <a:xfrm>
                <a:off x="6480213" y="3840215"/>
                <a:ext cx="53975" cy="55563"/>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3300">
                  <a:solidFill>
                    <a:prstClr val="white"/>
                  </a:solidFill>
                  <a:latin typeface="Arial"/>
                  <a:ea typeface="ＭＳ Ｐゴシック"/>
                </a:endParaRPr>
              </a:p>
            </p:txBody>
          </p:sp>
        </p:grpSp>
        <p:sp>
          <p:nvSpPr>
            <p:cNvPr id="229" name="Rounded Rectangle 197"/>
            <p:cNvSpPr>
              <a:spLocks noChangeArrowheads="1"/>
            </p:cNvSpPr>
            <p:nvPr/>
          </p:nvSpPr>
          <p:spPr bwMode="auto">
            <a:xfrm>
              <a:off x="5402648" y="2168250"/>
              <a:ext cx="820738" cy="401637"/>
            </a:xfrm>
            <a:prstGeom prst="roundRect">
              <a:avLst>
                <a:gd name="adj" fmla="val 10269"/>
              </a:avLst>
            </a:prstGeom>
            <a:solidFill>
              <a:srgbClr val="D9D9D9"/>
            </a:solidFill>
            <a:ln w="9525">
              <a:solidFill>
                <a:srgbClr val="1F497D"/>
              </a:solidFill>
              <a:round/>
              <a:headEnd/>
              <a:tailEnd/>
            </a:ln>
          </p:spPr>
          <p:txBody>
            <a:bodyPr wrap="none" lIns="27000" tIns="0" rIns="27000" bIns="0"/>
            <a:lstStyle/>
            <a:p>
              <a:pPr algn="ctr" defTabSz="685800"/>
              <a:r>
                <a:rPr lang="en-GB" sz="525"/>
                <a:t>Secure Access</a:t>
              </a:r>
            </a:p>
          </p:txBody>
        </p:sp>
        <p:grpSp>
          <p:nvGrpSpPr>
            <p:cNvPr id="230" name="Group 44"/>
            <p:cNvGrpSpPr>
              <a:grpSpLocks/>
            </p:cNvGrpSpPr>
            <p:nvPr/>
          </p:nvGrpSpPr>
          <p:grpSpPr bwMode="auto">
            <a:xfrm>
              <a:off x="5466220" y="2332771"/>
              <a:ext cx="196266" cy="183891"/>
              <a:chOff x="6451600" y="0"/>
              <a:chExt cx="990600" cy="977900"/>
            </a:xfrm>
            <a:solidFill>
              <a:srgbClr val="4F81BD"/>
            </a:solidFill>
          </p:grpSpPr>
          <p:sp>
            <p:nvSpPr>
              <p:cNvPr id="356" name="Off-page Connector 355"/>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685800">
                  <a:defRPr/>
                </a:pPr>
                <a:endParaRPr lang="en-GB" sz="1500">
                  <a:solidFill>
                    <a:prstClr val="white"/>
                  </a:solidFill>
                  <a:ea typeface="ＭＳ Ｐゴシック"/>
                  <a:cs typeface="MS PGothic" charset="0"/>
                </a:endParaRPr>
              </a:p>
            </p:txBody>
          </p:sp>
          <p:sp>
            <p:nvSpPr>
              <p:cNvPr id="357" name="Rounded Rectangle 356"/>
              <p:cNvSpPr>
                <a:spLocks noChangeArrowheads="1"/>
              </p:cNvSpPr>
              <p:nvPr/>
            </p:nvSpPr>
            <p:spPr bwMode="auto">
              <a:xfrm>
                <a:off x="6565667" y="60364"/>
                <a:ext cx="774472" cy="688152"/>
              </a:xfrm>
              <a:prstGeom prst="roundRect">
                <a:avLst>
                  <a:gd name="adj" fmla="val 16667"/>
                </a:avLst>
              </a:prstGeom>
              <a:solidFill>
                <a:srgbClr val="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defTabSz="685800">
                  <a:defRPr/>
                </a:pPr>
                <a:endParaRPr lang="en-GB" sz="1500">
                  <a:solidFill>
                    <a:prstClr val="white"/>
                  </a:solidFill>
                  <a:ea typeface="ＭＳ Ｐゴシック"/>
                  <a:cs typeface="MS PGothic" charset="0"/>
                </a:endParaRPr>
              </a:p>
            </p:txBody>
          </p:sp>
        </p:grpSp>
        <p:grpSp>
          <p:nvGrpSpPr>
            <p:cNvPr id="231" name="Group 689"/>
            <p:cNvGrpSpPr>
              <a:grpSpLocks/>
            </p:cNvGrpSpPr>
            <p:nvPr/>
          </p:nvGrpSpPr>
          <p:grpSpPr bwMode="auto">
            <a:xfrm>
              <a:off x="5721736" y="2344462"/>
              <a:ext cx="193675" cy="160338"/>
              <a:chOff x="6442113" y="3789415"/>
              <a:chExt cx="193675" cy="160337"/>
            </a:xfrm>
          </p:grpSpPr>
          <p:sp>
            <p:nvSpPr>
              <p:cNvPr id="353" name="Rectangle 352"/>
              <p:cNvSpPr/>
              <p:nvPr/>
            </p:nvSpPr>
            <p:spPr bwMode="auto">
              <a:xfrm>
                <a:off x="6442113" y="3789415"/>
                <a:ext cx="193675" cy="160337"/>
              </a:xfrm>
              <a:prstGeom prst="rect">
                <a:avLst/>
              </a:prstGeom>
              <a:solidFill>
                <a:schemeClr val="bg1"/>
              </a:solidFill>
              <a:ln w="127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2700">
                  <a:solidFill>
                    <a:prstClr val="white"/>
                  </a:solidFill>
                  <a:latin typeface="Arial"/>
                  <a:ea typeface="ＭＳ Ｐゴシック"/>
                </a:endParaRPr>
              </a:p>
            </p:txBody>
          </p:sp>
          <p:sp>
            <p:nvSpPr>
              <p:cNvPr id="354" name="Oval 353"/>
              <p:cNvSpPr/>
              <p:nvPr/>
            </p:nvSpPr>
            <p:spPr bwMode="auto">
              <a:xfrm>
                <a:off x="6543713" y="3841803"/>
                <a:ext cx="55562" cy="55562"/>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3300">
                  <a:solidFill>
                    <a:prstClr val="white"/>
                  </a:solidFill>
                  <a:latin typeface="Arial"/>
                  <a:ea typeface="ＭＳ Ｐゴシック"/>
                </a:endParaRPr>
              </a:p>
            </p:txBody>
          </p:sp>
          <p:sp>
            <p:nvSpPr>
              <p:cNvPr id="355" name="Oval 354"/>
              <p:cNvSpPr/>
              <p:nvPr/>
            </p:nvSpPr>
            <p:spPr bwMode="auto">
              <a:xfrm>
                <a:off x="6480213" y="3840215"/>
                <a:ext cx="53975" cy="55563"/>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3300">
                  <a:solidFill>
                    <a:prstClr val="white"/>
                  </a:solidFill>
                  <a:latin typeface="Arial"/>
                  <a:ea typeface="ＭＳ Ｐゴシック"/>
                </a:endParaRPr>
              </a:p>
            </p:txBody>
          </p:sp>
        </p:grpSp>
        <p:grpSp>
          <p:nvGrpSpPr>
            <p:cNvPr id="232" name="Group 44"/>
            <p:cNvGrpSpPr>
              <a:grpSpLocks/>
            </p:cNvGrpSpPr>
            <p:nvPr/>
          </p:nvGrpSpPr>
          <p:grpSpPr bwMode="auto">
            <a:xfrm>
              <a:off x="5982868" y="2332771"/>
              <a:ext cx="196266" cy="183891"/>
              <a:chOff x="6451600" y="0"/>
              <a:chExt cx="990600" cy="977900"/>
            </a:xfrm>
            <a:solidFill>
              <a:srgbClr val="4F81BD"/>
            </a:solidFill>
          </p:grpSpPr>
          <p:sp>
            <p:nvSpPr>
              <p:cNvPr id="351" name="Off-page Connector 350"/>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685800">
                  <a:defRPr/>
                </a:pPr>
                <a:endParaRPr lang="en-GB" sz="1500">
                  <a:solidFill>
                    <a:prstClr val="white"/>
                  </a:solidFill>
                  <a:ea typeface="ＭＳ Ｐゴシック"/>
                  <a:cs typeface="MS PGothic" charset="0"/>
                </a:endParaRPr>
              </a:p>
            </p:txBody>
          </p:sp>
          <p:sp>
            <p:nvSpPr>
              <p:cNvPr id="352" name="Rounded Rectangle 351"/>
              <p:cNvSpPr>
                <a:spLocks noChangeArrowheads="1"/>
              </p:cNvSpPr>
              <p:nvPr/>
            </p:nvSpPr>
            <p:spPr bwMode="auto">
              <a:xfrm>
                <a:off x="6565667" y="60364"/>
                <a:ext cx="774472" cy="688152"/>
              </a:xfrm>
              <a:prstGeom prst="roundRect">
                <a:avLst>
                  <a:gd name="adj" fmla="val 16667"/>
                </a:avLst>
              </a:prstGeom>
              <a:solidFill>
                <a:srgbClr val="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defTabSz="685800">
                  <a:defRPr/>
                </a:pPr>
                <a:endParaRPr lang="en-GB" sz="1500">
                  <a:solidFill>
                    <a:prstClr val="white"/>
                  </a:solidFill>
                  <a:ea typeface="ＭＳ Ｐゴシック"/>
                  <a:cs typeface="MS PGothic" charset="0"/>
                </a:endParaRPr>
              </a:p>
            </p:txBody>
          </p:sp>
        </p:grpSp>
        <p:sp>
          <p:nvSpPr>
            <p:cNvPr id="233" name="Rounded Rectangle 197"/>
            <p:cNvSpPr>
              <a:spLocks noChangeArrowheads="1"/>
            </p:cNvSpPr>
            <p:nvPr/>
          </p:nvSpPr>
          <p:spPr bwMode="auto">
            <a:xfrm>
              <a:off x="4745423" y="2128562"/>
              <a:ext cx="568325" cy="476250"/>
            </a:xfrm>
            <a:prstGeom prst="roundRect">
              <a:avLst>
                <a:gd name="adj" fmla="val 11542"/>
              </a:avLst>
            </a:prstGeom>
            <a:solidFill>
              <a:srgbClr val="CCFFCC"/>
            </a:solidFill>
            <a:ln w="9525">
              <a:solidFill>
                <a:srgbClr val="1F497D"/>
              </a:solidFill>
              <a:round/>
              <a:headEnd/>
              <a:tailEnd/>
            </a:ln>
          </p:spPr>
          <p:txBody>
            <a:bodyPr lIns="27000" tIns="27000" rIns="27000" bIns="27000" anchor="ctr"/>
            <a:lstStyle/>
            <a:p>
              <a:pPr algn="ctr" defTabSz="685800"/>
              <a:r>
                <a:rPr lang="en-GB" sz="600"/>
                <a:t>Cognitive Analytics</a:t>
              </a:r>
            </a:p>
            <a:p>
              <a:pPr algn="ctr" defTabSz="685800"/>
              <a:r>
                <a:rPr lang="en-GB" sz="600"/>
                <a:t>Engines</a:t>
              </a:r>
            </a:p>
          </p:txBody>
        </p:sp>
        <p:grpSp>
          <p:nvGrpSpPr>
            <p:cNvPr id="234" name="Group 12"/>
            <p:cNvGrpSpPr>
              <a:grpSpLocks/>
            </p:cNvGrpSpPr>
            <p:nvPr/>
          </p:nvGrpSpPr>
          <p:grpSpPr bwMode="auto">
            <a:xfrm>
              <a:off x="5837623" y="3066775"/>
              <a:ext cx="184150" cy="1897062"/>
              <a:chOff x="5957888" y="3427413"/>
              <a:chExt cx="220662" cy="1897062"/>
            </a:xfrm>
          </p:grpSpPr>
          <p:sp>
            <p:nvSpPr>
              <p:cNvPr id="346" name="Right Arrow 345"/>
              <p:cNvSpPr/>
              <p:nvPr/>
            </p:nvSpPr>
            <p:spPr>
              <a:xfrm>
                <a:off x="5990227" y="4795838"/>
                <a:ext cx="188323" cy="1349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347" name="Left-Right Arrow 346"/>
              <p:cNvSpPr/>
              <p:nvPr/>
            </p:nvSpPr>
            <p:spPr>
              <a:xfrm>
                <a:off x="5957888" y="4054475"/>
                <a:ext cx="207347" cy="1317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348" name="Left-Right Arrow 347"/>
              <p:cNvSpPr/>
              <p:nvPr/>
            </p:nvSpPr>
            <p:spPr>
              <a:xfrm>
                <a:off x="5969302" y="3427413"/>
                <a:ext cx="207347" cy="13017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349" name="Right Arrow 348"/>
              <p:cNvSpPr/>
              <p:nvPr/>
            </p:nvSpPr>
            <p:spPr bwMode="auto">
              <a:xfrm flipH="1">
                <a:off x="5967400" y="4557713"/>
                <a:ext cx="188323" cy="1349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350" name="Right Arrow 349"/>
              <p:cNvSpPr/>
              <p:nvPr/>
            </p:nvSpPr>
            <p:spPr>
              <a:xfrm>
                <a:off x="5982618" y="5189538"/>
                <a:ext cx="190226" cy="1349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grpSp>
        <p:sp>
          <p:nvSpPr>
            <p:cNvPr id="235" name="Rounded Rectangle 197"/>
            <p:cNvSpPr>
              <a:spLocks noChangeArrowheads="1"/>
            </p:cNvSpPr>
            <p:nvPr/>
          </p:nvSpPr>
          <p:spPr bwMode="auto">
            <a:xfrm rot="5400000">
              <a:off x="3365092" y="2638944"/>
              <a:ext cx="2343150" cy="2620962"/>
            </a:xfrm>
            <a:prstGeom prst="roundRect">
              <a:avLst>
                <a:gd name="adj" fmla="val 2310"/>
              </a:avLst>
            </a:prstGeom>
            <a:solidFill>
              <a:srgbClr val="CCFFCC"/>
            </a:solidFill>
            <a:ln w="9525">
              <a:solidFill>
                <a:srgbClr val="1F497D"/>
              </a:solidFill>
              <a:round/>
              <a:headEnd/>
              <a:tailEnd/>
            </a:ln>
          </p:spPr>
          <p:txBody>
            <a:bodyPr vert="vert270" lIns="27000" tIns="0" rIns="27000" bIns="27000" anchor="ctr"/>
            <a:lstStyle/>
            <a:p>
              <a:pPr algn="ctr" defTabSz="685800"/>
              <a:r>
                <a:rPr lang="en-GB" sz="1200" dirty="0"/>
                <a:t>Data Lake</a:t>
              </a:r>
            </a:p>
            <a:p>
              <a:pPr algn="ctr" defTabSz="685800"/>
              <a:r>
                <a:rPr lang="en-GB" sz="1200" dirty="0"/>
                <a:t>Repositories</a:t>
              </a:r>
            </a:p>
          </p:txBody>
        </p:sp>
        <p:grpSp>
          <p:nvGrpSpPr>
            <p:cNvPr id="236" name="Group 11"/>
            <p:cNvGrpSpPr>
              <a:grpSpLocks/>
            </p:cNvGrpSpPr>
            <p:nvPr/>
          </p:nvGrpSpPr>
          <p:grpSpPr bwMode="auto">
            <a:xfrm>
              <a:off x="3054736" y="3750987"/>
              <a:ext cx="182562" cy="1127125"/>
              <a:chOff x="3233738" y="4111625"/>
              <a:chExt cx="209550" cy="1127125"/>
            </a:xfrm>
          </p:grpSpPr>
          <p:sp>
            <p:nvSpPr>
              <p:cNvPr id="343" name="Left-Right Arrow 342"/>
              <p:cNvSpPr/>
              <p:nvPr/>
            </p:nvSpPr>
            <p:spPr>
              <a:xfrm>
                <a:off x="3233738" y="4111625"/>
                <a:ext cx="207728" cy="1317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344" name="Right Arrow 343"/>
              <p:cNvSpPr/>
              <p:nvPr/>
            </p:nvSpPr>
            <p:spPr>
              <a:xfrm flipH="1">
                <a:off x="3242848" y="4603750"/>
                <a:ext cx="189507" cy="134938"/>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345" name="Right Arrow 344"/>
              <p:cNvSpPr/>
              <p:nvPr/>
            </p:nvSpPr>
            <p:spPr>
              <a:xfrm>
                <a:off x="3253781" y="5103813"/>
                <a:ext cx="189507" cy="1349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grpSp>
        <p:grpSp>
          <p:nvGrpSpPr>
            <p:cNvPr id="237" name="Group 236"/>
            <p:cNvGrpSpPr/>
            <p:nvPr/>
          </p:nvGrpSpPr>
          <p:grpSpPr>
            <a:xfrm>
              <a:off x="1914899" y="5247220"/>
              <a:ext cx="4792663" cy="690562"/>
              <a:chOff x="2197100" y="5545138"/>
              <a:chExt cx="4792663" cy="690562"/>
            </a:xfrm>
          </p:grpSpPr>
          <p:sp>
            <p:nvSpPr>
              <p:cNvPr id="288" name="Rounded Rectangle 197"/>
              <p:cNvSpPr>
                <a:spLocks noChangeArrowheads="1"/>
              </p:cNvSpPr>
              <p:nvPr/>
            </p:nvSpPr>
            <p:spPr bwMode="auto">
              <a:xfrm>
                <a:off x="2197100" y="5545138"/>
                <a:ext cx="4792663" cy="690562"/>
              </a:xfrm>
              <a:prstGeom prst="roundRect">
                <a:avLst>
                  <a:gd name="adj" fmla="val 6778"/>
                </a:avLst>
              </a:prstGeom>
              <a:solidFill>
                <a:srgbClr val="CCFFCC"/>
              </a:solidFill>
              <a:ln w="9525">
                <a:solidFill>
                  <a:srgbClr val="1F497D"/>
                </a:solidFill>
                <a:round/>
                <a:headEnd/>
                <a:tailEnd/>
              </a:ln>
            </p:spPr>
            <p:txBody>
              <a:bodyPr lIns="27000" tIns="27000" rIns="27000" bIns="27000" anchor="b"/>
              <a:lstStyle/>
              <a:p>
                <a:pPr algn="ctr" defTabSz="685800"/>
                <a:r>
                  <a:rPr lang="en-GB" sz="600"/>
                  <a:t>Information Integration &amp; Governance</a:t>
                </a:r>
              </a:p>
            </p:txBody>
          </p:sp>
          <p:sp>
            <p:nvSpPr>
              <p:cNvPr id="289" name="Rectangle 288"/>
              <p:cNvSpPr/>
              <p:nvPr/>
            </p:nvSpPr>
            <p:spPr bwMode="auto">
              <a:xfrm>
                <a:off x="2224088" y="5594350"/>
                <a:ext cx="533400" cy="447675"/>
              </a:xfrm>
              <a:prstGeom prst="rect">
                <a:avLst/>
              </a:prstGeom>
              <a:solidFill>
                <a:schemeClr val="bg1"/>
              </a:solidFill>
              <a:ln w="190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lIns="27000" tIns="0" rIns="27000" bIns="0"/>
              <a:lstStyle/>
              <a:p>
                <a:pPr algn="ctr" defTabSz="685800">
                  <a:defRPr/>
                </a:pPr>
                <a:r>
                  <a:rPr lang="en-GB" sz="525" cap="small" dirty="0">
                    <a:solidFill>
                      <a:prstClr val="black"/>
                    </a:solidFill>
                    <a:latin typeface="Arial"/>
                    <a:ea typeface="ＭＳ Ｐゴシック"/>
                  </a:rPr>
                  <a:t>Information</a:t>
                </a:r>
              </a:p>
              <a:p>
                <a:pPr algn="ctr" defTabSz="685800">
                  <a:defRPr/>
                </a:pPr>
                <a:r>
                  <a:rPr lang="en-GB" sz="525" cap="small" dirty="0">
                    <a:solidFill>
                      <a:prstClr val="black"/>
                    </a:solidFill>
                    <a:latin typeface="Arial"/>
                    <a:ea typeface="ＭＳ Ｐゴシック"/>
                  </a:rPr>
                  <a:t>Broker</a:t>
                </a:r>
              </a:p>
            </p:txBody>
          </p:sp>
          <p:grpSp>
            <p:nvGrpSpPr>
              <p:cNvPr id="290" name="Group 13"/>
              <p:cNvGrpSpPr>
                <a:grpSpLocks/>
              </p:cNvGrpSpPr>
              <p:nvPr/>
            </p:nvGrpSpPr>
            <p:grpSpPr bwMode="auto">
              <a:xfrm>
                <a:off x="2432050" y="5830888"/>
                <a:ext cx="128588" cy="158750"/>
                <a:chOff x="8324256" y="2233750"/>
                <a:chExt cx="693737" cy="763588"/>
              </a:xfrm>
            </p:grpSpPr>
            <p:sp>
              <p:nvSpPr>
                <p:cNvPr id="340" name="Rectangle 339"/>
                <p:cNvSpPr/>
                <p:nvPr/>
              </p:nvSpPr>
              <p:spPr bwMode="auto">
                <a:xfrm>
                  <a:off x="8324256" y="2233750"/>
                  <a:ext cx="693737" cy="763588"/>
                </a:xfrm>
                <a:prstGeom prst="rect">
                  <a:avLst/>
                </a:prstGeom>
                <a:solidFill>
                  <a:schemeClr val="bg1"/>
                </a:solidFill>
                <a:ln w="190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300">
                    <a:solidFill>
                      <a:prstClr val="white"/>
                    </a:solidFill>
                    <a:latin typeface="Arial"/>
                    <a:ea typeface="ＭＳ Ｐゴシック"/>
                  </a:endParaRPr>
                </a:p>
              </p:txBody>
            </p:sp>
            <p:sp>
              <p:nvSpPr>
                <p:cNvPr id="341" name="Plaque 340"/>
                <p:cNvSpPr/>
                <p:nvPr/>
              </p:nvSpPr>
              <p:spPr>
                <a:xfrm>
                  <a:off x="8332823" y="2241383"/>
                  <a:ext cx="676602" cy="748316"/>
                </a:xfrm>
                <a:prstGeom prst="plaque">
                  <a:avLst>
                    <a:gd name="adj" fmla="val 38096"/>
                  </a:avLst>
                </a:prstGeom>
                <a:solidFill>
                  <a:schemeClr val="bg1"/>
                </a:solidFill>
                <a:ln>
                  <a:solidFill>
                    <a:srgbClr val="1F497D"/>
                  </a:solidFill>
                </a:ln>
                <a:effectLst/>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300">
                    <a:solidFill>
                      <a:prstClr val="white"/>
                    </a:solidFill>
                    <a:latin typeface="Arial"/>
                    <a:ea typeface="ＭＳ Ｐゴシック"/>
                  </a:endParaRPr>
                </a:p>
              </p:txBody>
            </p:sp>
            <p:sp>
              <p:nvSpPr>
                <p:cNvPr id="342" name="Snip Same Side Corner Rectangle 341"/>
                <p:cNvSpPr/>
                <p:nvPr/>
              </p:nvSpPr>
              <p:spPr bwMode="auto">
                <a:xfrm>
                  <a:off x="8495548" y="2409373"/>
                  <a:ext cx="351152" cy="374161"/>
                </a:xfrm>
                <a:prstGeom prst="snip2SameRect">
                  <a:avLst>
                    <a:gd name="adj1" fmla="val 22549"/>
                    <a:gd name="adj2" fmla="val 0"/>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300">
                    <a:solidFill>
                      <a:prstClr val="white"/>
                    </a:solidFill>
                    <a:latin typeface="Arial"/>
                    <a:ea typeface="ＭＳ Ｐゴシック"/>
                  </a:endParaRPr>
                </a:p>
              </p:txBody>
            </p:sp>
          </p:grpSp>
          <p:sp>
            <p:nvSpPr>
              <p:cNvPr id="291" name="Snip Diagonal Corner Rectangle 56"/>
              <p:cNvSpPr>
                <a:spLocks noChangeArrowheads="1"/>
              </p:cNvSpPr>
              <p:nvPr/>
            </p:nvSpPr>
            <p:spPr bwMode="auto">
              <a:xfrm>
                <a:off x="3579813" y="5592763"/>
                <a:ext cx="568325" cy="450850"/>
              </a:xfrm>
              <a:custGeom>
                <a:avLst/>
                <a:gdLst>
                  <a:gd name="T0" fmla="*/ 82764833 w 1313647"/>
                  <a:gd name="T1" fmla="*/ 0 h 765808"/>
                  <a:gd name="T2" fmla="*/ 41382660 w 1313647"/>
                  <a:gd name="T3" fmla="*/ 0 h 765808"/>
                  <a:gd name="T4" fmla="*/ 0 w 1313647"/>
                  <a:gd name="T5" fmla="*/ 0 h 765808"/>
                  <a:gd name="T6" fmla="*/ 41382660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a:effectLst>
                <a:outerShdw blurRad="50800" dist="38100" dir="2700000" algn="tl" rotWithShape="0">
                  <a:srgbClr val="000000">
                    <a:alpha val="43000"/>
                  </a:srgbClr>
                </a:outerShdw>
              </a:effectLst>
            </p:spPr>
            <p:txBody>
              <a:bodyPr wrap="none" lIns="0" tIns="0" rIns="27000" bIns="0"/>
              <a:lstStyle/>
              <a:p>
                <a:pPr defTabSz="685800">
                  <a:defRPr/>
                </a:pPr>
                <a:r>
                  <a:rPr lang="en-GB" sz="525" cap="small" dirty="0">
                    <a:solidFill>
                      <a:prstClr val="black"/>
                    </a:solidFill>
                    <a:cs typeface="MS PGothic" charset="0"/>
                  </a:rPr>
                  <a:t> Operational</a:t>
                </a:r>
              </a:p>
              <a:p>
                <a:pPr defTabSz="685800">
                  <a:defRPr/>
                </a:pPr>
                <a:r>
                  <a:rPr lang="en-GB" sz="525" cap="small" dirty="0">
                    <a:solidFill>
                      <a:prstClr val="black"/>
                    </a:solidFill>
                    <a:cs typeface="MS PGothic" charset="0"/>
                  </a:rPr>
                  <a:t> Governance</a:t>
                </a:r>
              </a:p>
              <a:p>
                <a:pPr defTabSz="685800">
                  <a:defRPr/>
                </a:pPr>
                <a:r>
                  <a:rPr lang="en-GB" sz="525" cap="small" dirty="0">
                    <a:solidFill>
                      <a:prstClr val="black"/>
                    </a:solidFill>
                    <a:cs typeface="MS PGothic" charset="0"/>
                  </a:rPr>
                  <a:t> Hub         .</a:t>
                </a:r>
              </a:p>
            </p:txBody>
          </p:sp>
          <p:grpSp>
            <p:nvGrpSpPr>
              <p:cNvPr id="292" name="Group 36"/>
              <p:cNvGrpSpPr>
                <a:grpSpLocks/>
              </p:cNvGrpSpPr>
              <p:nvPr/>
            </p:nvGrpSpPr>
            <p:grpSpPr bwMode="auto">
              <a:xfrm>
                <a:off x="3892550" y="5818188"/>
                <a:ext cx="193675" cy="173037"/>
                <a:chOff x="4102100" y="6096000"/>
                <a:chExt cx="901700" cy="762000"/>
              </a:xfrm>
            </p:grpSpPr>
            <p:sp>
              <p:nvSpPr>
                <p:cNvPr id="333" name="Regular Pentagon 332"/>
                <p:cNvSpPr/>
                <p:nvPr/>
              </p:nvSpPr>
              <p:spPr>
                <a:xfrm>
                  <a:off x="4102100" y="6096000"/>
                  <a:ext cx="901700" cy="762000"/>
                </a:xfrm>
                <a:prstGeom prst="pentagon">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1050">
                    <a:solidFill>
                      <a:prstClr val="white"/>
                    </a:solidFill>
                    <a:latin typeface="Arial"/>
                    <a:ea typeface="ＭＳ Ｐゴシック"/>
                  </a:endParaRPr>
                </a:p>
              </p:txBody>
            </p:sp>
            <p:grpSp>
              <p:nvGrpSpPr>
                <p:cNvPr id="334" name="Group 342"/>
                <p:cNvGrpSpPr>
                  <a:grpSpLocks/>
                </p:cNvGrpSpPr>
                <p:nvPr/>
              </p:nvGrpSpPr>
              <p:grpSpPr bwMode="auto">
                <a:xfrm>
                  <a:off x="4419600" y="6280153"/>
                  <a:ext cx="241300" cy="444501"/>
                  <a:chOff x="5422900" y="2476500"/>
                  <a:chExt cx="355600" cy="654050"/>
                </a:xfrm>
              </p:grpSpPr>
              <p:grpSp>
                <p:nvGrpSpPr>
                  <p:cNvPr id="335" name="Group 29"/>
                  <p:cNvGrpSpPr>
                    <a:grpSpLocks/>
                  </p:cNvGrpSpPr>
                  <p:nvPr/>
                </p:nvGrpSpPr>
                <p:grpSpPr bwMode="auto">
                  <a:xfrm>
                    <a:off x="5422900" y="2476500"/>
                    <a:ext cx="355600" cy="654050"/>
                    <a:chOff x="603250" y="4737100"/>
                    <a:chExt cx="355600" cy="654050"/>
                  </a:xfrm>
                </p:grpSpPr>
                <p:sp>
                  <p:nvSpPr>
                    <p:cNvPr id="338" name="Delay 337"/>
                    <p:cNvSpPr/>
                    <p:nvPr/>
                  </p:nvSpPr>
                  <p:spPr>
                    <a:xfrm rot="16200000">
                      <a:off x="513865" y="5018874"/>
                      <a:ext cx="462898" cy="283189"/>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1050">
                        <a:solidFill>
                          <a:prstClr val="white"/>
                        </a:solidFill>
                        <a:latin typeface="Arial"/>
                        <a:ea typeface="ＭＳ Ｐゴシック"/>
                      </a:endParaRPr>
                    </a:p>
                  </p:txBody>
                </p:sp>
                <p:sp>
                  <p:nvSpPr>
                    <p:cNvPr id="339" name="Oval 338"/>
                    <p:cNvSpPr/>
                    <p:nvPr/>
                  </p:nvSpPr>
                  <p:spPr>
                    <a:xfrm>
                      <a:off x="628650" y="4737100"/>
                      <a:ext cx="304800" cy="279400"/>
                    </a:xfrm>
                    <a:prstGeom prst="ellipse">
                      <a:avLst/>
                    </a:prstGeom>
                    <a:solidFill>
                      <a:srgbClr val="FFFFFF"/>
                    </a:solidFill>
                    <a:ln>
                      <a:solidFill>
                        <a:srgbClr val="1F497D"/>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1050">
                        <a:solidFill>
                          <a:prstClr val="white"/>
                        </a:solidFill>
                        <a:latin typeface="Arial"/>
                        <a:ea typeface="ＭＳ Ｐゴシック"/>
                      </a:endParaRPr>
                    </a:p>
                  </p:txBody>
                </p:sp>
              </p:grpSp>
              <p:sp>
                <p:nvSpPr>
                  <p:cNvPr id="336" name="Rectangle 335"/>
                  <p:cNvSpPr/>
                  <p:nvPr/>
                </p:nvSpPr>
                <p:spPr>
                  <a:xfrm>
                    <a:off x="5466934" y="2853581"/>
                    <a:ext cx="206942" cy="205731"/>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GB" sz="1050">
                      <a:solidFill>
                        <a:prstClr val="white"/>
                      </a:solidFill>
                      <a:latin typeface="Arial"/>
                      <a:ea typeface="ＭＳ Ｐゴシック"/>
                    </a:endParaRPr>
                  </a:p>
                </p:txBody>
              </p:sp>
              <p:sp>
                <p:nvSpPr>
                  <p:cNvPr id="337" name="Freeform 336"/>
                  <p:cNvSpPr/>
                  <p:nvPr/>
                </p:nvSpPr>
                <p:spPr>
                  <a:xfrm>
                    <a:off x="5510502" y="2894727"/>
                    <a:ext cx="250510" cy="123439"/>
                  </a:xfrm>
                  <a:custGeom>
                    <a:avLst/>
                    <a:gdLst>
                      <a:gd name="connsiteX0" fmla="*/ 0 w 304800"/>
                      <a:gd name="connsiteY0" fmla="*/ 91017 h 118534"/>
                      <a:gd name="connsiteX1" fmla="*/ 139700 w 304800"/>
                      <a:gd name="connsiteY1" fmla="*/ 52917 h 118534"/>
                      <a:gd name="connsiteX2" fmla="*/ 190500 w 304800"/>
                      <a:gd name="connsiteY2" fmla="*/ 103717 h 118534"/>
                      <a:gd name="connsiteX3" fmla="*/ 203200 w 304800"/>
                      <a:gd name="connsiteY3" fmla="*/ 103717 h 118534"/>
                      <a:gd name="connsiteX4" fmla="*/ 241300 w 304800"/>
                      <a:gd name="connsiteY4" fmla="*/ 14817 h 118534"/>
                      <a:gd name="connsiteX5" fmla="*/ 304800 w 304800"/>
                      <a:gd name="connsiteY5" fmla="*/ 14817 h 11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18534">
                        <a:moveTo>
                          <a:pt x="0" y="91017"/>
                        </a:moveTo>
                        <a:cubicBezTo>
                          <a:pt x="53975" y="70908"/>
                          <a:pt x="107950" y="50800"/>
                          <a:pt x="139700" y="52917"/>
                        </a:cubicBezTo>
                        <a:cubicBezTo>
                          <a:pt x="171450" y="55034"/>
                          <a:pt x="179917" y="95250"/>
                          <a:pt x="190500" y="103717"/>
                        </a:cubicBezTo>
                        <a:cubicBezTo>
                          <a:pt x="201083" y="112184"/>
                          <a:pt x="194733" y="118534"/>
                          <a:pt x="203200" y="103717"/>
                        </a:cubicBezTo>
                        <a:cubicBezTo>
                          <a:pt x="211667" y="88900"/>
                          <a:pt x="224367" y="29634"/>
                          <a:pt x="241300" y="14817"/>
                        </a:cubicBezTo>
                        <a:cubicBezTo>
                          <a:pt x="258233" y="0"/>
                          <a:pt x="304800" y="14817"/>
                          <a:pt x="304800" y="14817"/>
                        </a:cubicBezTo>
                      </a:path>
                    </a:pathLst>
                  </a:custGeom>
                  <a:ln>
                    <a:solidFill>
                      <a:srgbClr val="1F497D"/>
                    </a:solidFill>
                  </a:ln>
                </p:spPr>
                <p:style>
                  <a:lnRef idx="2">
                    <a:schemeClr val="accent1"/>
                  </a:lnRef>
                  <a:fillRef idx="0">
                    <a:schemeClr val="accent1"/>
                  </a:fillRef>
                  <a:effectRef idx="1">
                    <a:schemeClr val="accent1"/>
                  </a:effectRef>
                  <a:fontRef idx="minor">
                    <a:schemeClr val="tx1"/>
                  </a:fontRef>
                </p:style>
                <p:txBody>
                  <a:bodyPr lIns="27000" tIns="27000" rIns="27000" bIns="27000" anchor="ctr"/>
                  <a:lstStyle/>
                  <a:p>
                    <a:pPr algn="ctr" defTabSz="685800">
                      <a:defRPr/>
                    </a:pPr>
                    <a:endParaRPr lang="en-GB" sz="1050">
                      <a:solidFill>
                        <a:prstClr val="black"/>
                      </a:solidFill>
                      <a:latin typeface="Arial"/>
                      <a:ea typeface="ＭＳ Ｐゴシック"/>
                    </a:endParaRPr>
                  </a:p>
                </p:txBody>
              </p:sp>
            </p:grpSp>
          </p:grpSp>
          <p:sp>
            <p:nvSpPr>
              <p:cNvPr id="293" name="Rectangle 649"/>
              <p:cNvSpPr>
                <a:spLocks noChangeArrowheads="1"/>
              </p:cNvSpPr>
              <p:nvPr/>
            </p:nvSpPr>
            <p:spPr bwMode="auto">
              <a:xfrm>
                <a:off x="2787650" y="5594350"/>
                <a:ext cx="369888" cy="447675"/>
              </a:xfrm>
              <a:prstGeom prst="rect">
                <a:avLst/>
              </a:prstGeom>
              <a:solidFill>
                <a:schemeClr val="bg1"/>
              </a:solidFill>
              <a:ln w="19050">
                <a:solidFill>
                  <a:srgbClr val="1F497D"/>
                </a:solidFill>
                <a:miter lim="800000"/>
                <a:headEnd/>
                <a:tailEnd/>
              </a:ln>
              <a:effectLst>
                <a:outerShdw blurRad="50800" dist="38100" dir="2700000" algn="tl" rotWithShape="0">
                  <a:srgbClr val="000000">
                    <a:alpha val="43000"/>
                  </a:srgbClr>
                </a:outerShdw>
              </a:effectLst>
            </p:spPr>
            <p:txBody>
              <a:bodyPr wrap="none" lIns="27000" tIns="0" rIns="27000" bIns="27000"/>
              <a:lstStyle/>
              <a:p>
                <a:pPr defTabSz="685800">
                  <a:defRPr/>
                </a:pPr>
                <a:r>
                  <a:rPr lang="en-US" sz="525" cap="small" dirty="0">
                    <a:solidFill>
                      <a:prstClr val="black"/>
                    </a:solidFill>
                    <a:cs typeface="MS PGothic" charset="0"/>
                  </a:rPr>
                  <a:t>Broker</a:t>
                </a:r>
              </a:p>
              <a:p>
                <a:pPr defTabSz="685800">
                  <a:defRPr/>
                </a:pPr>
                <a:r>
                  <a:rPr lang="en-US" sz="525" cap="small" dirty="0">
                    <a:solidFill>
                      <a:prstClr val="black"/>
                    </a:solidFill>
                    <a:cs typeface="MS PGothic" charset="0"/>
                  </a:rPr>
                  <a:t>Code</a:t>
                </a:r>
              </a:p>
              <a:p>
                <a:pPr defTabSz="685800">
                  <a:defRPr/>
                </a:pPr>
                <a:r>
                  <a:rPr lang="en-US" sz="525" cap="small" dirty="0">
                    <a:solidFill>
                      <a:prstClr val="black"/>
                    </a:solidFill>
                    <a:cs typeface="MS PGothic" charset="0"/>
                  </a:rPr>
                  <a:t>Hub</a:t>
                </a:r>
              </a:p>
            </p:txBody>
          </p:sp>
          <p:sp>
            <p:nvSpPr>
              <p:cNvPr id="294" name="Donut 293"/>
              <p:cNvSpPr/>
              <p:nvPr/>
            </p:nvSpPr>
            <p:spPr bwMode="auto">
              <a:xfrm>
                <a:off x="2990850" y="5878513"/>
                <a:ext cx="127000" cy="123825"/>
              </a:xfrm>
              <a:prstGeom prst="donut">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27000" tIns="27000" rIns="27000" bIns="27000" anchor="ctr"/>
              <a:lstStyle/>
              <a:p>
                <a:pPr algn="ctr" defTabSz="685800">
                  <a:defRPr/>
                </a:pPr>
                <a:endParaRPr lang="en-US" sz="525" cap="small" dirty="0">
                  <a:solidFill>
                    <a:prstClr val="black"/>
                  </a:solidFill>
                  <a:latin typeface="Arial"/>
                  <a:ea typeface="ＭＳ Ｐゴシック"/>
                </a:endParaRPr>
              </a:p>
            </p:txBody>
          </p:sp>
          <p:sp>
            <p:nvSpPr>
              <p:cNvPr id="295" name="Rectangle 294"/>
              <p:cNvSpPr/>
              <p:nvPr/>
            </p:nvSpPr>
            <p:spPr bwMode="auto">
              <a:xfrm>
                <a:off x="6084888" y="5597525"/>
                <a:ext cx="468312" cy="442913"/>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defTabSz="685800">
                  <a:defRPr/>
                </a:pPr>
                <a:r>
                  <a:rPr lang="en-US" sz="600" cap="small" dirty="0">
                    <a:solidFill>
                      <a:srgbClr val="000000"/>
                    </a:solidFill>
                    <a:latin typeface="Calibri"/>
                    <a:ea typeface="ＭＳ Ｐゴシック"/>
                    <a:cs typeface="Calibri"/>
                  </a:rPr>
                  <a:t>Workflow</a:t>
                </a:r>
              </a:p>
              <a:p>
                <a:pPr algn="ctr" defTabSz="685800">
                  <a:defRPr/>
                </a:pPr>
                <a:r>
                  <a:rPr lang="en-US" sz="600" cap="small" dirty="0">
                    <a:solidFill>
                      <a:srgbClr val="000000"/>
                    </a:solidFill>
                    <a:latin typeface="Calibri"/>
                    <a:ea typeface="ＭＳ Ｐゴシック"/>
                    <a:cs typeface="Calibri"/>
                  </a:rPr>
                  <a:t>Processes</a:t>
                </a:r>
              </a:p>
            </p:txBody>
          </p:sp>
          <p:grpSp>
            <p:nvGrpSpPr>
              <p:cNvPr id="296" name="Group 20"/>
              <p:cNvGrpSpPr>
                <a:grpSpLocks/>
              </p:cNvGrpSpPr>
              <p:nvPr/>
            </p:nvGrpSpPr>
            <p:grpSpPr bwMode="auto">
              <a:xfrm>
                <a:off x="6121400" y="5888038"/>
                <a:ext cx="406400" cy="69850"/>
                <a:chOff x="6261100" y="5905500"/>
                <a:chExt cx="406400" cy="69850"/>
              </a:xfrm>
            </p:grpSpPr>
            <p:sp>
              <p:nvSpPr>
                <p:cNvPr id="329" name="Rounded Rectangle 328"/>
                <p:cNvSpPr/>
                <p:nvPr/>
              </p:nvSpPr>
              <p:spPr bwMode="auto">
                <a:xfrm>
                  <a:off x="6261100" y="5905500"/>
                  <a:ext cx="101600" cy="69850"/>
                </a:xfrm>
                <a:prstGeom prst="roundRect">
                  <a:avLst/>
                </a:prstGeom>
                <a:solidFill>
                  <a:srgbClr val="7ACBE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330" name="Rounded Rectangle 329"/>
                <p:cNvSpPr/>
                <p:nvPr/>
              </p:nvSpPr>
              <p:spPr bwMode="auto">
                <a:xfrm>
                  <a:off x="6565900" y="5905500"/>
                  <a:ext cx="101600" cy="69850"/>
                </a:xfrm>
                <a:prstGeom prst="roundRect">
                  <a:avLst/>
                </a:prstGeom>
                <a:solidFill>
                  <a:srgbClr val="7ACBE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cxnSp>
              <p:nvCxnSpPr>
                <p:cNvPr id="331" name="Straight Connector 330"/>
                <p:cNvCxnSpPr>
                  <a:stCxn id="329" idx="3"/>
                  <a:endCxn id="330" idx="1"/>
                </p:cNvCxnSpPr>
                <p:nvPr/>
              </p:nvCxnSpPr>
              <p:spPr bwMode="auto">
                <a:xfrm>
                  <a:off x="6362700" y="5940425"/>
                  <a:ext cx="20320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32" name="Rounded Rectangle 331"/>
                <p:cNvSpPr/>
                <p:nvPr/>
              </p:nvSpPr>
              <p:spPr bwMode="auto">
                <a:xfrm>
                  <a:off x="6413500" y="5905500"/>
                  <a:ext cx="101600" cy="69850"/>
                </a:xfrm>
                <a:prstGeom prst="roundRect">
                  <a:avLst/>
                </a:prstGeom>
                <a:solidFill>
                  <a:srgbClr val="7ACBE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grpSp>
          <p:sp>
            <p:nvSpPr>
              <p:cNvPr id="297" name="Rectangle 296"/>
              <p:cNvSpPr/>
              <p:nvPr/>
            </p:nvSpPr>
            <p:spPr bwMode="auto">
              <a:xfrm>
                <a:off x="5670550" y="5597525"/>
                <a:ext cx="382588" cy="442913"/>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defTabSz="685800">
                  <a:defRPr/>
                </a:pPr>
                <a:r>
                  <a:rPr lang="en-US" sz="600" cap="small" dirty="0">
                    <a:solidFill>
                      <a:srgbClr val="000000"/>
                    </a:solidFill>
                    <a:latin typeface="Calibri"/>
                    <a:ea typeface="ＭＳ Ｐゴシック"/>
                    <a:cs typeface="Calibri"/>
                  </a:rPr>
                  <a:t>Monitor</a:t>
                </a:r>
              </a:p>
              <a:p>
                <a:pPr algn="ctr" defTabSz="685800">
                  <a:defRPr/>
                </a:pPr>
                <a:r>
                  <a:rPr lang="en-US" sz="600" cap="small" dirty="0">
                    <a:solidFill>
                      <a:srgbClr val="000000"/>
                    </a:solidFill>
                    <a:latin typeface="Calibri"/>
                    <a:ea typeface="ＭＳ Ｐゴシック"/>
                    <a:cs typeface="Calibri"/>
                  </a:rPr>
                  <a:t>Probes</a:t>
                </a:r>
              </a:p>
            </p:txBody>
          </p:sp>
          <p:sp>
            <p:nvSpPr>
              <p:cNvPr id="298" name="Trapezoid 297"/>
              <p:cNvSpPr/>
              <p:nvPr/>
            </p:nvSpPr>
            <p:spPr bwMode="auto">
              <a:xfrm>
                <a:off x="5786438" y="5865813"/>
                <a:ext cx="165100" cy="131762"/>
              </a:xfrm>
              <a:prstGeom prst="trapezoid">
                <a:avLst/>
              </a:prstGeom>
              <a:solidFill>
                <a:srgbClr val="7ACBE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99" name="Rectangle 649"/>
              <p:cNvSpPr>
                <a:spLocks noChangeArrowheads="1"/>
              </p:cNvSpPr>
              <p:nvPr/>
            </p:nvSpPr>
            <p:spPr bwMode="auto">
              <a:xfrm>
                <a:off x="3187700" y="5599113"/>
                <a:ext cx="358775" cy="446087"/>
              </a:xfrm>
              <a:prstGeom prst="rect">
                <a:avLst/>
              </a:prstGeom>
              <a:solidFill>
                <a:schemeClr val="bg1"/>
              </a:solidFill>
              <a:ln w="19050">
                <a:solidFill>
                  <a:srgbClr val="1F497D"/>
                </a:solidFill>
                <a:miter lim="800000"/>
                <a:headEnd/>
                <a:tailEnd/>
              </a:ln>
              <a:effectLst>
                <a:outerShdw blurRad="50800" dist="38100" dir="2700000" algn="tl" rotWithShape="0">
                  <a:srgbClr val="000000">
                    <a:alpha val="43000"/>
                  </a:srgbClr>
                </a:outerShdw>
              </a:effectLst>
            </p:spPr>
            <p:txBody>
              <a:bodyPr wrap="none" lIns="27000" tIns="0" rIns="27000" bIns="27000"/>
              <a:lstStyle/>
              <a:p>
                <a:pPr algn="ctr" defTabSz="685800">
                  <a:defRPr/>
                </a:pPr>
                <a:r>
                  <a:rPr lang="en-US" sz="525" cap="small" dirty="0">
                    <a:solidFill>
                      <a:prstClr val="black"/>
                    </a:solidFill>
                    <a:cs typeface="MS PGothic" charset="0"/>
                  </a:rPr>
                  <a:t>Staging</a:t>
                </a:r>
              </a:p>
              <a:p>
                <a:pPr algn="ctr" defTabSz="685800">
                  <a:defRPr/>
                </a:pPr>
                <a:r>
                  <a:rPr lang="en-US" sz="525" cap="small" dirty="0">
                    <a:solidFill>
                      <a:prstClr val="black"/>
                    </a:solidFill>
                    <a:cs typeface="MS PGothic" charset="0"/>
                  </a:rPr>
                  <a:t>Areas</a:t>
                </a:r>
              </a:p>
            </p:txBody>
          </p:sp>
          <p:grpSp>
            <p:nvGrpSpPr>
              <p:cNvPr id="300" name="Group 70"/>
              <p:cNvGrpSpPr>
                <a:grpSpLocks/>
              </p:cNvGrpSpPr>
              <p:nvPr/>
            </p:nvGrpSpPr>
            <p:grpSpPr bwMode="auto">
              <a:xfrm>
                <a:off x="3303588" y="5849938"/>
                <a:ext cx="127000" cy="144462"/>
                <a:chOff x="3922269" y="5124536"/>
                <a:chExt cx="629361" cy="721868"/>
              </a:xfrm>
            </p:grpSpPr>
            <p:sp>
              <p:nvSpPr>
                <p:cNvPr id="322" name="Rectangle 321"/>
                <p:cNvSpPr/>
                <p:nvPr/>
              </p:nvSpPr>
              <p:spPr>
                <a:xfrm>
                  <a:off x="3922269" y="5124536"/>
                  <a:ext cx="629361" cy="70600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800">
                    <a:solidFill>
                      <a:prstClr val="white"/>
                    </a:solidFill>
                    <a:latin typeface="Arial"/>
                    <a:ea typeface="ＭＳ Ｐゴシック"/>
                  </a:endParaRPr>
                </a:p>
              </p:txBody>
            </p:sp>
            <p:grpSp>
              <p:nvGrpSpPr>
                <p:cNvPr id="323" name="Group 151"/>
                <p:cNvGrpSpPr>
                  <a:grpSpLocks/>
                </p:cNvGrpSpPr>
                <p:nvPr/>
              </p:nvGrpSpPr>
              <p:grpSpPr bwMode="auto">
                <a:xfrm>
                  <a:off x="3924340" y="5128672"/>
                  <a:ext cx="623150" cy="717732"/>
                  <a:chOff x="6891329" y="1880885"/>
                  <a:chExt cx="623150" cy="717732"/>
                </a:xfrm>
              </p:grpSpPr>
              <p:sp>
                <p:nvSpPr>
                  <p:cNvPr id="324" name="Rectangle 323"/>
                  <p:cNvSpPr/>
                  <p:nvPr/>
                </p:nvSpPr>
                <p:spPr>
                  <a:xfrm>
                    <a:off x="6889258" y="1884678"/>
                    <a:ext cx="621490" cy="111057"/>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800">
                      <a:solidFill>
                        <a:prstClr val="white"/>
                      </a:solidFill>
                      <a:latin typeface="Arial"/>
                      <a:ea typeface="ＭＳ Ｐゴシック"/>
                    </a:endParaRPr>
                  </a:p>
                </p:txBody>
              </p:sp>
              <p:sp>
                <p:nvSpPr>
                  <p:cNvPr id="325" name="Rectangle 324"/>
                  <p:cNvSpPr/>
                  <p:nvPr/>
                </p:nvSpPr>
                <p:spPr>
                  <a:xfrm>
                    <a:off x="6889258" y="2035401"/>
                    <a:ext cx="621490" cy="103122"/>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800">
                      <a:solidFill>
                        <a:prstClr val="white"/>
                      </a:solidFill>
                      <a:latin typeface="Arial"/>
                      <a:ea typeface="ＭＳ Ｐゴシック"/>
                    </a:endParaRPr>
                  </a:p>
                </p:txBody>
              </p:sp>
              <p:sp>
                <p:nvSpPr>
                  <p:cNvPr id="326" name="Rectangle 325"/>
                  <p:cNvSpPr/>
                  <p:nvPr/>
                </p:nvSpPr>
                <p:spPr>
                  <a:xfrm>
                    <a:off x="6889258" y="2194054"/>
                    <a:ext cx="621490" cy="103122"/>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800">
                      <a:solidFill>
                        <a:prstClr val="white"/>
                      </a:solidFill>
                      <a:latin typeface="Arial"/>
                      <a:ea typeface="ＭＳ Ｐゴシック"/>
                    </a:endParaRPr>
                  </a:p>
                </p:txBody>
              </p:sp>
              <p:sp>
                <p:nvSpPr>
                  <p:cNvPr id="327" name="Rectangle 326"/>
                  <p:cNvSpPr/>
                  <p:nvPr/>
                </p:nvSpPr>
                <p:spPr>
                  <a:xfrm>
                    <a:off x="6889258" y="2344772"/>
                    <a:ext cx="621490" cy="103127"/>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800">
                      <a:solidFill>
                        <a:prstClr val="white"/>
                      </a:solidFill>
                      <a:latin typeface="Arial"/>
                      <a:ea typeface="ＭＳ Ｐゴシック"/>
                    </a:endParaRPr>
                  </a:p>
                </p:txBody>
              </p:sp>
              <p:sp>
                <p:nvSpPr>
                  <p:cNvPr id="328" name="Rectangle 327"/>
                  <p:cNvSpPr/>
                  <p:nvPr/>
                </p:nvSpPr>
                <p:spPr>
                  <a:xfrm>
                    <a:off x="6889258" y="2487560"/>
                    <a:ext cx="621490" cy="111057"/>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800">
                      <a:solidFill>
                        <a:prstClr val="white"/>
                      </a:solidFill>
                      <a:latin typeface="Arial"/>
                      <a:ea typeface="ＭＳ Ｐゴシック"/>
                    </a:endParaRPr>
                  </a:p>
                </p:txBody>
              </p:sp>
            </p:grpSp>
          </p:grpSp>
          <p:sp>
            <p:nvSpPr>
              <p:cNvPr id="301" name="Rectangle 300"/>
              <p:cNvSpPr/>
              <p:nvPr/>
            </p:nvSpPr>
            <p:spPr bwMode="auto">
              <a:xfrm>
                <a:off x="6584950" y="5595938"/>
                <a:ext cx="373063" cy="442912"/>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defTabSz="685800">
                  <a:defRPr/>
                </a:pPr>
                <a:r>
                  <a:rPr lang="en-US" sz="600" cap="small" dirty="0">
                    <a:solidFill>
                      <a:srgbClr val="000000"/>
                    </a:solidFill>
                    <a:latin typeface="Calibri"/>
                    <a:ea typeface="ＭＳ Ｐゴシック"/>
                    <a:cs typeface="Calibri"/>
                  </a:rPr>
                  <a:t>Offline</a:t>
                </a:r>
              </a:p>
              <a:p>
                <a:pPr algn="ctr" defTabSz="685800">
                  <a:defRPr/>
                </a:pPr>
                <a:r>
                  <a:rPr lang="en-US" sz="600" cap="small" dirty="0">
                    <a:solidFill>
                      <a:srgbClr val="000000"/>
                    </a:solidFill>
                    <a:latin typeface="Calibri"/>
                    <a:ea typeface="ＭＳ Ｐゴシック"/>
                    <a:cs typeface="Calibri"/>
                  </a:rPr>
                  <a:t>Archive</a:t>
                </a:r>
              </a:p>
            </p:txBody>
          </p:sp>
          <p:grpSp>
            <p:nvGrpSpPr>
              <p:cNvPr id="302" name="Group 103"/>
              <p:cNvGrpSpPr>
                <a:grpSpLocks/>
              </p:cNvGrpSpPr>
              <p:nvPr/>
            </p:nvGrpSpPr>
            <p:grpSpPr bwMode="auto">
              <a:xfrm>
                <a:off x="6684963" y="5883275"/>
                <a:ext cx="196850" cy="98425"/>
                <a:chOff x="914400" y="5621867"/>
                <a:chExt cx="711199" cy="355600"/>
              </a:xfrm>
            </p:grpSpPr>
            <p:sp>
              <p:nvSpPr>
                <p:cNvPr id="317" name="Rounded Rectangle 316"/>
                <p:cNvSpPr/>
                <p:nvPr/>
              </p:nvSpPr>
              <p:spPr>
                <a:xfrm>
                  <a:off x="914400" y="5581720"/>
                  <a:ext cx="711199" cy="189269"/>
                </a:xfrm>
                <a:prstGeom prst="roundRect">
                  <a:avLst/>
                </a:prstGeom>
                <a:solidFill>
                  <a:schemeClr val="bg1"/>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050">
                    <a:solidFill>
                      <a:prstClr val="white"/>
                    </a:solidFill>
                    <a:latin typeface="Arial"/>
                    <a:ea typeface="ＭＳ Ｐゴシック"/>
                  </a:endParaRPr>
                </a:p>
              </p:txBody>
            </p:sp>
            <p:sp>
              <p:nvSpPr>
                <p:cNvPr id="318" name="Rectangle 317"/>
                <p:cNvSpPr/>
                <p:nvPr/>
              </p:nvSpPr>
              <p:spPr>
                <a:xfrm>
                  <a:off x="1017639" y="5770990"/>
                  <a:ext cx="68826" cy="206477"/>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050">
                    <a:solidFill>
                      <a:prstClr val="white"/>
                    </a:solidFill>
                    <a:latin typeface="Arial"/>
                    <a:ea typeface="ＭＳ Ｐゴシック"/>
                  </a:endParaRPr>
                </a:p>
              </p:txBody>
            </p:sp>
            <p:sp>
              <p:nvSpPr>
                <p:cNvPr id="319" name="Rectangle 318"/>
                <p:cNvSpPr/>
                <p:nvPr/>
              </p:nvSpPr>
              <p:spPr>
                <a:xfrm>
                  <a:off x="1166761" y="5770990"/>
                  <a:ext cx="68826" cy="206477"/>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050">
                    <a:solidFill>
                      <a:prstClr val="white"/>
                    </a:solidFill>
                    <a:latin typeface="Arial"/>
                    <a:ea typeface="ＭＳ Ｐゴシック"/>
                  </a:endParaRPr>
                </a:p>
              </p:txBody>
            </p:sp>
            <p:sp>
              <p:nvSpPr>
                <p:cNvPr id="320" name="Rectangle 319"/>
                <p:cNvSpPr/>
                <p:nvPr/>
              </p:nvSpPr>
              <p:spPr>
                <a:xfrm>
                  <a:off x="1321617" y="5770990"/>
                  <a:ext cx="68826" cy="206477"/>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050">
                    <a:solidFill>
                      <a:prstClr val="white"/>
                    </a:solidFill>
                    <a:latin typeface="Arial"/>
                    <a:ea typeface="ＭＳ Ｐゴシック"/>
                  </a:endParaRPr>
                </a:p>
              </p:txBody>
            </p:sp>
            <p:sp>
              <p:nvSpPr>
                <p:cNvPr id="321" name="Rectangle 320"/>
                <p:cNvSpPr/>
                <p:nvPr/>
              </p:nvSpPr>
              <p:spPr>
                <a:xfrm>
                  <a:off x="1470739" y="5770990"/>
                  <a:ext cx="68826" cy="206477"/>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050">
                    <a:solidFill>
                      <a:prstClr val="white"/>
                    </a:solidFill>
                    <a:latin typeface="Arial"/>
                    <a:ea typeface="ＭＳ Ｐゴシック"/>
                  </a:endParaRPr>
                </a:p>
              </p:txBody>
            </p:sp>
          </p:grpSp>
          <p:sp>
            <p:nvSpPr>
              <p:cNvPr id="303" name="Rectangle 302"/>
              <p:cNvSpPr/>
              <p:nvPr/>
            </p:nvSpPr>
            <p:spPr bwMode="auto">
              <a:xfrm>
                <a:off x="4691063" y="5595938"/>
                <a:ext cx="479425" cy="442912"/>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defTabSz="685800">
                  <a:defRPr/>
                </a:pPr>
                <a:r>
                  <a:rPr lang="en-US" sz="600" cap="small" dirty="0">
                    <a:solidFill>
                      <a:srgbClr val="000000"/>
                    </a:solidFill>
                    <a:latin typeface="Calibri"/>
                    <a:ea typeface="ＭＳ Ｐゴシック"/>
                    <a:cs typeface="Calibri"/>
                  </a:rPr>
                  <a:t>Automated</a:t>
                </a:r>
              </a:p>
              <a:p>
                <a:pPr algn="ctr" defTabSz="685800">
                  <a:defRPr/>
                </a:pPr>
                <a:r>
                  <a:rPr lang="en-US" sz="600" cap="small" dirty="0">
                    <a:solidFill>
                      <a:srgbClr val="000000"/>
                    </a:solidFill>
                    <a:latin typeface="Calibri"/>
                    <a:ea typeface="ＭＳ Ｐゴシック"/>
                    <a:cs typeface="Calibri"/>
                  </a:rPr>
                  <a:t>Discovery</a:t>
                </a:r>
              </a:p>
            </p:txBody>
          </p:sp>
          <p:sp>
            <p:nvSpPr>
              <p:cNvPr id="304" name="Rectangle 303"/>
              <p:cNvSpPr/>
              <p:nvPr/>
            </p:nvSpPr>
            <p:spPr bwMode="auto">
              <a:xfrm>
                <a:off x="5203825" y="5595938"/>
                <a:ext cx="438150" cy="441325"/>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defTabSz="685800">
                  <a:defRPr/>
                </a:pPr>
                <a:r>
                  <a:rPr lang="en-US" sz="600" cap="small" dirty="0">
                    <a:solidFill>
                      <a:srgbClr val="000000"/>
                    </a:solidFill>
                    <a:latin typeface="Calibri"/>
                    <a:ea typeface="ＭＳ Ｐゴシック"/>
                    <a:cs typeface="Calibri"/>
                  </a:rPr>
                  <a:t>Guards</a:t>
                </a:r>
              </a:p>
              <a:p>
                <a:pPr algn="ctr" defTabSz="685800">
                  <a:defRPr/>
                </a:pPr>
                <a:r>
                  <a:rPr lang="en-US" sz="600" cap="small" dirty="0">
                    <a:solidFill>
                      <a:srgbClr val="000000"/>
                    </a:solidFill>
                    <a:latin typeface="Calibri"/>
                    <a:ea typeface="ＭＳ Ｐゴシック"/>
                    <a:cs typeface="Calibri"/>
                  </a:rPr>
                  <a:t>&amp; Actions</a:t>
                </a:r>
              </a:p>
            </p:txBody>
          </p:sp>
          <p:sp>
            <p:nvSpPr>
              <p:cNvPr id="305" name="Round Diagonal Corner Rectangle 304"/>
              <p:cNvSpPr/>
              <p:nvPr/>
            </p:nvSpPr>
            <p:spPr bwMode="auto">
              <a:xfrm>
                <a:off x="5370513" y="5849938"/>
                <a:ext cx="130175" cy="138112"/>
              </a:xfrm>
              <a:prstGeom prst="round2DiagRect">
                <a:avLst>
                  <a:gd name="adj1" fmla="val 26531"/>
                  <a:gd name="adj2" fmla="val 0"/>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GB" sz="1800">
                  <a:solidFill>
                    <a:prstClr val="white"/>
                  </a:solidFill>
                  <a:latin typeface="Arial"/>
                  <a:ea typeface="ＭＳ Ｐゴシック"/>
                </a:endParaRPr>
              </a:p>
            </p:txBody>
          </p:sp>
          <p:sp>
            <p:nvSpPr>
              <p:cNvPr id="306" name="Rectangle 305"/>
              <p:cNvSpPr/>
              <p:nvPr/>
            </p:nvSpPr>
            <p:spPr bwMode="auto">
              <a:xfrm>
                <a:off x="4183063" y="5599113"/>
                <a:ext cx="479425" cy="442912"/>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defTabSz="685800">
                  <a:defRPr/>
                </a:pPr>
                <a:r>
                  <a:rPr lang="en-US" sz="600" cap="small" dirty="0">
                    <a:solidFill>
                      <a:srgbClr val="000000"/>
                    </a:solidFill>
                    <a:latin typeface="Calibri"/>
                    <a:ea typeface="ＭＳ Ｐゴシック"/>
                    <a:cs typeface="Calibri"/>
                  </a:rPr>
                  <a:t>Connector</a:t>
                </a:r>
              </a:p>
              <a:p>
                <a:pPr algn="ctr" defTabSz="685800">
                  <a:defRPr/>
                </a:pPr>
                <a:r>
                  <a:rPr lang="en-US" sz="600" cap="small" dirty="0">
                    <a:solidFill>
                      <a:srgbClr val="000000"/>
                    </a:solidFill>
                    <a:latin typeface="Calibri"/>
                    <a:ea typeface="ＭＳ Ｐゴシック"/>
                    <a:cs typeface="Calibri"/>
                  </a:rPr>
                  <a:t>Framework</a:t>
                </a:r>
              </a:p>
            </p:txBody>
          </p:sp>
          <p:grpSp>
            <p:nvGrpSpPr>
              <p:cNvPr id="307" name="Group 268"/>
              <p:cNvGrpSpPr>
                <a:grpSpLocks/>
              </p:cNvGrpSpPr>
              <p:nvPr/>
            </p:nvGrpSpPr>
            <p:grpSpPr bwMode="auto">
              <a:xfrm>
                <a:off x="4838700" y="5857875"/>
                <a:ext cx="198438" cy="139700"/>
                <a:chOff x="3428371" y="3810045"/>
                <a:chExt cx="491844" cy="411141"/>
              </a:xfrm>
            </p:grpSpPr>
            <p:sp>
              <p:nvSpPr>
                <p:cNvPr id="311" name="Rectangle 310"/>
                <p:cNvSpPr/>
                <p:nvPr/>
              </p:nvSpPr>
              <p:spPr bwMode="auto">
                <a:xfrm>
                  <a:off x="3428371" y="3810045"/>
                  <a:ext cx="491844" cy="411141"/>
                </a:xfrm>
                <a:prstGeom prst="rect">
                  <a:avLst/>
                </a:prstGeom>
                <a:solidFill>
                  <a:schemeClr val="bg1"/>
                </a:solid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312" name="Rectangle 311"/>
                <p:cNvSpPr/>
                <p:nvPr/>
              </p:nvSpPr>
              <p:spPr>
                <a:xfrm>
                  <a:off x="3499196" y="4010945"/>
                  <a:ext cx="59022" cy="196226"/>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313" name="Rectangle 312"/>
                <p:cNvSpPr/>
                <p:nvPr/>
              </p:nvSpPr>
              <p:spPr>
                <a:xfrm>
                  <a:off x="3648717" y="4010945"/>
                  <a:ext cx="66892" cy="200897"/>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314" name="Rectangle 313"/>
                <p:cNvSpPr/>
                <p:nvPr/>
              </p:nvSpPr>
              <p:spPr>
                <a:xfrm>
                  <a:off x="3798237" y="4015615"/>
                  <a:ext cx="62956" cy="200900"/>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315" name="Rectangle 314"/>
                <p:cNvSpPr/>
                <p:nvPr/>
              </p:nvSpPr>
              <p:spPr>
                <a:xfrm>
                  <a:off x="3798237" y="3908160"/>
                  <a:ext cx="62956" cy="196226"/>
                </a:xfrm>
                <a:prstGeom prst="rect">
                  <a:avLst/>
                </a:prstGeom>
                <a:solidFill>
                  <a:schemeClr val="tx2"/>
                </a:solidFill>
                <a:ln>
                  <a:solidFill>
                    <a:srgbClr val="1F497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316" name="Rectangle 315"/>
                <p:cNvSpPr/>
                <p:nvPr/>
              </p:nvSpPr>
              <p:spPr>
                <a:xfrm>
                  <a:off x="3648717" y="3954880"/>
                  <a:ext cx="66892" cy="196226"/>
                </a:xfrm>
                <a:prstGeom prst="rect">
                  <a:avLst/>
                </a:prstGeom>
                <a:solidFill>
                  <a:schemeClr val="tx2"/>
                </a:solidFill>
                <a:ln>
                  <a:solidFill>
                    <a:srgbClr val="1F497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308" name="Group 44"/>
              <p:cNvGrpSpPr>
                <a:grpSpLocks/>
              </p:cNvGrpSpPr>
              <p:nvPr/>
            </p:nvGrpSpPr>
            <p:grpSpPr bwMode="auto">
              <a:xfrm>
                <a:off x="4349197" y="5853581"/>
                <a:ext cx="151779" cy="142209"/>
                <a:chOff x="6451600" y="0"/>
                <a:chExt cx="990600" cy="977900"/>
              </a:xfrm>
              <a:solidFill>
                <a:srgbClr val="4F81BD"/>
              </a:solidFill>
            </p:grpSpPr>
            <p:sp>
              <p:nvSpPr>
                <p:cNvPr id="309" name="Off-page Connector 308"/>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685800">
                    <a:defRPr/>
                  </a:pPr>
                  <a:endParaRPr lang="en-GB" sz="1500">
                    <a:solidFill>
                      <a:prstClr val="white"/>
                    </a:solidFill>
                    <a:ea typeface="ＭＳ Ｐゴシック"/>
                    <a:cs typeface="MS PGothic" charset="0"/>
                  </a:endParaRPr>
                </a:p>
              </p:txBody>
            </p:sp>
            <p:sp>
              <p:nvSpPr>
                <p:cNvPr id="310" name="Rounded Rectangle 309"/>
                <p:cNvSpPr>
                  <a:spLocks noChangeArrowheads="1"/>
                </p:cNvSpPr>
                <p:nvPr/>
              </p:nvSpPr>
              <p:spPr bwMode="auto">
                <a:xfrm>
                  <a:off x="6565667" y="60364"/>
                  <a:ext cx="774472" cy="688152"/>
                </a:xfrm>
                <a:prstGeom prst="roundRect">
                  <a:avLst>
                    <a:gd name="adj" fmla="val 16667"/>
                  </a:avLst>
                </a:prstGeom>
                <a:solidFill>
                  <a:srgbClr val="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defTabSz="685800">
                    <a:defRPr/>
                  </a:pPr>
                  <a:endParaRPr lang="en-GB" sz="1500">
                    <a:solidFill>
                      <a:prstClr val="white"/>
                    </a:solidFill>
                    <a:ea typeface="ＭＳ Ｐゴシック"/>
                    <a:cs typeface="MS PGothic" charset="0"/>
                  </a:endParaRPr>
                </a:p>
              </p:txBody>
            </p:sp>
          </p:grpSp>
        </p:grpSp>
        <p:sp>
          <p:nvSpPr>
            <p:cNvPr id="238" name="Right Arrow 237"/>
            <p:cNvSpPr/>
            <p:nvPr/>
          </p:nvSpPr>
          <p:spPr>
            <a:xfrm>
              <a:off x="1740112" y="2992162"/>
              <a:ext cx="369887" cy="173038"/>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39" name="Right Arrow 238"/>
            <p:cNvSpPr/>
            <p:nvPr/>
          </p:nvSpPr>
          <p:spPr>
            <a:xfrm>
              <a:off x="1740112" y="4703487"/>
              <a:ext cx="369887" cy="166688"/>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40" name="Right Arrow 239"/>
            <p:cNvSpPr/>
            <p:nvPr/>
          </p:nvSpPr>
          <p:spPr>
            <a:xfrm flipH="1">
              <a:off x="1733762" y="4243112"/>
              <a:ext cx="382587" cy="158750"/>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41" name="TextBox 12"/>
            <p:cNvSpPr txBox="1">
              <a:spLocks noChangeArrowheads="1"/>
            </p:cNvSpPr>
            <p:nvPr/>
          </p:nvSpPr>
          <p:spPr bwMode="auto">
            <a:xfrm>
              <a:off x="1623477" y="2682599"/>
              <a:ext cx="603157" cy="338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Events to </a:t>
              </a:r>
            </a:p>
            <a:p>
              <a:pPr algn="ctr" defTabSz="685800" eaLnBrk="1" hangingPunct="1"/>
              <a:r>
                <a:rPr lang="en-US" sz="525">
                  <a:solidFill>
                    <a:srgbClr val="000000"/>
                  </a:solidFill>
                  <a:latin typeface="Calibri" charset="0"/>
                </a:rPr>
                <a:t>Evaluate</a:t>
              </a:r>
            </a:p>
          </p:txBody>
        </p:sp>
        <p:sp>
          <p:nvSpPr>
            <p:cNvPr id="242" name="TextBox 370"/>
            <p:cNvSpPr txBox="1">
              <a:spLocks noChangeArrowheads="1"/>
            </p:cNvSpPr>
            <p:nvPr/>
          </p:nvSpPr>
          <p:spPr bwMode="auto">
            <a:xfrm>
              <a:off x="1577524" y="3855762"/>
              <a:ext cx="695064" cy="338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Information</a:t>
              </a:r>
            </a:p>
            <a:p>
              <a:pPr algn="ctr" defTabSz="685800" eaLnBrk="1" hangingPunct="1"/>
              <a:r>
                <a:rPr lang="en-US" sz="525">
                  <a:solidFill>
                    <a:srgbClr val="000000"/>
                  </a:solidFill>
                  <a:latin typeface="Calibri" charset="0"/>
                </a:rPr>
                <a:t>Service Calls</a:t>
              </a:r>
            </a:p>
          </p:txBody>
        </p:sp>
        <p:sp>
          <p:nvSpPr>
            <p:cNvPr id="243" name="TextBox 371"/>
            <p:cNvSpPr txBox="1">
              <a:spLocks noChangeArrowheads="1"/>
            </p:cNvSpPr>
            <p:nvPr/>
          </p:nvSpPr>
          <p:spPr bwMode="auto">
            <a:xfrm>
              <a:off x="1638439" y="4370112"/>
              <a:ext cx="57323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Data Out</a:t>
              </a:r>
            </a:p>
          </p:txBody>
        </p:sp>
        <p:sp>
          <p:nvSpPr>
            <p:cNvPr id="244" name="TextBox 372"/>
            <p:cNvSpPr txBox="1">
              <a:spLocks noChangeArrowheads="1"/>
            </p:cNvSpPr>
            <p:nvPr/>
          </p:nvSpPr>
          <p:spPr bwMode="auto">
            <a:xfrm>
              <a:off x="1671567" y="4858477"/>
              <a:ext cx="506977"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dirty="0">
                  <a:solidFill>
                    <a:srgbClr val="000000"/>
                  </a:solidFill>
                  <a:latin typeface="Calibri" charset="0"/>
                </a:rPr>
                <a:t>Data In</a:t>
              </a:r>
            </a:p>
          </p:txBody>
        </p:sp>
        <p:sp>
          <p:nvSpPr>
            <p:cNvPr id="245" name="Left-Right Arrow 244"/>
            <p:cNvSpPr/>
            <p:nvPr/>
          </p:nvSpPr>
          <p:spPr>
            <a:xfrm>
              <a:off x="1714712" y="3697012"/>
              <a:ext cx="420687" cy="17621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46" name="Right Arrow 245"/>
            <p:cNvSpPr/>
            <p:nvPr/>
          </p:nvSpPr>
          <p:spPr>
            <a:xfrm flipH="1">
              <a:off x="1740111" y="3184250"/>
              <a:ext cx="369888" cy="1730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47" name="TextBox 12"/>
            <p:cNvSpPr txBox="1">
              <a:spLocks noChangeArrowheads="1"/>
            </p:cNvSpPr>
            <p:nvPr/>
          </p:nvSpPr>
          <p:spPr bwMode="auto">
            <a:xfrm>
              <a:off x="1568975" y="3344587"/>
              <a:ext cx="71216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Notifications</a:t>
              </a:r>
            </a:p>
          </p:txBody>
        </p:sp>
        <p:sp>
          <p:nvSpPr>
            <p:cNvPr id="248" name="Left-Right Arrow 247"/>
            <p:cNvSpPr/>
            <p:nvPr/>
          </p:nvSpPr>
          <p:spPr bwMode="auto">
            <a:xfrm>
              <a:off x="6794469" y="3841475"/>
              <a:ext cx="404812" cy="1444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49" name="Left-Right Arrow 248"/>
            <p:cNvSpPr/>
            <p:nvPr/>
          </p:nvSpPr>
          <p:spPr bwMode="auto">
            <a:xfrm>
              <a:off x="6794469" y="2984225"/>
              <a:ext cx="404812" cy="1444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50" name="TextBox 373"/>
            <p:cNvSpPr txBox="1">
              <a:spLocks noChangeArrowheads="1"/>
            </p:cNvSpPr>
            <p:nvPr/>
          </p:nvSpPr>
          <p:spPr bwMode="auto">
            <a:xfrm>
              <a:off x="6655693" y="3579537"/>
              <a:ext cx="695064" cy="338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Information</a:t>
              </a:r>
            </a:p>
            <a:p>
              <a:pPr algn="ctr" defTabSz="685800" eaLnBrk="1" hangingPunct="1"/>
              <a:r>
                <a:rPr lang="en-US" sz="525">
                  <a:solidFill>
                    <a:srgbClr val="000000"/>
                  </a:solidFill>
                  <a:latin typeface="Calibri" charset="0"/>
                </a:rPr>
                <a:t>Service Calls</a:t>
              </a:r>
            </a:p>
          </p:txBody>
        </p:sp>
        <p:sp>
          <p:nvSpPr>
            <p:cNvPr id="251" name="TextBox 375"/>
            <p:cNvSpPr txBox="1">
              <a:spLocks noChangeArrowheads="1"/>
            </p:cNvSpPr>
            <p:nvPr/>
          </p:nvSpPr>
          <p:spPr bwMode="auto">
            <a:xfrm>
              <a:off x="6714470" y="2701650"/>
              <a:ext cx="577509" cy="338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Search</a:t>
              </a:r>
            </a:p>
            <a:p>
              <a:pPr algn="ctr" defTabSz="685800" eaLnBrk="1" hangingPunct="1"/>
              <a:r>
                <a:rPr lang="en-US" sz="525">
                  <a:solidFill>
                    <a:srgbClr val="000000"/>
                  </a:solidFill>
                  <a:latin typeface="Calibri" charset="0"/>
                </a:rPr>
                <a:t>Requests</a:t>
              </a:r>
            </a:p>
          </p:txBody>
        </p:sp>
        <p:sp>
          <p:nvSpPr>
            <p:cNvPr id="252" name="TextBox 376"/>
            <p:cNvSpPr txBox="1">
              <a:spLocks noChangeArrowheads="1"/>
            </p:cNvSpPr>
            <p:nvPr/>
          </p:nvSpPr>
          <p:spPr bwMode="auto">
            <a:xfrm>
              <a:off x="6697801" y="4900922"/>
              <a:ext cx="577509" cy="338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Report</a:t>
              </a:r>
            </a:p>
            <a:p>
              <a:pPr algn="ctr" defTabSz="685800" eaLnBrk="1" hangingPunct="1"/>
              <a:r>
                <a:rPr lang="en-US" sz="525">
                  <a:solidFill>
                    <a:srgbClr val="000000"/>
                  </a:solidFill>
                  <a:latin typeface="Calibri" charset="0"/>
                </a:rPr>
                <a:t>Requests</a:t>
              </a:r>
            </a:p>
          </p:txBody>
        </p:sp>
        <p:sp>
          <p:nvSpPr>
            <p:cNvPr id="253" name="Left-Right Arrow 252"/>
            <p:cNvSpPr/>
            <p:nvPr/>
          </p:nvSpPr>
          <p:spPr bwMode="auto">
            <a:xfrm>
              <a:off x="6805581" y="3444600"/>
              <a:ext cx="404813" cy="1444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54" name="TextBox 375"/>
            <p:cNvSpPr txBox="1">
              <a:spLocks noChangeArrowheads="1"/>
            </p:cNvSpPr>
            <p:nvPr/>
          </p:nvSpPr>
          <p:spPr bwMode="auto">
            <a:xfrm>
              <a:off x="6678136" y="3162025"/>
              <a:ext cx="650179" cy="338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Curation</a:t>
              </a:r>
            </a:p>
            <a:p>
              <a:pPr algn="ctr" defTabSz="685800" eaLnBrk="1" hangingPunct="1"/>
              <a:r>
                <a:rPr lang="en-US" sz="525">
                  <a:solidFill>
                    <a:srgbClr val="000000"/>
                  </a:solidFill>
                  <a:latin typeface="Calibri" charset="0"/>
                </a:rPr>
                <a:t>Interaction</a:t>
              </a:r>
            </a:p>
          </p:txBody>
        </p:sp>
        <p:sp>
          <p:nvSpPr>
            <p:cNvPr id="255" name="Left-Right Arrow 254"/>
            <p:cNvSpPr/>
            <p:nvPr/>
          </p:nvSpPr>
          <p:spPr bwMode="auto">
            <a:xfrm>
              <a:off x="6780181" y="4808847"/>
              <a:ext cx="404813" cy="1444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56" name="TextBox 376"/>
            <p:cNvSpPr txBox="1">
              <a:spLocks noChangeArrowheads="1"/>
            </p:cNvSpPr>
            <p:nvPr/>
          </p:nvSpPr>
          <p:spPr bwMode="auto">
            <a:xfrm>
              <a:off x="6609314" y="5621870"/>
              <a:ext cx="737809"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dirty="0">
                  <a:solidFill>
                    <a:srgbClr val="000000"/>
                  </a:solidFill>
                  <a:latin typeface="Calibri" charset="0"/>
                </a:rPr>
                <a:t>Management</a:t>
              </a:r>
            </a:p>
          </p:txBody>
        </p:sp>
        <p:sp>
          <p:nvSpPr>
            <p:cNvPr id="257" name="Right Arrow 256"/>
            <p:cNvSpPr/>
            <p:nvPr/>
          </p:nvSpPr>
          <p:spPr bwMode="auto">
            <a:xfrm>
              <a:off x="6821456" y="4427262"/>
              <a:ext cx="368300" cy="147638"/>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58" name="TextBox 374"/>
            <p:cNvSpPr txBox="1">
              <a:spLocks noChangeArrowheads="1"/>
            </p:cNvSpPr>
            <p:nvPr/>
          </p:nvSpPr>
          <p:spPr bwMode="auto">
            <a:xfrm>
              <a:off x="6741098" y="4511400"/>
              <a:ext cx="487741" cy="338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Data</a:t>
              </a:r>
            </a:p>
            <a:p>
              <a:pPr algn="ctr" defTabSz="685800" eaLnBrk="1" hangingPunct="1"/>
              <a:r>
                <a:rPr lang="en-US" sz="525">
                  <a:solidFill>
                    <a:srgbClr val="000000"/>
                  </a:solidFill>
                  <a:latin typeface="Calibri" charset="0"/>
                </a:rPr>
                <a:t>Access</a:t>
              </a:r>
            </a:p>
          </p:txBody>
        </p:sp>
        <p:sp>
          <p:nvSpPr>
            <p:cNvPr id="259" name="Right Arrow 258"/>
            <p:cNvSpPr/>
            <p:nvPr/>
          </p:nvSpPr>
          <p:spPr bwMode="auto">
            <a:xfrm flipH="1">
              <a:off x="6807169" y="4193900"/>
              <a:ext cx="368300" cy="1476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60" name="TextBox 374"/>
            <p:cNvSpPr txBox="1">
              <a:spLocks noChangeArrowheads="1"/>
            </p:cNvSpPr>
            <p:nvPr/>
          </p:nvSpPr>
          <p:spPr bwMode="auto">
            <a:xfrm>
              <a:off x="6808756" y="3957362"/>
              <a:ext cx="526213" cy="338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85800" eaLnBrk="1" hangingPunct="1"/>
              <a:r>
                <a:rPr lang="en-US" sz="525">
                  <a:solidFill>
                    <a:srgbClr val="000000"/>
                  </a:solidFill>
                  <a:latin typeface="Calibri" charset="0"/>
                </a:rPr>
                <a:t>Data</a:t>
              </a:r>
            </a:p>
            <a:p>
              <a:pPr defTabSz="685800" eaLnBrk="1" hangingPunct="1"/>
              <a:r>
                <a:rPr lang="en-US" sz="525">
                  <a:solidFill>
                    <a:srgbClr val="000000"/>
                  </a:solidFill>
                  <a:latin typeface="Calibri" charset="0"/>
                </a:rPr>
                <a:t>Deposit</a:t>
              </a:r>
            </a:p>
          </p:txBody>
        </p:sp>
        <p:sp>
          <p:nvSpPr>
            <p:cNvPr id="261" name="Left-Right Arrow 260"/>
            <p:cNvSpPr/>
            <p:nvPr/>
          </p:nvSpPr>
          <p:spPr bwMode="auto">
            <a:xfrm>
              <a:off x="6767481" y="2418712"/>
              <a:ext cx="446088" cy="1444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62" name="Up Arrow 261"/>
            <p:cNvSpPr/>
            <p:nvPr/>
          </p:nvSpPr>
          <p:spPr bwMode="auto">
            <a:xfrm flipV="1">
              <a:off x="4337436" y="1683532"/>
              <a:ext cx="152400" cy="393700"/>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63" name="Up Arrow 262"/>
            <p:cNvSpPr/>
            <p:nvPr/>
          </p:nvSpPr>
          <p:spPr bwMode="auto">
            <a:xfrm flipV="1">
              <a:off x="4977998" y="1680357"/>
              <a:ext cx="152400" cy="393700"/>
            </a:xfrm>
            <a:prstGeom prst="upArrow">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64" name="TextBox 384"/>
            <p:cNvSpPr txBox="1">
              <a:spLocks noChangeArrowheads="1"/>
            </p:cNvSpPr>
            <p:nvPr/>
          </p:nvSpPr>
          <p:spPr bwMode="auto">
            <a:xfrm>
              <a:off x="4522924" y="1666070"/>
              <a:ext cx="556136" cy="446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Deploy</a:t>
              </a:r>
            </a:p>
            <a:p>
              <a:pPr algn="ctr" defTabSz="685800" eaLnBrk="1" hangingPunct="1"/>
              <a:r>
                <a:rPr lang="en-US" sz="525">
                  <a:solidFill>
                    <a:srgbClr val="000000"/>
                  </a:solidFill>
                  <a:latin typeface="Calibri" charset="0"/>
                </a:rPr>
                <a:t>Decision</a:t>
              </a:r>
            </a:p>
            <a:p>
              <a:pPr algn="ctr" defTabSz="685800" eaLnBrk="1" hangingPunct="1"/>
              <a:r>
                <a:rPr lang="en-US" sz="525">
                  <a:solidFill>
                    <a:srgbClr val="000000"/>
                  </a:solidFill>
                  <a:latin typeface="Calibri" charset="0"/>
                </a:rPr>
                <a:t>Models</a:t>
              </a:r>
            </a:p>
          </p:txBody>
        </p:sp>
        <p:sp>
          <p:nvSpPr>
            <p:cNvPr id="265" name="TextBox 389"/>
            <p:cNvSpPr txBox="1">
              <a:spLocks noChangeArrowheads="1"/>
            </p:cNvSpPr>
            <p:nvPr/>
          </p:nvSpPr>
          <p:spPr bwMode="auto">
            <a:xfrm>
              <a:off x="2889448" y="1720045"/>
              <a:ext cx="487741" cy="338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Data</a:t>
              </a:r>
            </a:p>
            <a:p>
              <a:pPr algn="ctr" defTabSz="685800" eaLnBrk="1" hangingPunct="1"/>
              <a:r>
                <a:rPr lang="en-US" sz="525">
                  <a:solidFill>
                    <a:srgbClr val="000000"/>
                  </a:solidFill>
                  <a:latin typeface="Calibri" charset="0"/>
                </a:rPr>
                <a:t>Access</a:t>
              </a:r>
            </a:p>
          </p:txBody>
        </p:sp>
        <p:sp>
          <p:nvSpPr>
            <p:cNvPr id="266" name="Up Arrow 265"/>
            <p:cNvSpPr/>
            <p:nvPr/>
          </p:nvSpPr>
          <p:spPr bwMode="auto">
            <a:xfrm flipV="1">
              <a:off x="2548323" y="1680357"/>
              <a:ext cx="152400" cy="393700"/>
            </a:xfrm>
            <a:prstGeom prst="upArrow">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67" name="TextBox 385"/>
            <p:cNvSpPr txBox="1">
              <a:spLocks noChangeArrowheads="1"/>
            </p:cNvSpPr>
            <p:nvPr/>
          </p:nvSpPr>
          <p:spPr bwMode="auto">
            <a:xfrm>
              <a:off x="1954599" y="1623207"/>
              <a:ext cx="627063" cy="553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defTabSz="685800" eaLnBrk="1" hangingPunct="1"/>
              <a:r>
                <a:rPr lang="en-US" sz="525">
                  <a:solidFill>
                    <a:srgbClr val="000000"/>
                  </a:solidFill>
                  <a:latin typeface="Calibri" charset="0"/>
                </a:rPr>
                <a:t>Deploy</a:t>
              </a:r>
            </a:p>
            <a:p>
              <a:pPr algn="r" defTabSz="685800" eaLnBrk="1" hangingPunct="1"/>
              <a:r>
                <a:rPr lang="en-US" sz="525">
                  <a:solidFill>
                    <a:srgbClr val="000000"/>
                  </a:solidFill>
                  <a:latin typeface="Calibri" charset="0"/>
                </a:rPr>
                <a:t>Real-time</a:t>
              </a:r>
            </a:p>
            <a:p>
              <a:pPr algn="r" defTabSz="685800" eaLnBrk="1" hangingPunct="1"/>
              <a:r>
                <a:rPr lang="en-US" sz="525">
                  <a:solidFill>
                    <a:srgbClr val="000000"/>
                  </a:solidFill>
                  <a:latin typeface="Calibri" charset="0"/>
                </a:rPr>
                <a:t>Decision</a:t>
              </a:r>
            </a:p>
            <a:p>
              <a:pPr algn="r" defTabSz="685800" eaLnBrk="1" hangingPunct="1"/>
              <a:r>
                <a:rPr lang="en-US" sz="525">
                  <a:solidFill>
                    <a:srgbClr val="000000"/>
                  </a:solidFill>
                  <a:latin typeface="Calibri" charset="0"/>
                </a:rPr>
                <a:t>Models</a:t>
              </a:r>
            </a:p>
          </p:txBody>
        </p:sp>
        <p:sp>
          <p:nvSpPr>
            <p:cNvPr id="268" name="TextBox 374"/>
            <p:cNvSpPr txBox="1">
              <a:spLocks noChangeArrowheads="1"/>
            </p:cNvSpPr>
            <p:nvPr/>
          </p:nvSpPr>
          <p:spPr bwMode="auto">
            <a:xfrm>
              <a:off x="3953679" y="1707345"/>
              <a:ext cx="526213" cy="338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Data</a:t>
              </a:r>
            </a:p>
            <a:p>
              <a:pPr algn="ctr" defTabSz="685800" eaLnBrk="1" hangingPunct="1"/>
              <a:r>
                <a:rPr lang="en-US" sz="525">
                  <a:solidFill>
                    <a:srgbClr val="000000"/>
                  </a:solidFill>
                  <a:latin typeface="Calibri" charset="0"/>
                </a:rPr>
                <a:t>Deposit</a:t>
              </a:r>
            </a:p>
          </p:txBody>
        </p:sp>
        <p:sp>
          <p:nvSpPr>
            <p:cNvPr id="269" name="Up Arrow 268"/>
            <p:cNvSpPr/>
            <p:nvPr/>
          </p:nvSpPr>
          <p:spPr bwMode="auto">
            <a:xfrm>
              <a:off x="3253173" y="1681945"/>
              <a:ext cx="152400" cy="393700"/>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70" name="Left-Right Arrow 269"/>
            <p:cNvSpPr/>
            <p:nvPr/>
          </p:nvSpPr>
          <p:spPr bwMode="auto">
            <a:xfrm rot="5400000">
              <a:off x="5215723" y="1820851"/>
              <a:ext cx="439738" cy="139700"/>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71" name="TextBox 383"/>
            <p:cNvSpPr txBox="1">
              <a:spLocks noChangeArrowheads="1"/>
            </p:cNvSpPr>
            <p:nvPr/>
          </p:nvSpPr>
          <p:spPr bwMode="auto">
            <a:xfrm>
              <a:off x="5411698" y="1678770"/>
              <a:ext cx="684376" cy="446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Understand</a:t>
              </a:r>
            </a:p>
            <a:p>
              <a:pPr algn="ctr" defTabSz="685800" eaLnBrk="1" hangingPunct="1"/>
              <a:r>
                <a:rPr lang="en-US" sz="525">
                  <a:solidFill>
                    <a:srgbClr val="000000"/>
                  </a:solidFill>
                  <a:latin typeface="Calibri" charset="0"/>
                </a:rPr>
                <a:t>Information</a:t>
              </a:r>
            </a:p>
            <a:p>
              <a:pPr algn="ctr" defTabSz="685800" eaLnBrk="1" hangingPunct="1"/>
              <a:r>
                <a:rPr lang="en-US" sz="525">
                  <a:solidFill>
                    <a:srgbClr val="000000"/>
                  </a:solidFill>
                  <a:latin typeface="Calibri" charset="0"/>
                </a:rPr>
                <a:t>Sources</a:t>
              </a:r>
            </a:p>
          </p:txBody>
        </p:sp>
        <p:sp>
          <p:nvSpPr>
            <p:cNvPr id="272" name="TextBox 386"/>
            <p:cNvSpPr txBox="1">
              <a:spLocks noChangeArrowheads="1"/>
            </p:cNvSpPr>
            <p:nvPr/>
          </p:nvSpPr>
          <p:spPr bwMode="auto">
            <a:xfrm>
              <a:off x="6662498" y="1598782"/>
              <a:ext cx="675827" cy="338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dirty="0">
                  <a:solidFill>
                    <a:srgbClr val="000000"/>
                  </a:solidFill>
                  <a:latin typeface="Calibri" charset="0"/>
                </a:rPr>
                <a:t>Understand</a:t>
              </a:r>
            </a:p>
            <a:p>
              <a:pPr algn="ctr" defTabSz="685800" eaLnBrk="1" hangingPunct="1"/>
              <a:r>
                <a:rPr lang="en-US" sz="525" dirty="0">
                  <a:solidFill>
                    <a:srgbClr val="000000"/>
                  </a:solidFill>
                  <a:latin typeface="Calibri" charset="0"/>
                </a:rPr>
                <a:t>Compliance</a:t>
              </a:r>
            </a:p>
          </p:txBody>
        </p:sp>
        <p:sp>
          <p:nvSpPr>
            <p:cNvPr id="273" name="Left-Right Arrow 272"/>
            <p:cNvSpPr/>
            <p:nvPr/>
          </p:nvSpPr>
          <p:spPr bwMode="auto">
            <a:xfrm rot="5400000">
              <a:off x="5909061" y="1816882"/>
              <a:ext cx="439738" cy="141287"/>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74" name="TextBox 386"/>
            <p:cNvSpPr txBox="1">
              <a:spLocks noChangeArrowheads="1"/>
            </p:cNvSpPr>
            <p:nvPr/>
          </p:nvSpPr>
          <p:spPr bwMode="auto">
            <a:xfrm>
              <a:off x="6107417" y="1672419"/>
              <a:ext cx="684376" cy="446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a:solidFill>
                    <a:srgbClr val="000000"/>
                  </a:solidFill>
                  <a:latin typeface="Calibri" charset="0"/>
                </a:rPr>
                <a:t>Advertise</a:t>
              </a:r>
            </a:p>
            <a:p>
              <a:pPr algn="ctr" defTabSz="685800" eaLnBrk="1" hangingPunct="1"/>
              <a:r>
                <a:rPr lang="en-US" sz="525">
                  <a:solidFill>
                    <a:srgbClr val="000000"/>
                  </a:solidFill>
                  <a:latin typeface="Calibri" charset="0"/>
                </a:rPr>
                <a:t>Information</a:t>
              </a:r>
            </a:p>
            <a:p>
              <a:pPr algn="ctr" defTabSz="685800" eaLnBrk="1" hangingPunct="1"/>
              <a:r>
                <a:rPr lang="en-US" sz="525">
                  <a:solidFill>
                    <a:srgbClr val="000000"/>
                  </a:solidFill>
                  <a:latin typeface="Calibri" charset="0"/>
                </a:rPr>
                <a:t>Source</a:t>
              </a:r>
            </a:p>
          </p:txBody>
        </p:sp>
        <p:sp>
          <p:nvSpPr>
            <p:cNvPr id="275" name="Left-Right Arrow 274"/>
            <p:cNvSpPr/>
            <p:nvPr/>
          </p:nvSpPr>
          <p:spPr>
            <a:xfrm rot="8520000">
              <a:off x="6672648" y="1949175"/>
              <a:ext cx="207963"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grpSp>
          <p:nvGrpSpPr>
            <p:cNvPr id="276" name="Group 9"/>
            <p:cNvGrpSpPr>
              <a:grpSpLocks/>
            </p:cNvGrpSpPr>
            <p:nvPr/>
          </p:nvGrpSpPr>
          <p:grpSpPr bwMode="auto">
            <a:xfrm>
              <a:off x="3304235" y="1666071"/>
              <a:ext cx="742688" cy="439737"/>
              <a:chOff x="2797437" y="1736725"/>
              <a:chExt cx="742688" cy="439823"/>
            </a:xfrm>
          </p:grpSpPr>
          <p:sp>
            <p:nvSpPr>
              <p:cNvPr id="286" name="Left-Right Arrow 285"/>
              <p:cNvSpPr/>
              <p:nvPr/>
            </p:nvSpPr>
            <p:spPr bwMode="auto">
              <a:xfrm rot="5400000">
                <a:off x="3249570" y="1885993"/>
                <a:ext cx="439823" cy="141287"/>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87" name="TextBox 388"/>
              <p:cNvSpPr txBox="1">
                <a:spLocks noChangeArrowheads="1"/>
              </p:cNvSpPr>
              <p:nvPr/>
            </p:nvSpPr>
            <p:spPr bwMode="auto">
              <a:xfrm>
                <a:off x="2797437" y="1779588"/>
                <a:ext cx="695063" cy="3386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defTabSz="685800" eaLnBrk="1" hangingPunct="1"/>
                <a:r>
                  <a:rPr lang="en-US" sz="525">
                    <a:solidFill>
                      <a:srgbClr val="000000"/>
                    </a:solidFill>
                    <a:latin typeface="Calibri" charset="0"/>
                  </a:rPr>
                  <a:t>Information</a:t>
                </a:r>
              </a:p>
              <a:p>
                <a:pPr algn="r" defTabSz="685800" eaLnBrk="1" hangingPunct="1"/>
                <a:r>
                  <a:rPr lang="en-US" sz="525">
                    <a:solidFill>
                      <a:srgbClr val="000000"/>
                    </a:solidFill>
                    <a:latin typeface="Calibri" charset="0"/>
                  </a:rPr>
                  <a:t>Service Calls</a:t>
                </a:r>
              </a:p>
            </p:txBody>
          </p:sp>
        </p:grpSp>
        <p:sp>
          <p:nvSpPr>
            <p:cNvPr id="277" name="TextBox 377"/>
            <p:cNvSpPr txBox="1">
              <a:spLocks noChangeArrowheads="1"/>
            </p:cNvSpPr>
            <p:nvPr/>
          </p:nvSpPr>
          <p:spPr bwMode="auto">
            <a:xfrm>
              <a:off x="6667388" y="2060939"/>
              <a:ext cx="684376" cy="446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525" dirty="0">
                  <a:solidFill>
                    <a:srgbClr val="000000"/>
                  </a:solidFill>
                  <a:latin typeface="Calibri" charset="0"/>
                </a:rPr>
                <a:t>Understand</a:t>
              </a:r>
            </a:p>
            <a:p>
              <a:pPr algn="ctr" defTabSz="685800" eaLnBrk="1" hangingPunct="1"/>
              <a:r>
                <a:rPr lang="en-US" sz="525" dirty="0">
                  <a:solidFill>
                    <a:srgbClr val="000000"/>
                  </a:solidFill>
                  <a:latin typeface="Calibri" charset="0"/>
                </a:rPr>
                <a:t>Information</a:t>
              </a:r>
            </a:p>
            <a:p>
              <a:pPr algn="ctr" defTabSz="685800" eaLnBrk="1" hangingPunct="1"/>
              <a:r>
                <a:rPr lang="en-US" sz="525" dirty="0">
                  <a:solidFill>
                    <a:srgbClr val="000000"/>
                  </a:solidFill>
                  <a:latin typeface="Calibri" charset="0"/>
                </a:rPr>
                <a:t>Sources</a:t>
              </a:r>
            </a:p>
          </p:txBody>
        </p:sp>
        <p:sp>
          <p:nvSpPr>
            <p:cNvPr id="278" name="Left-Right Arrow 277"/>
            <p:cNvSpPr/>
            <p:nvPr/>
          </p:nvSpPr>
          <p:spPr bwMode="auto">
            <a:xfrm>
              <a:off x="6760126" y="5478684"/>
              <a:ext cx="404813" cy="1444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grpSp>
          <p:nvGrpSpPr>
            <p:cNvPr id="279" name="Group 13"/>
            <p:cNvGrpSpPr>
              <a:grpSpLocks/>
            </p:cNvGrpSpPr>
            <p:nvPr/>
          </p:nvGrpSpPr>
          <p:grpSpPr bwMode="auto">
            <a:xfrm>
              <a:off x="3416686" y="2581000"/>
              <a:ext cx="3017837" cy="241300"/>
              <a:chOff x="3573463" y="2963863"/>
              <a:chExt cx="3017837" cy="239712"/>
            </a:xfrm>
          </p:grpSpPr>
          <p:sp>
            <p:nvSpPr>
              <p:cNvPr id="280" name="Left-Right Arrow 279"/>
              <p:cNvSpPr/>
              <p:nvPr/>
            </p:nvSpPr>
            <p:spPr>
              <a:xfrm rot="5400000">
                <a:off x="5630759" y="3009952"/>
                <a:ext cx="208171"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81" name="Up Arrow 280"/>
              <p:cNvSpPr/>
              <p:nvPr/>
            </p:nvSpPr>
            <p:spPr>
              <a:xfrm>
                <a:off x="3573463" y="2963863"/>
                <a:ext cx="142875" cy="186092"/>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82" name="Left-Right Arrow 281"/>
              <p:cNvSpPr/>
              <p:nvPr/>
            </p:nvSpPr>
            <p:spPr>
              <a:xfrm rot="5400000">
                <a:off x="3967853" y="3020208"/>
                <a:ext cx="208171" cy="13017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83" name="Up Arrow 282"/>
              <p:cNvSpPr/>
              <p:nvPr/>
            </p:nvSpPr>
            <p:spPr>
              <a:xfrm flipV="1">
                <a:off x="4505325" y="2993827"/>
                <a:ext cx="141288" cy="187670"/>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84" name="Left-Right Arrow 283"/>
              <p:cNvSpPr/>
              <p:nvPr/>
            </p:nvSpPr>
            <p:spPr>
              <a:xfrm rot="5400000">
                <a:off x="6421334" y="3033609"/>
                <a:ext cx="208171"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sp>
            <p:nvSpPr>
              <p:cNvPr id="285" name="Left-Right Arrow 284"/>
              <p:cNvSpPr/>
              <p:nvPr/>
            </p:nvSpPr>
            <p:spPr>
              <a:xfrm rot="5400000">
                <a:off x="5049734" y="3011530"/>
                <a:ext cx="208171"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685800">
                  <a:defRPr/>
                </a:pPr>
                <a:endParaRPr lang="en-US" sz="1800" dirty="0">
                  <a:solidFill>
                    <a:srgbClr val="1F497D"/>
                  </a:solidFill>
                  <a:latin typeface="Calibri"/>
                  <a:ea typeface="ＭＳ Ｐゴシック"/>
                  <a:cs typeface="Calibri"/>
                </a:endParaRPr>
              </a:p>
            </p:txBody>
          </p:sp>
        </p:grpSp>
      </p:grpSp>
      <p:sp>
        <p:nvSpPr>
          <p:cNvPr id="3" name="Rounded Rectangle 2"/>
          <p:cNvSpPr/>
          <p:nvPr/>
        </p:nvSpPr>
        <p:spPr>
          <a:xfrm>
            <a:off x="5802906" y="983128"/>
            <a:ext cx="594011" cy="276505"/>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rgbClr val="1F497D"/>
              </a:solidFill>
              <a:latin typeface="Calibri"/>
              <a:cs typeface="Calibri"/>
            </a:endParaRPr>
          </a:p>
        </p:txBody>
      </p:sp>
      <p:sp>
        <p:nvSpPr>
          <p:cNvPr id="434" name="Rounded Rectangle 433"/>
          <p:cNvSpPr/>
          <p:nvPr/>
        </p:nvSpPr>
        <p:spPr>
          <a:xfrm>
            <a:off x="6929477" y="1251042"/>
            <a:ext cx="360097" cy="694732"/>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rgbClr val="1F497D"/>
              </a:solidFill>
              <a:latin typeface="Calibri"/>
              <a:cs typeface="Calibri"/>
            </a:endParaRPr>
          </a:p>
        </p:txBody>
      </p:sp>
    </p:spTree>
    <p:extLst>
      <p:ext uri="{BB962C8B-B14F-4D97-AF65-F5344CB8AC3E}">
        <p14:creationId xmlns:p14="http://schemas.microsoft.com/office/powerpoint/2010/main" val="959411368"/>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2"/>
          <p:cNvSpPr>
            <a:spLocks noGrp="1"/>
          </p:cNvSpPr>
          <p:nvPr>
            <p:ph type="title"/>
          </p:nvPr>
        </p:nvSpPr>
        <p:spPr/>
        <p:txBody>
          <a:bodyPr>
            <a:normAutofit fontScale="90000"/>
          </a:bodyPr>
          <a:lstStyle/>
          <a:p>
            <a:pPr eaLnBrk="1"/>
            <a:r>
              <a:rPr lang="en-US">
                <a:latin typeface="Arial" charset="0"/>
                <a:ea typeface="MS PGothic" charset="0"/>
                <a:cs typeface="MS PGothic" charset="0"/>
              </a:rPr>
              <a:t>Governing and managing Big Data for Analytics and Decision Makers</a:t>
            </a:r>
          </a:p>
        </p:txBody>
      </p:sp>
      <p:sp>
        <p:nvSpPr>
          <p:cNvPr id="70658" name="Content Placeholder 3"/>
          <p:cNvSpPr>
            <a:spLocks noGrp="1"/>
          </p:cNvSpPr>
          <p:nvPr>
            <p:ph idx="1"/>
          </p:nvPr>
        </p:nvSpPr>
        <p:spPr/>
        <p:txBody>
          <a:bodyPr/>
          <a:lstStyle/>
          <a:p>
            <a:pPr eaLnBrk="1"/>
            <a:r>
              <a:rPr lang="en-US" sz="1500" dirty="0">
                <a:latin typeface="Calibri" charset="0"/>
                <a:ea typeface="MS PGothic" charset="0"/>
                <a:cs typeface="MS PGothic" charset="0"/>
              </a:rPr>
              <a:t>An introduction to the Data Lake solution</a:t>
            </a:r>
          </a:p>
        </p:txBody>
      </p:sp>
      <p:sp>
        <p:nvSpPr>
          <p:cNvPr id="70659" name="Rectangle 8"/>
          <p:cNvSpPr>
            <a:spLocks noChangeArrowheads="1"/>
          </p:cNvSpPr>
          <p:nvPr/>
        </p:nvSpPr>
        <p:spPr bwMode="auto">
          <a:xfrm>
            <a:off x="939800" y="4285060"/>
            <a:ext cx="669567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1500" b="1" dirty="0">
                <a:solidFill>
                  <a:schemeClr val="tx2"/>
                </a:solidFill>
              </a:rPr>
              <a:t>http://www.redbooks.ibm.com/redpieces/abstracts/redp5120.html?Open</a:t>
            </a:r>
          </a:p>
        </p:txBody>
      </p:sp>
      <p:pic>
        <p:nvPicPr>
          <p:cNvPr id="2" name="Picture 1"/>
          <p:cNvPicPr>
            <a:picLocks noChangeAspect="1"/>
          </p:cNvPicPr>
          <p:nvPr/>
        </p:nvPicPr>
        <p:blipFill>
          <a:blip r:embed="rId2"/>
          <a:stretch>
            <a:fillRect/>
          </a:stretch>
        </p:blipFill>
        <p:spPr>
          <a:xfrm>
            <a:off x="5412581" y="1097757"/>
            <a:ext cx="2162175" cy="2813447"/>
          </a:xfrm>
          <a:prstGeom prst="rect">
            <a:avLst/>
          </a:prstGeom>
          <a:ln>
            <a:solidFill>
              <a:schemeClr val="tx1"/>
            </a:solidFill>
          </a:ln>
          <a:effectLst>
            <a:outerShdw blurRad="50800" dist="38100" dir="2700000" algn="tl" rotWithShape="0">
              <a:prstClr val="black">
                <a:alpha val="40000"/>
              </a:prstClr>
            </a:outerShdw>
          </a:effectLst>
        </p:spPr>
      </p:pic>
      <p:pic>
        <p:nvPicPr>
          <p:cNvPr id="70661" name="Picture 2" descr="Redguide - Figure 11- Data reservoir internals summar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2119" y="1691879"/>
            <a:ext cx="3148013" cy="223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15424190"/>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dirty="0">
                <a:latin typeface="Arial" charset="0"/>
                <a:ea typeface="MS PGothic" charset="0"/>
              </a:rPr>
              <a:t>Designing and Operating a Data Reservoir</a:t>
            </a:r>
          </a:p>
        </p:txBody>
      </p:sp>
      <p:sp>
        <p:nvSpPr>
          <p:cNvPr id="3" name="Content Placeholder 2"/>
          <p:cNvSpPr>
            <a:spLocks noGrp="1"/>
          </p:cNvSpPr>
          <p:nvPr>
            <p:ph idx="1"/>
          </p:nvPr>
        </p:nvSpPr>
        <p:spPr>
          <a:xfrm>
            <a:off x="359200" y="965874"/>
            <a:ext cx="4365200" cy="3603001"/>
          </a:xfrm>
        </p:spPr>
        <p:txBody>
          <a:bodyPr>
            <a:normAutofit/>
          </a:bodyPr>
          <a:lstStyle/>
          <a:p>
            <a:pPr>
              <a:defRPr/>
            </a:pPr>
            <a:r>
              <a:rPr lang="en-US" dirty="0">
                <a:solidFill>
                  <a:srgbClr val="000000"/>
                </a:solidFill>
              </a:rPr>
              <a:t>Description of the </a:t>
            </a:r>
            <a:r>
              <a:rPr lang="en-US" dirty="0" err="1">
                <a:solidFill>
                  <a:srgbClr val="000000"/>
                </a:solidFill>
              </a:rPr>
              <a:t>behaviour</a:t>
            </a:r>
            <a:r>
              <a:rPr lang="en-US" dirty="0">
                <a:solidFill>
                  <a:srgbClr val="000000"/>
                </a:solidFill>
              </a:rPr>
              <a:t> and processes that make up a data lake</a:t>
            </a:r>
          </a:p>
          <a:p>
            <a:pPr>
              <a:defRPr/>
            </a:pPr>
            <a:r>
              <a:rPr lang="en-US" dirty="0">
                <a:solidFill>
                  <a:srgbClr val="000000"/>
                </a:solidFill>
              </a:rPr>
              <a:t>Blog</a:t>
            </a:r>
          </a:p>
          <a:p>
            <a:pPr lvl="1">
              <a:defRPr/>
            </a:pPr>
            <a:r>
              <a:rPr lang="en-US" dirty="0">
                <a:solidFill>
                  <a:srgbClr val="000000"/>
                </a:solidFill>
              </a:rPr>
              <a:t>5 things to know about a data reservoir </a:t>
            </a:r>
            <a:r>
              <a:rPr lang="en-US" dirty="0">
                <a:solidFill>
                  <a:srgbClr val="000000"/>
                </a:solidFill>
                <a:hlinkClick r:id="rId2">
                  <a:extLst>
                    <a:ext uri="{A12FA001-AC4F-418D-AE19-62706E023703}">
                      <ahyp:hlinkClr xmlns:ahyp="http://schemas.microsoft.com/office/drawing/2018/hyperlinkcolor" val="tx"/>
                    </a:ext>
                  </a:extLst>
                </a:hlinkClick>
              </a:rPr>
              <a:t>https://www.ibm.com/developerworks/community/blogs/5things/entry/5_things_to_know_about_data_reservoir?lang=en</a:t>
            </a:r>
            <a:endParaRPr lang="en-US" dirty="0">
              <a:solidFill>
                <a:srgbClr val="000000"/>
              </a:solidFill>
            </a:endParaRPr>
          </a:p>
          <a:p>
            <a:pPr>
              <a:defRPr/>
            </a:pPr>
            <a:r>
              <a:rPr lang="en-US" dirty="0">
                <a:solidFill>
                  <a:srgbClr val="000000"/>
                </a:solidFill>
              </a:rPr>
              <a:t>Redbook</a:t>
            </a:r>
          </a:p>
          <a:p>
            <a:pPr lvl="1">
              <a:defRPr/>
            </a:pPr>
            <a:r>
              <a:rPr lang="en-US" dirty="0">
                <a:solidFill>
                  <a:srgbClr val="000000"/>
                </a:solidFill>
                <a:hlinkClick r:id="rId3">
                  <a:extLst>
                    <a:ext uri="{A12FA001-AC4F-418D-AE19-62706E023703}">
                      <ahyp:hlinkClr xmlns:ahyp="http://schemas.microsoft.com/office/drawing/2018/hyperlinkcolor" val="tx"/>
                    </a:ext>
                  </a:extLst>
                </a:hlinkClick>
              </a:rPr>
              <a:t>http://www.redbooks.ibm.com/Redbooks.nsf/RedpieceAbstracts/sg248274.html?Open</a:t>
            </a:r>
            <a:endParaRPr lang="en-US" dirty="0">
              <a:solidFill>
                <a:srgbClr val="000000"/>
              </a:solidFill>
            </a:endParaRPr>
          </a:p>
          <a:p>
            <a:pPr lvl="1">
              <a:defRPr/>
            </a:pPr>
            <a:endParaRPr lang="en-US" dirty="0">
              <a:solidFill>
                <a:srgbClr val="000000"/>
              </a:solidFill>
            </a:endParaRPr>
          </a:p>
        </p:txBody>
      </p:sp>
      <p:pic>
        <p:nvPicPr>
          <p:cNvPr id="71683" name="Content Placeholder 4" descr="DataReservoirCoverv2.jpg"/>
          <p:cNvPicPr>
            <a:picLocks noGrp="1" noChangeAspect="1"/>
          </p:cNvPicPr>
          <p:nvPr>
            <p:ph sz="half" idx="4294967295"/>
          </p:nvPr>
        </p:nvPicPr>
        <p:blipFill>
          <a:blip r:embed="rId4">
            <a:extLst>
              <a:ext uri="{28A0092B-C50C-407E-A947-70E740481C1C}">
                <a14:useLocalDpi xmlns:a14="http://schemas.microsoft.com/office/drawing/2010/main" val="0"/>
              </a:ext>
            </a:extLst>
          </a:blip>
          <a:srcRect l="-11768" r="-11768"/>
          <a:stretch>
            <a:fillRect/>
          </a:stretch>
        </p:blipFill>
        <p:spPr>
          <a:xfrm>
            <a:off x="5562600" y="1028700"/>
            <a:ext cx="3187700" cy="3371850"/>
          </a:xfrm>
        </p:spPr>
      </p:pic>
    </p:spTree>
    <p:extLst>
      <p:ext uri="{BB962C8B-B14F-4D97-AF65-F5344CB8AC3E}">
        <p14:creationId xmlns:p14="http://schemas.microsoft.com/office/powerpoint/2010/main" val="106746877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2"/>
          <p:cNvSpPr>
            <a:spLocks noGrp="1"/>
          </p:cNvSpPr>
          <p:nvPr>
            <p:ph type="title"/>
          </p:nvPr>
        </p:nvSpPr>
        <p:spPr/>
        <p:txBody>
          <a:bodyPr/>
          <a:lstStyle/>
          <a:p>
            <a:r>
              <a:rPr lang="en-US">
                <a:latin typeface="Arial" charset="0"/>
                <a:ea typeface="MS PGothic" charset="0"/>
              </a:rPr>
              <a:t>The subsystems inside IBM’s Data Lake</a:t>
            </a:r>
          </a:p>
        </p:txBody>
      </p:sp>
      <p:grpSp>
        <p:nvGrpSpPr>
          <p:cNvPr id="14338" name="Group 13"/>
          <p:cNvGrpSpPr>
            <a:grpSpLocks/>
          </p:cNvGrpSpPr>
          <p:nvPr/>
        </p:nvGrpSpPr>
        <p:grpSpPr bwMode="auto">
          <a:xfrm>
            <a:off x="2272903" y="1543051"/>
            <a:ext cx="4566047" cy="3206354"/>
            <a:chOff x="2309813" y="2679700"/>
            <a:chExt cx="4970462" cy="3644900"/>
          </a:xfrm>
        </p:grpSpPr>
        <p:sp>
          <p:nvSpPr>
            <p:cNvPr id="14506" name="Rounded Rectangle 60"/>
            <p:cNvSpPr>
              <a:spLocks noChangeArrowheads="1"/>
            </p:cNvSpPr>
            <p:nvPr/>
          </p:nvSpPr>
          <p:spPr bwMode="auto">
            <a:xfrm>
              <a:off x="2309813" y="2679700"/>
              <a:ext cx="4970462" cy="3644900"/>
            </a:xfrm>
            <a:prstGeom prst="roundRect">
              <a:avLst>
                <a:gd name="adj" fmla="val 4431"/>
              </a:avLst>
            </a:prstGeom>
            <a:solidFill>
              <a:srgbClr val="002060"/>
            </a:solidFill>
            <a:ln w="12700">
              <a:solidFill>
                <a:srgbClr val="1F497D"/>
              </a:solidFill>
              <a:round/>
              <a:headEnd/>
              <a:tailEnd/>
            </a:ln>
          </p:spPr>
          <p:txBody>
            <a:bodyPr lIns="27000" tIns="27000" rIns="27000" bIns="27000" anchor="b"/>
            <a:lstStyle/>
            <a:p>
              <a:pPr algn="ctr"/>
              <a:r>
                <a:rPr lang="en-GB" sz="1200">
                  <a:solidFill>
                    <a:schemeClr val="bg1"/>
                  </a:solidFill>
                </a:rPr>
                <a:t>Data Lake (System of Insight)</a:t>
              </a:r>
            </a:p>
          </p:txBody>
        </p:sp>
        <p:sp>
          <p:nvSpPr>
            <p:cNvPr id="14507" name="Rounded Rectangle 60"/>
            <p:cNvSpPr>
              <a:spLocks noChangeArrowheads="1"/>
            </p:cNvSpPr>
            <p:nvPr/>
          </p:nvSpPr>
          <p:spPr bwMode="auto">
            <a:xfrm>
              <a:off x="2359026" y="2747962"/>
              <a:ext cx="4865688" cy="3143496"/>
            </a:xfrm>
            <a:prstGeom prst="roundRect">
              <a:avLst>
                <a:gd name="adj" fmla="val 4199"/>
              </a:avLst>
            </a:prstGeom>
            <a:solidFill>
              <a:schemeClr val="bg1"/>
            </a:solidFill>
            <a:ln w="12700">
              <a:solidFill>
                <a:srgbClr val="1F497D"/>
              </a:solidFill>
              <a:round/>
              <a:headEnd/>
              <a:tailEnd/>
            </a:ln>
          </p:spPr>
          <p:txBody>
            <a:bodyPr lIns="27000" tIns="27000" rIns="27000" bIns="27000" anchor="b"/>
            <a:lstStyle/>
            <a:p>
              <a:pPr algn="ctr"/>
              <a:r>
                <a:rPr lang="en-GB" sz="1200"/>
                <a:t>Information Management and Governance Fabric</a:t>
              </a:r>
            </a:p>
          </p:txBody>
        </p:sp>
        <p:sp>
          <p:nvSpPr>
            <p:cNvPr id="14508" name="Rounded Rectangle 197"/>
            <p:cNvSpPr>
              <a:spLocks noChangeArrowheads="1"/>
            </p:cNvSpPr>
            <p:nvPr/>
          </p:nvSpPr>
          <p:spPr bwMode="auto">
            <a:xfrm>
              <a:off x="2566580" y="2966102"/>
              <a:ext cx="4496383" cy="2482613"/>
            </a:xfrm>
            <a:prstGeom prst="roundRect">
              <a:avLst>
                <a:gd name="adj" fmla="val 4028"/>
              </a:avLst>
            </a:prstGeom>
            <a:solidFill>
              <a:schemeClr val="tx2">
                <a:alpha val="21960"/>
              </a:schemeClr>
            </a:solidFill>
            <a:ln w="9525">
              <a:solidFill>
                <a:srgbClr val="1F497D"/>
              </a:solidFill>
              <a:round/>
              <a:headEnd/>
              <a:tailEnd/>
            </a:ln>
          </p:spPr>
          <p:txBody>
            <a:bodyPr lIns="27000" tIns="27000" rIns="27000" bIns="27000"/>
            <a:lstStyle/>
            <a:p>
              <a:pPr algn="ctr"/>
              <a:endParaRPr lang="en-GB" sz="1200">
                <a:solidFill>
                  <a:schemeClr val="tx2"/>
                </a:solidFill>
              </a:endParaRPr>
            </a:p>
          </p:txBody>
        </p:sp>
      </p:grpSp>
      <p:sp>
        <p:nvSpPr>
          <p:cNvPr id="14339" name="Rounded Rectangle 197"/>
          <p:cNvSpPr>
            <a:spLocks noChangeArrowheads="1"/>
          </p:cNvSpPr>
          <p:nvPr/>
        </p:nvSpPr>
        <p:spPr bwMode="auto">
          <a:xfrm>
            <a:off x="5408711" y="1812131"/>
            <a:ext cx="1198068" cy="542925"/>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pPr algn="ctr"/>
            <a:r>
              <a:rPr lang="en-GB" sz="1050"/>
              <a:t>Catalogue</a:t>
            </a:r>
          </a:p>
        </p:txBody>
      </p:sp>
      <p:sp>
        <p:nvSpPr>
          <p:cNvPr id="14340" name="Rounded Rectangle 197"/>
          <p:cNvSpPr>
            <a:spLocks noChangeArrowheads="1"/>
          </p:cNvSpPr>
          <p:nvPr/>
        </p:nvSpPr>
        <p:spPr bwMode="auto">
          <a:xfrm>
            <a:off x="5901929" y="2401493"/>
            <a:ext cx="704850" cy="1560909"/>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pPr algn="ctr"/>
            <a:r>
              <a:rPr lang="en-GB" sz="1050"/>
              <a:t>Self-Service</a:t>
            </a:r>
          </a:p>
          <a:p>
            <a:pPr algn="ctr"/>
            <a:r>
              <a:rPr lang="en-GB" sz="1050"/>
              <a:t>Access</a:t>
            </a:r>
          </a:p>
        </p:txBody>
      </p:sp>
      <p:sp>
        <p:nvSpPr>
          <p:cNvPr id="14341" name="Rounded Rectangle 197"/>
          <p:cNvSpPr>
            <a:spLocks noChangeArrowheads="1"/>
          </p:cNvSpPr>
          <p:nvPr/>
        </p:nvSpPr>
        <p:spPr bwMode="auto">
          <a:xfrm>
            <a:off x="2547943" y="1812135"/>
            <a:ext cx="745331" cy="2150269"/>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pPr algn="ctr"/>
            <a:r>
              <a:rPr lang="en-GB" sz="1050"/>
              <a:t>Enterprise</a:t>
            </a:r>
          </a:p>
          <a:p>
            <a:pPr algn="ctr"/>
            <a:r>
              <a:rPr lang="en-GB" sz="1050"/>
              <a:t>IT Data</a:t>
            </a:r>
          </a:p>
          <a:p>
            <a:pPr algn="ctr"/>
            <a:r>
              <a:rPr lang="en-GB" sz="1050"/>
              <a:t>Exchange</a:t>
            </a:r>
          </a:p>
        </p:txBody>
      </p:sp>
      <p:sp>
        <p:nvSpPr>
          <p:cNvPr id="14342" name="Rounded Rectangle 197"/>
          <p:cNvSpPr>
            <a:spLocks noChangeArrowheads="1"/>
          </p:cNvSpPr>
          <p:nvPr/>
        </p:nvSpPr>
        <p:spPr bwMode="auto">
          <a:xfrm>
            <a:off x="3330183" y="1814514"/>
            <a:ext cx="1246852" cy="540544"/>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pPr algn="ctr"/>
            <a:r>
              <a:rPr lang="en-GB" sz="1050"/>
              <a:t>Self-Service</a:t>
            </a:r>
          </a:p>
          <a:p>
            <a:pPr algn="ctr"/>
            <a:r>
              <a:rPr lang="en-GB" sz="1050"/>
              <a:t>Access</a:t>
            </a:r>
          </a:p>
        </p:txBody>
      </p:sp>
      <p:sp>
        <p:nvSpPr>
          <p:cNvPr id="14343" name="Rounded Rectangle 359"/>
          <p:cNvSpPr>
            <a:spLocks noChangeArrowheads="1"/>
          </p:cNvSpPr>
          <p:nvPr/>
        </p:nvSpPr>
        <p:spPr bwMode="auto">
          <a:xfrm>
            <a:off x="2571750" y="913210"/>
            <a:ext cx="2474777" cy="433388"/>
          </a:xfrm>
          <a:prstGeom prst="roundRect">
            <a:avLst>
              <a:gd name="adj" fmla="val 6014"/>
            </a:avLst>
          </a:prstGeom>
          <a:solidFill>
            <a:srgbClr val="C6E9F2"/>
          </a:solidFill>
          <a:ln w="12700">
            <a:solidFill>
              <a:srgbClr val="1F497D"/>
            </a:solidFill>
            <a:round/>
            <a:headEnd/>
            <a:tailEnd/>
          </a:ln>
        </p:spPr>
        <p:txBody>
          <a:bodyPr wrap="none" tIns="0" bIns="0" anchor="ctr"/>
          <a:lstStyle/>
          <a:p>
            <a:pPr algn="ctr"/>
            <a:r>
              <a:rPr lang="en-GB" sz="750"/>
              <a:t>Analytics</a:t>
            </a:r>
          </a:p>
          <a:p>
            <a:pPr algn="ctr"/>
            <a:r>
              <a:rPr lang="en-GB" sz="750"/>
              <a:t>Teams</a:t>
            </a:r>
          </a:p>
        </p:txBody>
      </p:sp>
      <p:sp>
        <p:nvSpPr>
          <p:cNvPr id="14344" name="Right Arrow 21"/>
          <p:cNvSpPr>
            <a:spLocks noChangeArrowheads="1"/>
          </p:cNvSpPr>
          <p:nvPr/>
        </p:nvSpPr>
        <p:spPr bwMode="auto">
          <a:xfrm>
            <a:off x="4646536" y="1083472"/>
            <a:ext cx="72629" cy="70247"/>
          </a:xfrm>
          <a:prstGeom prst="rightArrow">
            <a:avLst>
              <a:gd name="adj1" fmla="val 50000"/>
              <a:gd name="adj2" fmla="val 36761"/>
            </a:avLst>
          </a:prstGeom>
          <a:solidFill>
            <a:srgbClr val="FFFFFF"/>
          </a:solidFill>
          <a:ln w="12700">
            <a:solidFill>
              <a:srgbClr val="1F497D"/>
            </a:solidFill>
            <a:miter lim="800000"/>
            <a:headEnd/>
            <a:tailEnd/>
          </a:ln>
        </p:spPr>
        <p:txBody>
          <a:bodyPr anchor="ctr"/>
          <a:lstStyle/>
          <a:p>
            <a:pPr algn="ctr"/>
            <a:endParaRPr lang="en-GB" sz="750">
              <a:solidFill>
                <a:srgbClr val="1F497D"/>
              </a:solidFill>
            </a:endParaRPr>
          </a:p>
        </p:txBody>
      </p:sp>
      <p:sp>
        <p:nvSpPr>
          <p:cNvPr id="14345" name="Rounded Rectangle 54"/>
          <p:cNvSpPr>
            <a:spLocks noChangeArrowheads="1"/>
          </p:cNvSpPr>
          <p:nvPr/>
        </p:nvSpPr>
        <p:spPr bwMode="auto">
          <a:xfrm>
            <a:off x="4770361" y="996556"/>
            <a:ext cx="191691" cy="278606"/>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a:endParaRPr lang="en-GB" sz="1050">
              <a:solidFill>
                <a:srgbClr val="FFFFFF"/>
              </a:solidFill>
            </a:endParaRPr>
          </a:p>
        </p:txBody>
      </p:sp>
      <p:sp>
        <p:nvSpPr>
          <p:cNvPr id="14346" name="Rounded Rectangle 111"/>
          <p:cNvSpPr>
            <a:spLocks noChangeArrowheads="1"/>
          </p:cNvSpPr>
          <p:nvPr/>
        </p:nvSpPr>
        <p:spPr bwMode="auto">
          <a:xfrm>
            <a:off x="4834654" y="1164433"/>
            <a:ext cx="71438" cy="71438"/>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47" name="Diamond 102"/>
          <p:cNvSpPr>
            <a:spLocks noChangeArrowheads="1"/>
          </p:cNvSpPr>
          <p:nvPr/>
        </p:nvSpPr>
        <p:spPr bwMode="auto">
          <a:xfrm>
            <a:off x="4804889" y="1015606"/>
            <a:ext cx="119063" cy="119063"/>
          </a:xfrm>
          <a:prstGeom prst="diamond">
            <a:avLst/>
          </a:prstGeom>
          <a:solidFill>
            <a:srgbClr val="1F497D"/>
          </a:solidFill>
          <a:ln w="9525">
            <a:solidFill>
              <a:srgbClr val="1F497D"/>
            </a:solidFill>
            <a:miter lim="800000"/>
            <a:headEnd/>
            <a:tailEnd/>
          </a:ln>
        </p:spPr>
        <p:txBody>
          <a:bodyPr anchor="ctr"/>
          <a:lstStyle/>
          <a:p>
            <a:pPr algn="ctr"/>
            <a:endParaRPr lang="en-GB" sz="1050">
              <a:solidFill>
                <a:srgbClr val="FFFFFF"/>
              </a:solidFill>
            </a:endParaRPr>
          </a:p>
        </p:txBody>
      </p:sp>
      <p:sp>
        <p:nvSpPr>
          <p:cNvPr id="14348" name="Rounded Rectangle 17"/>
          <p:cNvSpPr>
            <a:spLocks noChangeArrowheads="1"/>
          </p:cNvSpPr>
          <p:nvPr/>
        </p:nvSpPr>
        <p:spPr bwMode="auto">
          <a:xfrm>
            <a:off x="4820372" y="1151338"/>
            <a:ext cx="27385" cy="25003"/>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49" name="Rounded Rectangle 105"/>
          <p:cNvSpPr>
            <a:spLocks noChangeArrowheads="1"/>
          </p:cNvSpPr>
          <p:nvPr/>
        </p:nvSpPr>
        <p:spPr bwMode="auto">
          <a:xfrm>
            <a:off x="4877517" y="1151338"/>
            <a:ext cx="28575" cy="25003"/>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0" name="Rounded Rectangle 106"/>
          <p:cNvSpPr>
            <a:spLocks noChangeArrowheads="1"/>
          </p:cNvSpPr>
          <p:nvPr/>
        </p:nvSpPr>
        <p:spPr bwMode="auto">
          <a:xfrm>
            <a:off x="4877517" y="1178721"/>
            <a:ext cx="28575"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1" name="Rounded Rectangle 107"/>
          <p:cNvSpPr>
            <a:spLocks noChangeArrowheads="1"/>
          </p:cNvSpPr>
          <p:nvPr/>
        </p:nvSpPr>
        <p:spPr bwMode="auto">
          <a:xfrm>
            <a:off x="4873950" y="1181100"/>
            <a:ext cx="53578"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2" name="Rounded Rectangle 108"/>
          <p:cNvSpPr>
            <a:spLocks noChangeArrowheads="1"/>
          </p:cNvSpPr>
          <p:nvPr/>
        </p:nvSpPr>
        <p:spPr bwMode="auto">
          <a:xfrm>
            <a:off x="4820372" y="1207296"/>
            <a:ext cx="27385"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3" name="Rounded Rectangle 109"/>
          <p:cNvSpPr>
            <a:spLocks noChangeArrowheads="1"/>
          </p:cNvSpPr>
          <p:nvPr/>
        </p:nvSpPr>
        <p:spPr bwMode="auto">
          <a:xfrm>
            <a:off x="4848942" y="1207296"/>
            <a:ext cx="28575" cy="2619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4" name="Rounded Rectangle 110"/>
          <p:cNvSpPr>
            <a:spLocks noChangeArrowheads="1"/>
          </p:cNvSpPr>
          <p:nvPr/>
        </p:nvSpPr>
        <p:spPr bwMode="auto">
          <a:xfrm>
            <a:off x="4852514" y="1231108"/>
            <a:ext cx="27384" cy="25004"/>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355" name="Rounded Rectangle 111"/>
          <p:cNvSpPr>
            <a:spLocks noChangeArrowheads="1"/>
          </p:cNvSpPr>
          <p:nvPr/>
        </p:nvSpPr>
        <p:spPr bwMode="auto">
          <a:xfrm>
            <a:off x="4831083" y="1164431"/>
            <a:ext cx="60722" cy="67866"/>
          </a:xfrm>
          <a:prstGeom prst="roundRect">
            <a:avLst>
              <a:gd name="adj" fmla="val 16667"/>
            </a:avLst>
          </a:prstGeom>
          <a:solidFill>
            <a:srgbClr val="1F497D"/>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en-GB" sz="1050">
              <a:solidFill>
                <a:srgbClr val="FFFFFF"/>
              </a:solidFill>
            </a:endParaRPr>
          </a:p>
        </p:txBody>
      </p:sp>
      <p:grpSp>
        <p:nvGrpSpPr>
          <p:cNvPr id="14356" name="Group 88"/>
          <p:cNvGrpSpPr>
            <a:grpSpLocks/>
          </p:cNvGrpSpPr>
          <p:nvPr/>
        </p:nvGrpSpPr>
        <p:grpSpPr bwMode="auto">
          <a:xfrm>
            <a:off x="4419132" y="989410"/>
            <a:ext cx="153590" cy="280988"/>
            <a:chOff x="7802563" y="3073400"/>
            <a:chExt cx="355600" cy="654050"/>
          </a:xfrm>
        </p:grpSpPr>
        <p:sp>
          <p:nvSpPr>
            <p:cNvPr id="27" name="Delay 26"/>
            <p:cNvSpPr/>
            <p:nvPr/>
          </p:nvSpPr>
          <p:spPr bwMode="auto">
            <a:xfrm rot="16200000">
              <a:off x="7744794" y="3314081"/>
              <a:ext cx="471138"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28" name="Isosceles Triangle 27"/>
            <p:cNvSpPr/>
            <p:nvPr/>
          </p:nvSpPr>
          <p:spPr>
            <a:xfrm flipV="1">
              <a:off x="7893530" y="3328369"/>
              <a:ext cx="173666" cy="155198"/>
            </a:xfrm>
            <a:prstGeom prst="triangl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cs typeface="Calibri"/>
              </a:endParaRPr>
            </a:p>
          </p:txBody>
        </p:sp>
        <p:sp>
          <p:nvSpPr>
            <p:cNvPr id="29" name="Oval 28"/>
            <p:cNvSpPr/>
            <p:nvPr/>
          </p:nvSpPr>
          <p:spPr bwMode="auto">
            <a:xfrm>
              <a:off x="7827963" y="30734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4357" name="Right Arrow 21"/>
          <p:cNvSpPr>
            <a:spLocks noChangeArrowheads="1"/>
          </p:cNvSpPr>
          <p:nvPr/>
        </p:nvSpPr>
        <p:spPr bwMode="auto">
          <a:xfrm flipH="1">
            <a:off x="2936081" y="1082281"/>
            <a:ext cx="72629" cy="70247"/>
          </a:xfrm>
          <a:prstGeom prst="rightArrow">
            <a:avLst>
              <a:gd name="adj1" fmla="val 50000"/>
              <a:gd name="adj2" fmla="val 36761"/>
            </a:avLst>
          </a:prstGeom>
          <a:solidFill>
            <a:srgbClr val="FFFFFF"/>
          </a:solidFill>
          <a:ln w="12700">
            <a:solidFill>
              <a:srgbClr val="1F497D"/>
            </a:solidFill>
            <a:miter lim="800000"/>
            <a:headEnd/>
            <a:tailEnd/>
          </a:ln>
        </p:spPr>
        <p:txBody>
          <a:bodyPr anchor="ctr"/>
          <a:lstStyle/>
          <a:p>
            <a:pPr algn="ctr"/>
            <a:endParaRPr lang="en-GB" sz="750">
              <a:solidFill>
                <a:srgbClr val="1F497D"/>
              </a:solidFill>
            </a:endParaRPr>
          </a:p>
        </p:txBody>
      </p:sp>
      <p:grpSp>
        <p:nvGrpSpPr>
          <p:cNvPr id="14358" name="Group 23"/>
          <p:cNvGrpSpPr>
            <a:grpSpLocks/>
          </p:cNvGrpSpPr>
          <p:nvPr/>
        </p:nvGrpSpPr>
        <p:grpSpPr bwMode="auto">
          <a:xfrm>
            <a:off x="3059911" y="983456"/>
            <a:ext cx="154781" cy="295275"/>
            <a:chOff x="603250" y="4737100"/>
            <a:chExt cx="355600" cy="654050"/>
          </a:xfrm>
        </p:grpSpPr>
        <p:sp>
          <p:nvSpPr>
            <p:cNvPr id="32" name="Delay 31"/>
            <p:cNvSpPr/>
            <p:nvPr/>
          </p:nvSpPr>
          <p:spPr>
            <a:xfrm rot="16200000">
              <a:off x="546330" y="4978630"/>
              <a:ext cx="469439"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GB" sz="225"/>
            </a:p>
          </p:txBody>
        </p:sp>
        <p:sp>
          <p:nvSpPr>
            <p:cNvPr id="33" name="Oval 32"/>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GB" sz="225"/>
            </a:p>
          </p:txBody>
        </p:sp>
      </p:grpSp>
      <p:grpSp>
        <p:nvGrpSpPr>
          <p:cNvPr id="34" name="Group 33"/>
          <p:cNvGrpSpPr/>
          <p:nvPr/>
        </p:nvGrpSpPr>
        <p:grpSpPr>
          <a:xfrm>
            <a:off x="3067283" y="1139030"/>
            <a:ext cx="135187" cy="129477"/>
            <a:chOff x="5291296" y="-516674"/>
            <a:chExt cx="292418" cy="280067"/>
          </a:xfrm>
          <a:noFill/>
        </p:grpSpPr>
        <p:grpSp>
          <p:nvGrpSpPr>
            <p:cNvPr id="35" name="Group 34"/>
            <p:cNvGrpSpPr/>
            <p:nvPr/>
          </p:nvGrpSpPr>
          <p:grpSpPr>
            <a:xfrm>
              <a:off x="5291296" y="-516674"/>
              <a:ext cx="292418" cy="82089"/>
              <a:chOff x="5283050" y="-516674"/>
              <a:chExt cx="292418" cy="82089"/>
            </a:xfrm>
            <a:grpFill/>
          </p:grpSpPr>
          <p:sp>
            <p:nvSpPr>
              <p:cNvPr id="48" name="Oval 47"/>
              <p:cNvSpPr/>
              <p:nvPr/>
            </p:nvSpPr>
            <p:spPr>
              <a:xfrm>
                <a:off x="528305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49" name="Straight Connector 48"/>
              <p:cNvCxnSpPr/>
              <p:nvPr/>
            </p:nvCxnSpPr>
            <p:spPr bwMode="auto">
              <a:xfrm>
                <a:off x="537304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Oval 49"/>
              <p:cNvSpPr/>
              <p:nvPr/>
            </p:nvSpPr>
            <p:spPr>
              <a:xfrm>
                <a:off x="539548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51" name="Straight Connector 50"/>
              <p:cNvCxnSpPr/>
              <p:nvPr/>
            </p:nvCxnSpPr>
            <p:spPr bwMode="auto">
              <a:xfrm>
                <a:off x="548547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2" name="Oval 51"/>
              <p:cNvSpPr/>
              <p:nvPr/>
            </p:nvSpPr>
            <p:spPr>
              <a:xfrm>
                <a:off x="550791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grpSp>
        <p:grpSp>
          <p:nvGrpSpPr>
            <p:cNvPr id="36" name="Group 35"/>
            <p:cNvGrpSpPr/>
            <p:nvPr/>
          </p:nvGrpSpPr>
          <p:grpSpPr>
            <a:xfrm>
              <a:off x="5291296" y="-318696"/>
              <a:ext cx="292418" cy="82089"/>
              <a:chOff x="5845200" y="-516674"/>
              <a:chExt cx="292418" cy="82089"/>
            </a:xfrm>
            <a:grpFill/>
          </p:grpSpPr>
          <p:sp>
            <p:nvSpPr>
              <p:cNvPr id="43" name="Oval 42"/>
              <p:cNvSpPr/>
              <p:nvPr/>
            </p:nvSpPr>
            <p:spPr>
              <a:xfrm>
                <a:off x="584520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44" name="Straight Connector 43"/>
              <p:cNvCxnSpPr/>
              <p:nvPr/>
            </p:nvCxnSpPr>
            <p:spPr bwMode="auto">
              <a:xfrm>
                <a:off x="593519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5" name="Oval 44"/>
              <p:cNvSpPr/>
              <p:nvPr/>
            </p:nvSpPr>
            <p:spPr>
              <a:xfrm>
                <a:off x="595763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46" name="Straight Connector 45"/>
              <p:cNvCxnSpPr/>
              <p:nvPr/>
            </p:nvCxnSpPr>
            <p:spPr bwMode="auto">
              <a:xfrm>
                <a:off x="604762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Oval 46"/>
              <p:cNvSpPr/>
              <p:nvPr/>
            </p:nvSpPr>
            <p:spPr>
              <a:xfrm>
                <a:off x="607006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grpSp>
        <p:grpSp>
          <p:nvGrpSpPr>
            <p:cNvPr id="37" name="Group 36"/>
            <p:cNvGrpSpPr/>
            <p:nvPr/>
          </p:nvGrpSpPr>
          <p:grpSpPr>
            <a:xfrm>
              <a:off x="5325075" y="-417685"/>
              <a:ext cx="224860" cy="82089"/>
              <a:chOff x="5597904" y="-516674"/>
              <a:chExt cx="224860" cy="82089"/>
            </a:xfrm>
            <a:grpFill/>
          </p:grpSpPr>
          <p:sp>
            <p:nvSpPr>
              <p:cNvPr id="38" name="Oval 37"/>
              <p:cNvSpPr/>
              <p:nvPr/>
            </p:nvSpPr>
            <p:spPr>
              <a:xfrm>
                <a:off x="562034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39" name="Straight Connector 38"/>
              <p:cNvCxnSpPr/>
              <p:nvPr/>
            </p:nvCxnSpPr>
            <p:spPr bwMode="auto">
              <a:xfrm>
                <a:off x="571033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0" name="Oval 39"/>
              <p:cNvSpPr/>
              <p:nvPr/>
            </p:nvSpPr>
            <p:spPr>
              <a:xfrm>
                <a:off x="573277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cxnSp>
            <p:nvCxnSpPr>
              <p:cNvPr id="41" name="Straight Connector 40"/>
              <p:cNvCxnSpPr/>
              <p:nvPr/>
            </p:nvCxnSpPr>
            <p:spPr bwMode="auto">
              <a:xfrm>
                <a:off x="582276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2" name="Straight Connector 41"/>
              <p:cNvCxnSpPr/>
              <p:nvPr/>
            </p:nvCxnSpPr>
            <p:spPr bwMode="auto">
              <a:xfrm>
                <a:off x="559790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grpSp>
      <p:sp>
        <p:nvSpPr>
          <p:cNvPr id="14360" name="Rounded Rectangle 359"/>
          <p:cNvSpPr>
            <a:spLocks noChangeArrowheads="1"/>
          </p:cNvSpPr>
          <p:nvPr/>
        </p:nvSpPr>
        <p:spPr bwMode="auto">
          <a:xfrm>
            <a:off x="6040921" y="914403"/>
            <a:ext cx="1765697" cy="434579"/>
          </a:xfrm>
          <a:prstGeom prst="roundRect">
            <a:avLst>
              <a:gd name="adj" fmla="val 6014"/>
            </a:avLst>
          </a:prstGeom>
          <a:solidFill>
            <a:srgbClr val="C6E9F2"/>
          </a:solidFill>
          <a:ln w="12700">
            <a:solidFill>
              <a:srgbClr val="1F497D"/>
            </a:solidFill>
            <a:round/>
            <a:headEnd/>
            <a:tailEnd/>
          </a:ln>
        </p:spPr>
        <p:txBody>
          <a:bodyPr wrap="none" tIns="0" bIns="0" anchor="ctr"/>
          <a:lstStyle/>
          <a:p>
            <a:r>
              <a:rPr lang="en-GB" sz="750"/>
              <a:t>Governance, Risk and</a:t>
            </a:r>
          </a:p>
          <a:p>
            <a:r>
              <a:rPr lang="en-GB" sz="750"/>
              <a:t>Compliance Team</a:t>
            </a:r>
          </a:p>
        </p:txBody>
      </p:sp>
      <p:sp>
        <p:nvSpPr>
          <p:cNvPr id="14361" name="Rounded Rectangle 359"/>
          <p:cNvSpPr>
            <a:spLocks noChangeArrowheads="1"/>
          </p:cNvSpPr>
          <p:nvPr/>
        </p:nvSpPr>
        <p:spPr bwMode="auto">
          <a:xfrm>
            <a:off x="5142946" y="915592"/>
            <a:ext cx="785813" cy="433388"/>
          </a:xfrm>
          <a:prstGeom prst="roundRect">
            <a:avLst>
              <a:gd name="adj" fmla="val 6014"/>
            </a:avLst>
          </a:prstGeom>
          <a:solidFill>
            <a:srgbClr val="C6E9F2"/>
          </a:solidFill>
          <a:ln w="12700">
            <a:solidFill>
              <a:srgbClr val="1F497D"/>
            </a:solidFill>
            <a:round/>
            <a:headEnd/>
            <a:tailEnd/>
          </a:ln>
        </p:spPr>
        <p:txBody>
          <a:bodyPr wrap="none" lIns="27000" tIns="0" rIns="27000" bIns="0" anchor="ctr"/>
          <a:lstStyle/>
          <a:p>
            <a:r>
              <a:rPr lang="en-GB" sz="750"/>
              <a:t>Information</a:t>
            </a:r>
          </a:p>
          <a:p>
            <a:r>
              <a:rPr lang="en-GB" sz="750"/>
              <a:t>Curator</a:t>
            </a:r>
          </a:p>
        </p:txBody>
      </p:sp>
      <p:grpSp>
        <p:nvGrpSpPr>
          <p:cNvPr id="14362" name="Group 52"/>
          <p:cNvGrpSpPr>
            <a:grpSpLocks/>
          </p:cNvGrpSpPr>
          <p:nvPr/>
        </p:nvGrpSpPr>
        <p:grpSpPr bwMode="auto">
          <a:xfrm>
            <a:off x="7162489" y="1001319"/>
            <a:ext cx="159544" cy="290513"/>
            <a:chOff x="4203700" y="3251200"/>
            <a:chExt cx="355600" cy="654050"/>
          </a:xfrm>
        </p:grpSpPr>
        <p:grpSp>
          <p:nvGrpSpPr>
            <p:cNvPr id="14489" name="Group 29"/>
            <p:cNvGrpSpPr>
              <a:grpSpLocks/>
            </p:cNvGrpSpPr>
            <p:nvPr/>
          </p:nvGrpSpPr>
          <p:grpSpPr bwMode="auto">
            <a:xfrm>
              <a:off x="4203700" y="3251200"/>
              <a:ext cx="355600" cy="654050"/>
              <a:chOff x="603250" y="4737100"/>
              <a:chExt cx="355600" cy="654050"/>
            </a:xfrm>
          </p:grpSpPr>
          <p:sp>
            <p:nvSpPr>
              <p:cNvPr id="60" name="Delay 59"/>
              <p:cNvSpPr/>
              <p:nvPr/>
            </p:nvSpPr>
            <p:spPr>
              <a:xfrm rot="16200000">
                <a:off x="546503" y="4978803"/>
                <a:ext cx="469094"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a:p>
            </p:txBody>
          </p:sp>
          <p:sp>
            <p:nvSpPr>
              <p:cNvPr id="61" name="Oval 60"/>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a:p>
            </p:txBody>
          </p:sp>
        </p:grpSp>
        <p:grpSp>
          <p:nvGrpSpPr>
            <p:cNvPr id="14490" name="Group 134"/>
            <p:cNvGrpSpPr>
              <a:grpSpLocks/>
            </p:cNvGrpSpPr>
            <p:nvPr/>
          </p:nvGrpSpPr>
          <p:grpSpPr bwMode="auto">
            <a:xfrm>
              <a:off x="4241800" y="3594100"/>
              <a:ext cx="279400" cy="279400"/>
              <a:chOff x="5397122" y="5664363"/>
              <a:chExt cx="342811" cy="342838"/>
            </a:xfrm>
          </p:grpSpPr>
          <p:sp>
            <p:nvSpPr>
              <p:cNvPr id="58" name="Rectangle 57"/>
              <p:cNvSpPr/>
              <p:nvPr/>
            </p:nvSpPr>
            <p:spPr>
              <a:xfrm>
                <a:off x="5395959" y="5664618"/>
                <a:ext cx="345137" cy="342071"/>
              </a:xfrm>
              <a:prstGeom prst="rect">
                <a:avLst/>
              </a:prstGeom>
              <a:solidFill>
                <a:schemeClr val="bg1"/>
              </a:solidFill>
              <a:ln w="63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a:p>
            </p:txBody>
          </p:sp>
          <p:sp>
            <p:nvSpPr>
              <p:cNvPr id="59" name="L-Shape 58"/>
              <p:cNvSpPr>
                <a:spLocks/>
              </p:cNvSpPr>
              <p:nvPr/>
            </p:nvSpPr>
            <p:spPr>
              <a:xfrm rot="18733505">
                <a:off x="5433623" y="5734403"/>
                <a:ext cx="279577" cy="140007"/>
              </a:xfrm>
              <a:prstGeom prst="corner">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200" dirty="0"/>
              </a:p>
            </p:txBody>
          </p:sp>
        </p:grpSp>
      </p:grpSp>
      <p:grpSp>
        <p:nvGrpSpPr>
          <p:cNvPr id="14363" name="Group 540"/>
          <p:cNvGrpSpPr>
            <a:grpSpLocks/>
          </p:cNvGrpSpPr>
          <p:nvPr/>
        </p:nvGrpSpPr>
        <p:grpSpPr bwMode="auto">
          <a:xfrm>
            <a:off x="5696589" y="1002508"/>
            <a:ext cx="153590" cy="280988"/>
            <a:chOff x="2200940" y="6356874"/>
            <a:chExt cx="204788" cy="374651"/>
          </a:xfrm>
        </p:grpSpPr>
        <p:grpSp>
          <p:nvGrpSpPr>
            <p:cNvPr id="14481" name="Group 88"/>
            <p:cNvGrpSpPr>
              <a:grpSpLocks/>
            </p:cNvGrpSpPr>
            <p:nvPr/>
          </p:nvGrpSpPr>
          <p:grpSpPr bwMode="auto">
            <a:xfrm>
              <a:off x="2200940" y="6356874"/>
              <a:ext cx="204788" cy="374651"/>
              <a:chOff x="7802562" y="3073400"/>
              <a:chExt cx="355600" cy="654051"/>
            </a:xfrm>
          </p:grpSpPr>
          <p:sp>
            <p:nvSpPr>
              <p:cNvPr id="67" name="Delay 483"/>
              <p:cNvSpPr>
                <a:spLocks noChangeArrowheads="1"/>
              </p:cNvSpPr>
              <p:nvPr/>
            </p:nvSpPr>
            <p:spPr bwMode="auto">
              <a:xfrm rot="-5400000">
                <a:off x="7744793" y="3314082"/>
                <a:ext cx="471138" cy="355600"/>
              </a:xfrm>
              <a:prstGeom prst="flowChartDelay">
                <a:avLst/>
              </a:prstGeom>
              <a:solidFill>
                <a:schemeClr val="tx2"/>
              </a:solidFill>
              <a:ln w="9525">
                <a:solidFill>
                  <a:srgbClr val="1F497D"/>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sp>
            <p:nvSpPr>
              <p:cNvPr id="68" name="Oval 67"/>
              <p:cNvSpPr/>
              <p:nvPr/>
            </p:nvSpPr>
            <p:spPr bwMode="auto">
              <a:xfrm>
                <a:off x="7827963" y="30734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482" name="Group 542"/>
            <p:cNvGrpSpPr>
              <a:grpSpLocks/>
            </p:cNvGrpSpPr>
            <p:nvPr/>
          </p:nvGrpSpPr>
          <p:grpSpPr bwMode="auto">
            <a:xfrm>
              <a:off x="2222259" y="6539383"/>
              <a:ext cx="162139" cy="177439"/>
              <a:chOff x="2222259" y="6529858"/>
              <a:chExt cx="162139" cy="177439"/>
            </a:xfrm>
          </p:grpSpPr>
          <p:sp>
            <p:nvSpPr>
              <p:cNvPr id="65" name="Teardrop 64"/>
              <p:cNvSpPr>
                <a:spLocks noChangeAspect="1"/>
              </p:cNvSpPr>
              <p:nvPr/>
            </p:nvSpPr>
            <p:spPr>
              <a:xfrm rot="8106214">
                <a:off x="2254915" y="6529912"/>
                <a:ext cx="101601" cy="101600"/>
              </a:xfrm>
              <a:prstGeom prst="teardrop">
                <a:avLst>
                  <a:gd name="adj" fmla="val 185375"/>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defRPr/>
                </a:pPr>
                <a:endParaRPr lang="en-US" sz="1050"/>
              </a:p>
            </p:txBody>
          </p:sp>
          <p:sp>
            <p:nvSpPr>
              <p:cNvPr id="66" name="Rectangle 65"/>
              <p:cNvSpPr/>
              <p:nvPr/>
            </p:nvSpPr>
            <p:spPr>
              <a:xfrm>
                <a:off x="2221577" y="6653737"/>
                <a:ext cx="163514" cy="539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grpSp>
      </p:grpSp>
      <p:grpSp>
        <p:nvGrpSpPr>
          <p:cNvPr id="14364" name="Group 36"/>
          <p:cNvGrpSpPr>
            <a:grpSpLocks/>
          </p:cNvGrpSpPr>
          <p:nvPr/>
        </p:nvGrpSpPr>
        <p:grpSpPr bwMode="auto">
          <a:xfrm>
            <a:off x="7347031" y="1001317"/>
            <a:ext cx="157163" cy="289322"/>
            <a:chOff x="5422900" y="2476500"/>
            <a:chExt cx="355600" cy="654050"/>
          </a:xfrm>
        </p:grpSpPr>
        <p:grpSp>
          <p:nvGrpSpPr>
            <p:cNvPr id="14474" name="Group 29"/>
            <p:cNvGrpSpPr>
              <a:grpSpLocks/>
            </p:cNvGrpSpPr>
            <p:nvPr/>
          </p:nvGrpSpPr>
          <p:grpSpPr bwMode="auto">
            <a:xfrm>
              <a:off x="5422900" y="2476500"/>
              <a:ext cx="355600" cy="654050"/>
              <a:chOff x="603250" y="4737100"/>
              <a:chExt cx="355600" cy="654050"/>
            </a:xfrm>
          </p:grpSpPr>
          <p:sp>
            <p:nvSpPr>
              <p:cNvPr id="73" name="Delay 72"/>
              <p:cNvSpPr/>
              <p:nvPr/>
            </p:nvSpPr>
            <p:spPr>
              <a:xfrm rot="16200000">
                <a:off x="545538" y="4977838"/>
                <a:ext cx="471023"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74" name="Oval 7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71" name="Rectangle 70"/>
            <p:cNvSpPr/>
            <p:nvPr/>
          </p:nvSpPr>
          <p:spPr>
            <a:xfrm>
              <a:off x="5468696" y="2858703"/>
              <a:ext cx="266701" cy="201867"/>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72" name="Freeform 71"/>
            <p:cNvSpPr/>
            <p:nvPr/>
          </p:nvSpPr>
          <p:spPr>
            <a:xfrm>
              <a:off x="5447145" y="2893692"/>
              <a:ext cx="307109" cy="118429"/>
            </a:xfrm>
            <a:custGeom>
              <a:avLst/>
              <a:gdLst>
                <a:gd name="connsiteX0" fmla="*/ 0 w 304800"/>
                <a:gd name="connsiteY0" fmla="*/ 91017 h 118534"/>
                <a:gd name="connsiteX1" fmla="*/ 139700 w 304800"/>
                <a:gd name="connsiteY1" fmla="*/ 52917 h 118534"/>
                <a:gd name="connsiteX2" fmla="*/ 190500 w 304800"/>
                <a:gd name="connsiteY2" fmla="*/ 103717 h 118534"/>
                <a:gd name="connsiteX3" fmla="*/ 203200 w 304800"/>
                <a:gd name="connsiteY3" fmla="*/ 103717 h 118534"/>
                <a:gd name="connsiteX4" fmla="*/ 241300 w 304800"/>
                <a:gd name="connsiteY4" fmla="*/ 14817 h 118534"/>
                <a:gd name="connsiteX5" fmla="*/ 304800 w 304800"/>
                <a:gd name="connsiteY5" fmla="*/ 14817 h 11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18534">
                  <a:moveTo>
                    <a:pt x="0" y="91017"/>
                  </a:moveTo>
                  <a:cubicBezTo>
                    <a:pt x="53975" y="70908"/>
                    <a:pt x="107950" y="50800"/>
                    <a:pt x="139700" y="52917"/>
                  </a:cubicBezTo>
                  <a:cubicBezTo>
                    <a:pt x="171450" y="55034"/>
                    <a:pt x="179917" y="95250"/>
                    <a:pt x="190500" y="103717"/>
                  </a:cubicBezTo>
                  <a:cubicBezTo>
                    <a:pt x="201083" y="112184"/>
                    <a:pt x="194733" y="118534"/>
                    <a:pt x="203200" y="103717"/>
                  </a:cubicBezTo>
                  <a:cubicBezTo>
                    <a:pt x="211667" y="88900"/>
                    <a:pt x="224367" y="29634"/>
                    <a:pt x="241300" y="14817"/>
                  </a:cubicBezTo>
                  <a:cubicBezTo>
                    <a:pt x="258233" y="0"/>
                    <a:pt x="304800" y="14817"/>
                    <a:pt x="304800" y="14817"/>
                  </a:cubicBezTo>
                </a:path>
              </a:pathLst>
            </a:custGeom>
            <a:ln>
              <a:solidFill>
                <a:srgbClr val="1F497D"/>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GB" sz="1050"/>
            </a:p>
          </p:txBody>
        </p:sp>
      </p:grpSp>
      <p:grpSp>
        <p:nvGrpSpPr>
          <p:cNvPr id="14365" name="Group 58"/>
          <p:cNvGrpSpPr>
            <a:grpSpLocks/>
          </p:cNvGrpSpPr>
          <p:nvPr/>
        </p:nvGrpSpPr>
        <p:grpSpPr bwMode="auto">
          <a:xfrm>
            <a:off x="7524434" y="1001317"/>
            <a:ext cx="157163" cy="289322"/>
            <a:chOff x="4152900" y="4851400"/>
            <a:chExt cx="355600" cy="654050"/>
          </a:xfrm>
        </p:grpSpPr>
        <p:grpSp>
          <p:nvGrpSpPr>
            <p:cNvPr id="14468" name="Group 29"/>
            <p:cNvGrpSpPr>
              <a:grpSpLocks/>
            </p:cNvGrpSpPr>
            <p:nvPr/>
          </p:nvGrpSpPr>
          <p:grpSpPr bwMode="auto">
            <a:xfrm>
              <a:off x="4152900" y="4851400"/>
              <a:ext cx="355600" cy="654050"/>
              <a:chOff x="603250" y="4737100"/>
              <a:chExt cx="355600" cy="654050"/>
            </a:xfrm>
          </p:grpSpPr>
          <p:sp>
            <p:nvSpPr>
              <p:cNvPr id="78" name="Delay 77"/>
              <p:cNvSpPr/>
              <p:nvPr/>
            </p:nvSpPr>
            <p:spPr>
              <a:xfrm rot="16200000">
                <a:off x="545538" y="4977838"/>
                <a:ext cx="471023"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79" name="Oval 78"/>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77" name="Diamond 76"/>
            <p:cNvSpPr/>
            <p:nvPr/>
          </p:nvSpPr>
          <p:spPr>
            <a:xfrm>
              <a:off x="4204086" y="5193228"/>
              <a:ext cx="253230" cy="255700"/>
            </a:xfrm>
            <a:prstGeom prst="diamond">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66" name="Group 470"/>
          <p:cNvGrpSpPr>
            <a:grpSpLocks/>
          </p:cNvGrpSpPr>
          <p:nvPr/>
        </p:nvGrpSpPr>
        <p:grpSpPr bwMode="auto">
          <a:xfrm>
            <a:off x="2697956" y="991792"/>
            <a:ext cx="191691" cy="278606"/>
            <a:chOff x="4884738" y="1239838"/>
            <a:chExt cx="255587" cy="371475"/>
          </a:xfrm>
        </p:grpSpPr>
        <p:sp>
          <p:nvSpPr>
            <p:cNvPr id="14457" name="Rounded Rectangle 54"/>
            <p:cNvSpPr>
              <a:spLocks noChangeArrowheads="1"/>
            </p:cNvSpPr>
            <p:nvPr/>
          </p:nvSpPr>
          <p:spPr bwMode="auto">
            <a:xfrm>
              <a:off x="4884738" y="1239838"/>
              <a:ext cx="255587"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a:endParaRPr lang="en-GB" sz="1050">
                <a:solidFill>
                  <a:srgbClr val="FFFFFF"/>
                </a:solidFill>
              </a:endParaRPr>
            </a:p>
          </p:txBody>
        </p:sp>
        <p:sp>
          <p:nvSpPr>
            <p:cNvPr id="14458" name="Rounded Rectangle 111"/>
            <p:cNvSpPr>
              <a:spLocks noChangeArrowheads="1"/>
            </p:cNvSpPr>
            <p:nvPr/>
          </p:nvSpPr>
          <p:spPr bwMode="auto">
            <a:xfrm>
              <a:off x="4970463"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59" name="Diamond 102"/>
            <p:cNvSpPr>
              <a:spLocks noChangeArrowheads="1"/>
            </p:cNvSpPr>
            <p:nvPr/>
          </p:nvSpPr>
          <p:spPr bwMode="auto">
            <a:xfrm>
              <a:off x="4930775" y="1265238"/>
              <a:ext cx="158750" cy="158750"/>
            </a:xfrm>
            <a:prstGeom prst="diamond">
              <a:avLst/>
            </a:prstGeom>
            <a:solidFill>
              <a:srgbClr val="1F497D"/>
            </a:solidFill>
            <a:ln w="9525">
              <a:solidFill>
                <a:srgbClr val="1F497D"/>
              </a:solidFill>
              <a:miter lim="800000"/>
              <a:headEnd/>
              <a:tailEnd/>
            </a:ln>
          </p:spPr>
          <p:txBody>
            <a:bodyPr anchor="ctr"/>
            <a:lstStyle/>
            <a:p>
              <a:pPr algn="ctr"/>
              <a:endParaRPr lang="en-GB" sz="1050">
                <a:solidFill>
                  <a:srgbClr val="FFFFFF"/>
                </a:solidFill>
              </a:endParaRPr>
            </a:p>
          </p:txBody>
        </p:sp>
        <p:sp>
          <p:nvSpPr>
            <p:cNvPr id="14460" name="Rounded Rectangle 84"/>
            <p:cNvSpPr>
              <a:spLocks noChangeArrowheads="1"/>
            </p:cNvSpPr>
            <p:nvPr/>
          </p:nvSpPr>
          <p:spPr bwMode="auto">
            <a:xfrm>
              <a:off x="4951413" y="1446213"/>
              <a:ext cx="36513" cy="33337"/>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1" name="Rounded Rectangle 105"/>
            <p:cNvSpPr>
              <a:spLocks noChangeArrowheads="1"/>
            </p:cNvSpPr>
            <p:nvPr/>
          </p:nvSpPr>
          <p:spPr bwMode="auto">
            <a:xfrm>
              <a:off x="5027612" y="1446213"/>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2" name="Rounded Rectangle 106"/>
            <p:cNvSpPr>
              <a:spLocks noChangeArrowheads="1"/>
            </p:cNvSpPr>
            <p:nvPr/>
          </p:nvSpPr>
          <p:spPr bwMode="auto">
            <a:xfrm>
              <a:off x="5027612" y="14827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3" name="Rounded Rectangle 107"/>
            <p:cNvSpPr>
              <a:spLocks noChangeArrowheads="1"/>
            </p:cNvSpPr>
            <p:nvPr/>
          </p:nvSpPr>
          <p:spPr bwMode="auto">
            <a:xfrm>
              <a:off x="5022850" y="1485900"/>
              <a:ext cx="71437"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4" name="Rounded Rectangle 108"/>
            <p:cNvSpPr>
              <a:spLocks noChangeArrowheads="1"/>
            </p:cNvSpPr>
            <p:nvPr/>
          </p:nvSpPr>
          <p:spPr bwMode="auto">
            <a:xfrm>
              <a:off x="4951413" y="1520825"/>
              <a:ext cx="36513"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5" name="Rounded Rectangle 109"/>
            <p:cNvSpPr>
              <a:spLocks noChangeArrowheads="1"/>
            </p:cNvSpPr>
            <p:nvPr/>
          </p:nvSpPr>
          <p:spPr bwMode="auto">
            <a:xfrm>
              <a:off x="4989513" y="15208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6" name="Rounded Rectangle 110"/>
            <p:cNvSpPr>
              <a:spLocks noChangeArrowheads="1"/>
            </p:cNvSpPr>
            <p:nvPr/>
          </p:nvSpPr>
          <p:spPr bwMode="auto">
            <a:xfrm>
              <a:off x="4994276" y="1552575"/>
              <a:ext cx="36512" cy="33338"/>
            </a:xfrm>
            <a:prstGeom prst="roundRect">
              <a:avLst>
                <a:gd name="adj" fmla="val 16667"/>
              </a:avLst>
            </a:prstGeom>
            <a:solidFill>
              <a:srgbClr val="1F497D"/>
            </a:solidFill>
            <a:ln w="9525">
              <a:solidFill>
                <a:srgbClr val="1F497D"/>
              </a:solidFill>
              <a:round/>
              <a:headEnd/>
              <a:tailEnd/>
            </a:ln>
          </p:spPr>
          <p:txBody>
            <a:bodyPr anchor="ctr"/>
            <a:lstStyle/>
            <a:p>
              <a:pPr algn="ctr"/>
              <a:endParaRPr lang="en-GB" sz="1050">
                <a:solidFill>
                  <a:srgbClr val="FFFFFF"/>
                </a:solidFill>
              </a:endParaRPr>
            </a:p>
          </p:txBody>
        </p:sp>
        <p:sp>
          <p:nvSpPr>
            <p:cNvPr id="14467" name="Rounded Rectangle 111"/>
            <p:cNvSpPr>
              <a:spLocks noChangeArrowheads="1"/>
            </p:cNvSpPr>
            <p:nvPr/>
          </p:nvSpPr>
          <p:spPr bwMode="auto">
            <a:xfrm>
              <a:off x="4965701" y="1463675"/>
              <a:ext cx="80962" cy="90488"/>
            </a:xfrm>
            <a:prstGeom prst="roundRect">
              <a:avLst>
                <a:gd name="adj" fmla="val 16667"/>
              </a:avLst>
            </a:prstGeom>
            <a:solidFill>
              <a:srgbClr val="1F497D"/>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en-GB" sz="1050">
                <a:solidFill>
                  <a:srgbClr val="FFFFFF"/>
                </a:solidFill>
              </a:endParaRPr>
            </a:p>
          </p:txBody>
        </p:sp>
      </p:grpSp>
      <p:sp>
        <p:nvSpPr>
          <p:cNvPr id="93" name="Left-Right Arrow 92"/>
          <p:cNvSpPr/>
          <p:nvPr/>
        </p:nvSpPr>
        <p:spPr bwMode="auto">
          <a:xfrm rot="5400000">
            <a:off x="3777461" y="1494238"/>
            <a:ext cx="329803" cy="10596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94" name="Left-Right Arrow 93"/>
          <p:cNvSpPr/>
          <p:nvPr/>
        </p:nvSpPr>
        <p:spPr bwMode="auto">
          <a:xfrm rot="5400000">
            <a:off x="5417983" y="1502572"/>
            <a:ext cx="329804" cy="10596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95" name="Left-Right Arrow 94"/>
          <p:cNvSpPr/>
          <p:nvPr/>
        </p:nvSpPr>
        <p:spPr bwMode="auto">
          <a:xfrm rot="5400000">
            <a:off x="6256738" y="1510907"/>
            <a:ext cx="329803" cy="10596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4370" name="Rounded Rectangle 359"/>
          <p:cNvSpPr>
            <a:spLocks noChangeArrowheads="1"/>
          </p:cNvSpPr>
          <p:nvPr/>
        </p:nvSpPr>
        <p:spPr bwMode="auto">
          <a:xfrm>
            <a:off x="7006829" y="2659859"/>
            <a:ext cx="790575" cy="766763"/>
          </a:xfrm>
          <a:prstGeom prst="roundRect">
            <a:avLst>
              <a:gd name="adj" fmla="val 6412"/>
            </a:avLst>
          </a:prstGeom>
          <a:solidFill>
            <a:srgbClr val="C6E9F2"/>
          </a:solidFill>
          <a:ln w="12700">
            <a:solidFill>
              <a:srgbClr val="1F497D"/>
            </a:solidFill>
            <a:round/>
            <a:headEnd/>
            <a:tailEnd/>
          </a:ln>
        </p:spPr>
        <p:txBody>
          <a:bodyPr wrap="none" tIns="0" bIns="0"/>
          <a:lstStyle/>
          <a:p>
            <a:pPr algn="ctr"/>
            <a:r>
              <a:rPr lang="en-GB" sz="750"/>
              <a:t>Line of Business</a:t>
            </a:r>
          </a:p>
          <a:p>
            <a:pPr algn="ctr"/>
            <a:r>
              <a:rPr lang="en-GB" sz="750"/>
              <a:t>Teams</a:t>
            </a:r>
          </a:p>
        </p:txBody>
      </p:sp>
      <p:sp>
        <p:nvSpPr>
          <p:cNvPr id="98" name="Left-Right Arrow 97"/>
          <p:cNvSpPr/>
          <p:nvPr/>
        </p:nvSpPr>
        <p:spPr bwMode="auto">
          <a:xfrm>
            <a:off x="6679411" y="3090866"/>
            <a:ext cx="303610" cy="108347"/>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4372" name="Rounded Rectangle 359"/>
          <p:cNvSpPr>
            <a:spLocks noChangeArrowheads="1"/>
          </p:cNvSpPr>
          <p:nvPr/>
        </p:nvSpPr>
        <p:spPr bwMode="auto">
          <a:xfrm>
            <a:off x="6416279" y="4157663"/>
            <a:ext cx="1123950" cy="676275"/>
          </a:xfrm>
          <a:prstGeom prst="roundRect">
            <a:avLst>
              <a:gd name="adj" fmla="val 6014"/>
            </a:avLst>
          </a:prstGeom>
          <a:solidFill>
            <a:srgbClr val="C6E9F2"/>
          </a:solidFill>
          <a:ln w="12700">
            <a:solidFill>
              <a:srgbClr val="1F497D"/>
            </a:solidFill>
            <a:round/>
            <a:headEnd/>
            <a:tailEnd/>
          </a:ln>
        </p:spPr>
        <p:txBody>
          <a:bodyPr wrap="none" tIns="0" bIns="0"/>
          <a:lstStyle/>
          <a:p>
            <a:pPr algn="ctr"/>
            <a:r>
              <a:rPr lang="en-GB" sz="750"/>
              <a:t>Data Lake</a:t>
            </a:r>
          </a:p>
          <a:p>
            <a:pPr algn="ctr"/>
            <a:r>
              <a:rPr lang="en-GB" sz="750"/>
              <a:t>Operations</a:t>
            </a:r>
          </a:p>
        </p:txBody>
      </p:sp>
      <p:grpSp>
        <p:nvGrpSpPr>
          <p:cNvPr id="14373" name="Group 35"/>
          <p:cNvGrpSpPr>
            <a:grpSpLocks/>
          </p:cNvGrpSpPr>
          <p:nvPr/>
        </p:nvGrpSpPr>
        <p:grpSpPr bwMode="auto">
          <a:xfrm>
            <a:off x="7083033" y="2972992"/>
            <a:ext cx="144065" cy="278606"/>
            <a:chOff x="7232650" y="800100"/>
            <a:chExt cx="355600" cy="654050"/>
          </a:xfrm>
        </p:grpSpPr>
        <p:grpSp>
          <p:nvGrpSpPr>
            <p:cNvPr id="14450" name="Group 17"/>
            <p:cNvGrpSpPr>
              <a:grpSpLocks/>
            </p:cNvGrpSpPr>
            <p:nvPr/>
          </p:nvGrpSpPr>
          <p:grpSpPr bwMode="auto">
            <a:xfrm>
              <a:off x="7232650" y="800100"/>
              <a:ext cx="355600" cy="654050"/>
              <a:chOff x="603250" y="4737100"/>
              <a:chExt cx="355600" cy="654050"/>
            </a:xfrm>
          </p:grpSpPr>
          <p:sp>
            <p:nvSpPr>
              <p:cNvPr id="108" name="Delay 107"/>
              <p:cNvSpPr/>
              <p:nvPr/>
            </p:nvSpPr>
            <p:spPr>
              <a:xfrm rot="16200000">
                <a:off x="546264" y="4978562"/>
                <a:ext cx="469574"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09" name="Oval 108"/>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06" name="Rectangle 105"/>
            <p:cNvSpPr/>
            <p:nvPr/>
          </p:nvSpPr>
          <p:spPr>
            <a:xfrm>
              <a:off x="7238528" y="1269674"/>
              <a:ext cx="343845" cy="15372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07" name="Rectangle 106"/>
            <p:cNvSpPr/>
            <p:nvPr/>
          </p:nvSpPr>
          <p:spPr>
            <a:xfrm>
              <a:off x="7303182" y="1143895"/>
              <a:ext cx="214535" cy="1509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74" name="Group 35"/>
          <p:cNvGrpSpPr>
            <a:grpSpLocks/>
          </p:cNvGrpSpPr>
          <p:nvPr/>
        </p:nvGrpSpPr>
        <p:grpSpPr bwMode="auto">
          <a:xfrm>
            <a:off x="7325921" y="2976565"/>
            <a:ext cx="145256" cy="278606"/>
            <a:chOff x="7232650" y="800100"/>
            <a:chExt cx="355600" cy="654050"/>
          </a:xfrm>
        </p:grpSpPr>
        <p:grpSp>
          <p:nvGrpSpPr>
            <p:cNvPr id="14443" name="Group 17"/>
            <p:cNvGrpSpPr>
              <a:grpSpLocks/>
            </p:cNvGrpSpPr>
            <p:nvPr/>
          </p:nvGrpSpPr>
          <p:grpSpPr bwMode="auto">
            <a:xfrm>
              <a:off x="7232650" y="800100"/>
              <a:ext cx="355600" cy="654050"/>
              <a:chOff x="603250" y="4737100"/>
              <a:chExt cx="355600" cy="654050"/>
            </a:xfrm>
          </p:grpSpPr>
          <p:sp>
            <p:nvSpPr>
              <p:cNvPr id="114" name="Delay 113"/>
              <p:cNvSpPr/>
              <p:nvPr/>
            </p:nvSpPr>
            <p:spPr>
              <a:xfrm rot="16200000">
                <a:off x="546264" y="4978562"/>
                <a:ext cx="469574"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15" name="Oval 11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12" name="Rectangle 111"/>
            <p:cNvSpPr/>
            <p:nvPr/>
          </p:nvSpPr>
          <p:spPr>
            <a:xfrm>
              <a:off x="7238480" y="1269674"/>
              <a:ext cx="343941" cy="15373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13" name="Rectangle 112"/>
            <p:cNvSpPr/>
            <p:nvPr/>
          </p:nvSpPr>
          <p:spPr>
            <a:xfrm>
              <a:off x="7302604" y="1143896"/>
              <a:ext cx="215692" cy="1509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75" name="Group 35"/>
          <p:cNvGrpSpPr>
            <a:grpSpLocks/>
          </p:cNvGrpSpPr>
          <p:nvPr/>
        </p:nvGrpSpPr>
        <p:grpSpPr bwMode="auto">
          <a:xfrm>
            <a:off x="7569999" y="2970610"/>
            <a:ext cx="145256" cy="278606"/>
            <a:chOff x="7232650" y="800100"/>
            <a:chExt cx="355600" cy="654050"/>
          </a:xfrm>
        </p:grpSpPr>
        <p:grpSp>
          <p:nvGrpSpPr>
            <p:cNvPr id="14436" name="Group 17"/>
            <p:cNvGrpSpPr>
              <a:grpSpLocks/>
            </p:cNvGrpSpPr>
            <p:nvPr/>
          </p:nvGrpSpPr>
          <p:grpSpPr bwMode="auto">
            <a:xfrm>
              <a:off x="7232650" y="800100"/>
              <a:ext cx="355600" cy="654050"/>
              <a:chOff x="603250" y="4737100"/>
              <a:chExt cx="355600" cy="654050"/>
            </a:xfrm>
          </p:grpSpPr>
          <p:sp>
            <p:nvSpPr>
              <p:cNvPr id="120" name="Delay 119"/>
              <p:cNvSpPr/>
              <p:nvPr/>
            </p:nvSpPr>
            <p:spPr>
              <a:xfrm rot="16200000">
                <a:off x="546264" y="4978562"/>
                <a:ext cx="469574"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21" name="Oval 12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18" name="Rectangle 117"/>
            <p:cNvSpPr/>
            <p:nvPr/>
          </p:nvSpPr>
          <p:spPr>
            <a:xfrm>
              <a:off x="7238480" y="1269674"/>
              <a:ext cx="343941" cy="15372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19" name="Rectangle 118"/>
            <p:cNvSpPr/>
            <p:nvPr/>
          </p:nvSpPr>
          <p:spPr>
            <a:xfrm>
              <a:off x="7302604" y="1143895"/>
              <a:ext cx="215692" cy="1509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76" name="Group 490"/>
          <p:cNvGrpSpPr>
            <a:grpSpLocks/>
          </p:cNvGrpSpPr>
          <p:nvPr/>
        </p:nvGrpSpPr>
        <p:grpSpPr bwMode="auto">
          <a:xfrm>
            <a:off x="6491287" y="4466035"/>
            <a:ext cx="987029" cy="313134"/>
            <a:chOff x="7696200" y="6007848"/>
            <a:chExt cx="1316038" cy="417513"/>
          </a:xfrm>
        </p:grpSpPr>
        <p:grpSp>
          <p:nvGrpSpPr>
            <p:cNvPr id="14390" name="Group 105"/>
            <p:cNvGrpSpPr>
              <a:grpSpLocks/>
            </p:cNvGrpSpPr>
            <p:nvPr/>
          </p:nvGrpSpPr>
          <p:grpSpPr bwMode="auto">
            <a:xfrm>
              <a:off x="8237657" y="6013391"/>
              <a:ext cx="221182" cy="401756"/>
              <a:chOff x="3003550" y="5378450"/>
              <a:chExt cx="355600" cy="654050"/>
            </a:xfrm>
          </p:grpSpPr>
          <p:grpSp>
            <p:nvGrpSpPr>
              <p:cNvPr id="14430" name="Group 17"/>
              <p:cNvGrpSpPr>
                <a:grpSpLocks/>
              </p:cNvGrpSpPr>
              <p:nvPr/>
            </p:nvGrpSpPr>
            <p:grpSpPr bwMode="auto">
              <a:xfrm>
                <a:off x="3003550" y="5378450"/>
                <a:ext cx="355600" cy="654050"/>
                <a:chOff x="603250" y="4737100"/>
                <a:chExt cx="355600" cy="654050"/>
              </a:xfrm>
            </p:grpSpPr>
            <p:sp>
              <p:nvSpPr>
                <p:cNvPr id="160" name="Delay 159"/>
                <p:cNvSpPr/>
                <p:nvPr/>
              </p:nvSpPr>
              <p:spPr>
                <a:xfrm rot="16200000">
                  <a:off x="543966" y="4978416"/>
                  <a:ext cx="472948" cy="354764"/>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61" name="Oval 160"/>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57" name="Group 72"/>
              <p:cNvGrpSpPr/>
              <p:nvPr/>
            </p:nvGrpSpPr>
            <p:grpSpPr>
              <a:xfrm rot="1819195">
                <a:off x="3081920" y="5692337"/>
                <a:ext cx="162527" cy="281297"/>
                <a:chOff x="2832100" y="4165600"/>
                <a:chExt cx="330200" cy="571500"/>
              </a:xfrm>
              <a:solidFill>
                <a:schemeClr val="bg1"/>
              </a:solidFill>
            </p:grpSpPr>
            <p:sp>
              <p:nvSpPr>
                <p:cNvPr id="158" name="Freeform 157"/>
                <p:cNvSpPr/>
                <p:nvPr/>
              </p:nvSpPr>
              <p:spPr>
                <a:xfrm>
                  <a:off x="2959100" y="4419600"/>
                  <a:ext cx="76200" cy="317500"/>
                </a:xfrm>
                <a:custGeom>
                  <a:avLst/>
                  <a:gdLst>
                    <a:gd name="connsiteX0" fmla="*/ 0 w 76200"/>
                    <a:gd name="connsiteY0" fmla="*/ 9525 h 317500"/>
                    <a:gd name="connsiteX1" fmla="*/ 38100 w 76200"/>
                    <a:gd name="connsiteY1" fmla="*/ 19050 h 317500"/>
                    <a:gd name="connsiteX2" fmla="*/ 76200 w 76200"/>
                    <a:gd name="connsiteY2" fmla="*/ 9525 h 317500"/>
                    <a:gd name="connsiteX3" fmla="*/ 76200 w 76200"/>
                    <a:gd name="connsiteY3" fmla="*/ 307975 h 317500"/>
                    <a:gd name="connsiteX4" fmla="*/ 38100 w 76200"/>
                    <a:gd name="connsiteY4" fmla="*/ 317500 h 317500"/>
                    <a:gd name="connsiteX5" fmla="*/ 0 w 76200"/>
                    <a:gd name="connsiteY5" fmla="*/ 307975 h 317500"/>
                    <a:gd name="connsiteX6" fmla="*/ 0 w 76200"/>
                    <a:gd name="connsiteY6" fmla="*/ 9525 h 317500"/>
                    <a:gd name="connsiteX0" fmla="*/ 0 w 76200"/>
                    <a:gd name="connsiteY0" fmla="*/ 9525 h 317500"/>
                    <a:gd name="connsiteX1" fmla="*/ 38100 w 76200"/>
                    <a:gd name="connsiteY1" fmla="*/ 0 h 317500"/>
                    <a:gd name="connsiteX2" fmla="*/ 76200 w 76200"/>
                    <a:gd name="connsiteY2" fmla="*/ 9525 h 317500"/>
                    <a:gd name="connsiteX3" fmla="*/ 38100 w 76200"/>
                    <a:gd name="connsiteY3" fmla="*/ 19050 h 317500"/>
                    <a:gd name="connsiteX4" fmla="*/ 0 w 76200"/>
                    <a:gd name="connsiteY4" fmla="*/ 9525 h 317500"/>
                    <a:gd name="connsiteX0" fmla="*/ 76200 w 76200"/>
                    <a:gd name="connsiteY0" fmla="*/ 9525 h 317500"/>
                    <a:gd name="connsiteX1" fmla="*/ 38100 w 76200"/>
                    <a:gd name="connsiteY1" fmla="*/ 19050 h 317500"/>
                    <a:gd name="connsiteX2" fmla="*/ 0 w 76200"/>
                    <a:gd name="connsiteY2" fmla="*/ 9525 h 317500"/>
                    <a:gd name="connsiteX3" fmla="*/ 38100 w 76200"/>
                    <a:gd name="connsiteY3" fmla="*/ 0 h 317500"/>
                    <a:gd name="connsiteX4" fmla="*/ 76200 w 76200"/>
                    <a:gd name="connsiteY4" fmla="*/ 9525 h 317500"/>
                    <a:gd name="connsiteX5" fmla="*/ 76200 w 76200"/>
                    <a:gd name="connsiteY5" fmla="*/ 307975 h 317500"/>
                    <a:gd name="connsiteX6" fmla="*/ 38100 w 76200"/>
                    <a:gd name="connsiteY6" fmla="*/ 317500 h 317500"/>
                    <a:gd name="connsiteX7" fmla="*/ 0 w 76200"/>
                    <a:gd name="connsiteY7" fmla="*/ 307975 h 317500"/>
                    <a:gd name="connsiteX8" fmla="*/ 0 w 76200"/>
                    <a:gd name="connsiteY8" fmla="*/ 9525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317500" stroke="0" extrusionOk="0">
                      <a:moveTo>
                        <a:pt x="0" y="9525"/>
                      </a:moveTo>
                      <a:cubicBezTo>
                        <a:pt x="0" y="14786"/>
                        <a:pt x="17058" y="19050"/>
                        <a:pt x="38100" y="19050"/>
                      </a:cubicBezTo>
                      <a:cubicBezTo>
                        <a:pt x="59142" y="19050"/>
                        <a:pt x="76200" y="14786"/>
                        <a:pt x="76200" y="9525"/>
                      </a:cubicBezTo>
                      <a:lnTo>
                        <a:pt x="76200" y="307975"/>
                      </a:lnTo>
                      <a:cubicBezTo>
                        <a:pt x="76200" y="313236"/>
                        <a:pt x="59142" y="317500"/>
                        <a:pt x="38100" y="317500"/>
                      </a:cubicBezTo>
                      <a:cubicBezTo>
                        <a:pt x="17058" y="317500"/>
                        <a:pt x="0" y="313236"/>
                        <a:pt x="0" y="307975"/>
                      </a:cubicBezTo>
                      <a:lnTo>
                        <a:pt x="0" y="9525"/>
                      </a:lnTo>
                      <a:close/>
                    </a:path>
                    <a:path w="76200" h="317500" fill="lighten" stroke="0" extrusionOk="0">
                      <a:moveTo>
                        <a:pt x="0" y="9525"/>
                      </a:moveTo>
                      <a:cubicBezTo>
                        <a:pt x="0" y="4264"/>
                        <a:pt x="17058" y="0"/>
                        <a:pt x="38100" y="0"/>
                      </a:cubicBezTo>
                      <a:cubicBezTo>
                        <a:pt x="59142" y="0"/>
                        <a:pt x="76200" y="4264"/>
                        <a:pt x="76200" y="9525"/>
                      </a:cubicBezTo>
                      <a:cubicBezTo>
                        <a:pt x="76200" y="14786"/>
                        <a:pt x="59142" y="19050"/>
                        <a:pt x="38100" y="19050"/>
                      </a:cubicBezTo>
                      <a:cubicBezTo>
                        <a:pt x="17058" y="19050"/>
                        <a:pt x="0" y="14786"/>
                        <a:pt x="0" y="9525"/>
                      </a:cubicBezTo>
                      <a:close/>
                    </a:path>
                    <a:path w="76200" h="317500" fill="none" extrusionOk="0">
                      <a:moveTo>
                        <a:pt x="76200" y="9525"/>
                      </a:moveTo>
                      <a:cubicBezTo>
                        <a:pt x="76200" y="14786"/>
                        <a:pt x="59142" y="19050"/>
                        <a:pt x="38100" y="19050"/>
                      </a:cubicBezTo>
                      <a:cubicBezTo>
                        <a:pt x="17058" y="19050"/>
                        <a:pt x="0" y="14786"/>
                        <a:pt x="0" y="9525"/>
                      </a:cubicBezTo>
                      <a:cubicBezTo>
                        <a:pt x="0" y="4264"/>
                        <a:pt x="17058" y="0"/>
                        <a:pt x="38100" y="0"/>
                      </a:cubicBezTo>
                      <a:cubicBezTo>
                        <a:pt x="59142" y="0"/>
                        <a:pt x="76200" y="4264"/>
                        <a:pt x="76200" y="9525"/>
                      </a:cubicBezTo>
                      <a:lnTo>
                        <a:pt x="76200" y="307975"/>
                      </a:lnTo>
                      <a:cubicBezTo>
                        <a:pt x="76200" y="313236"/>
                        <a:pt x="59142" y="317500"/>
                        <a:pt x="38100" y="317500"/>
                      </a:cubicBezTo>
                      <a:cubicBezTo>
                        <a:pt x="17058" y="317500"/>
                        <a:pt x="0" y="313236"/>
                        <a:pt x="0" y="307975"/>
                      </a:cubicBezTo>
                      <a:lnTo>
                        <a:pt x="0" y="9525"/>
                      </a:lnTo>
                    </a:path>
                  </a:pathLst>
                </a:custGeom>
                <a:grp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GB" sz="1050"/>
                </a:p>
              </p:txBody>
            </p:sp>
            <p:sp>
              <p:nvSpPr>
                <p:cNvPr id="159" name="Oval 158"/>
                <p:cNvSpPr/>
                <p:nvPr/>
              </p:nvSpPr>
              <p:spPr>
                <a:xfrm>
                  <a:off x="2832100" y="4165600"/>
                  <a:ext cx="330200" cy="330200"/>
                </a:xfrm>
                <a:prstGeom prst="ellipse">
                  <a:avLst/>
                </a:prstGeom>
                <a:grp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grpSp>
          <p:nvGrpSpPr>
            <p:cNvPr id="14391" name="Group 57"/>
            <p:cNvGrpSpPr>
              <a:grpSpLocks/>
            </p:cNvGrpSpPr>
            <p:nvPr/>
          </p:nvGrpSpPr>
          <p:grpSpPr bwMode="auto">
            <a:xfrm>
              <a:off x="7964756" y="6013391"/>
              <a:ext cx="221182" cy="401756"/>
              <a:chOff x="6026150" y="4826000"/>
              <a:chExt cx="355600" cy="654050"/>
            </a:xfrm>
          </p:grpSpPr>
          <p:grpSp>
            <p:nvGrpSpPr>
              <p:cNvPr id="14424" name="Group 23"/>
              <p:cNvGrpSpPr>
                <a:grpSpLocks/>
              </p:cNvGrpSpPr>
              <p:nvPr/>
            </p:nvGrpSpPr>
            <p:grpSpPr bwMode="auto">
              <a:xfrm>
                <a:off x="6026150" y="4826000"/>
                <a:ext cx="355600" cy="654050"/>
                <a:chOff x="603250" y="4737100"/>
                <a:chExt cx="355600" cy="654050"/>
              </a:xfrm>
            </p:grpSpPr>
            <p:sp>
              <p:nvSpPr>
                <p:cNvPr id="154" name="Delay 153"/>
                <p:cNvSpPr/>
                <p:nvPr/>
              </p:nvSpPr>
              <p:spPr>
                <a:xfrm rot="16200000">
                  <a:off x="534794" y="4987348"/>
                  <a:ext cx="472948" cy="336899"/>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55" name="Oval 154"/>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53" name="Folded Corner 152"/>
              <p:cNvSpPr/>
              <p:nvPr/>
            </p:nvSpPr>
            <p:spPr>
              <a:xfrm>
                <a:off x="6094629" y="5171041"/>
                <a:ext cx="216943" cy="253273"/>
              </a:xfrm>
              <a:prstGeom prst="foldedCorner">
                <a:avLst/>
              </a:prstGeom>
              <a:solidFill>
                <a:schemeClr val="bg1"/>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92" name="Group 29"/>
            <p:cNvGrpSpPr>
              <a:grpSpLocks/>
            </p:cNvGrpSpPr>
            <p:nvPr/>
          </p:nvGrpSpPr>
          <p:grpSpPr bwMode="auto">
            <a:xfrm>
              <a:off x="7696200" y="6013391"/>
              <a:ext cx="221182" cy="401756"/>
              <a:chOff x="603250" y="4737100"/>
              <a:chExt cx="355600" cy="654050"/>
            </a:xfrm>
          </p:grpSpPr>
          <p:sp>
            <p:nvSpPr>
              <p:cNvPr id="150" name="Delay 149"/>
              <p:cNvSpPr/>
              <p:nvPr/>
            </p:nvSpPr>
            <p:spPr>
              <a:xfrm rot="16200000">
                <a:off x="544159" y="4978414"/>
                <a:ext cx="472948" cy="354766"/>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51" name="Oval 150"/>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93" name="Group 51"/>
            <p:cNvGrpSpPr>
              <a:grpSpLocks/>
            </p:cNvGrpSpPr>
            <p:nvPr/>
          </p:nvGrpSpPr>
          <p:grpSpPr bwMode="auto">
            <a:xfrm>
              <a:off x="8798496" y="6011863"/>
              <a:ext cx="213742" cy="404812"/>
              <a:chOff x="2317750" y="3276600"/>
              <a:chExt cx="355600" cy="654050"/>
            </a:xfrm>
          </p:grpSpPr>
          <p:grpSp>
            <p:nvGrpSpPr>
              <p:cNvPr id="14412" name="Group 17"/>
              <p:cNvGrpSpPr>
                <a:grpSpLocks/>
              </p:cNvGrpSpPr>
              <p:nvPr/>
            </p:nvGrpSpPr>
            <p:grpSpPr bwMode="auto">
              <a:xfrm>
                <a:off x="2317750" y="3276600"/>
                <a:ext cx="355600" cy="654050"/>
                <a:chOff x="603250" y="4737100"/>
                <a:chExt cx="355600" cy="654050"/>
              </a:xfrm>
            </p:grpSpPr>
            <p:sp>
              <p:nvSpPr>
                <p:cNvPr id="148" name="Delay 147"/>
                <p:cNvSpPr/>
                <p:nvPr/>
              </p:nvSpPr>
              <p:spPr>
                <a:xfrm rot="16200000">
                  <a:off x="545885" y="4979395"/>
                  <a:ext cx="469380" cy="356550"/>
                </a:xfrm>
                <a:prstGeom prst="flowChartDelay">
                  <a:avLst/>
                </a:prstGeom>
                <a:solidFill>
                  <a:schemeClr val="tx2"/>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49" name="Oval 148"/>
                <p:cNvSpPr/>
                <p:nvPr/>
              </p:nvSpPr>
              <p:spPr>
                <a:xfrm>
                  <a:off x="628650" y="4737100"/>
                  <a:ext cx="304800" cy="279400"/>
                </a:xfrm>
                <a:prstGeom prst="ellipse">
                  <a:avLst/>
                </a:prstGeom>
                <a:solidFill>
                  <a:schemeClr val="bg2"/>
                </a:solidFill>
                <a:ln w="9525" cap="flat" cmpd="sng" algn="ctr">
                  <a:solidFill>
                    <a:schemeClr val="tx2"/>
                  </a:solidFill>
                  <a:prstDash val="solid"/>
                  <a:round/>
                  <a:headEnd type="none" w="med" len="med"/>
                  <a:tailEnd type="none" w="med" len="me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45" name="Rectangle 144"/>
              <p:cNvSpPr/>
              <p:nvPr/>
            </p:nvSpPr>
            <p:spPr bwMode="auto">
              <a:xfrm>
                <a:off x="2343211" y="3585596"/>
                <a:ext cx="184877" cy="200063"/>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46" name="Rectangle 145"/>
              <p:cNvSpPr/>
              <p:nvPr/>
            </p:nvSpPr>
            <p:spPr bwMode="auto">
              <a:xfrm>
                <a:off x="2393393" y="3649720"/>
                <a:ext cx="184877" cy="200063"/>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47" name="Rectangle 146"/>
              <p:cNvSpPr/>
              <p:nvPr/>
            </p:nvSpPr>
            <p:spPr bwMode="auto">
              <a:xfrm>
                <a:off x="2443573" y="3713842"/>
                <a:ext cx="187519" cy="197499"/>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grpSp>
          <p:nvGrpSpPr>
            <p:cNvPr id="14394" name="Group 109"/>
            <p:cNvGrpSpPr>
              <a:grpSpLocks/>
            </p:cNvGrpSpPr>
            <p:nvPr/>
          </p:nvGrpSpPr>
          <p:grpSpPr bwMode="auto">
            <a:xfrm>
              <a:off x="7701391" y="6229453"/>
              <a:ext cx="201691" cy="151602"/>
              <a:chOff x="8077200" y="3670300"/>
              <a:chExt cx="342900" cy="241300"/>
            </a:xfrm>
          </p:grpSpPr>
          <p:sp>
            <p:nvSpPr>
              <p:cNvPr id="138" name="Rectangle 137"/>
              <p:cNvSpPr/>
              <p:nvPr/>
            </p:nvSpPr>
            <p:spPr>
              <a:xfrm>
                <a:off x="8176333" y="3671328"/>
                <a:ext cx="143045" cy="88436"/>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nvGrpSpPr>
              <p:cNvPr id="14407" name="Group 102"/>
              <p:cNvGrpSpPr>
                <a:grpSpLocks/>
              </p:cNvGrpSpPr>
              <p:nvPr/>
            </p:nvGrpSpPr>
            <p:grpSpPr bwMode="auto">
              <a:xfrm>
                <a:off x="8077200" y="3822700"/>
                <a:ext cx="342900" cy="88900"/>
                <a:chOff x="8293100" y="3771900"/>
                <a:chExt cx="342900" cy="88900"/>
              </a:xfrm>
            </p:grpSpPr>
            <p:sp>
              <p:nvSpPr>
                <p:cNvPr id="142" name="Rectangle 141"/>
                <p:cNvSpPr/>
                <p:nvPr/>
              </p:nvSpPr>
              <p:spPr>
                <a:xfrm>
                  <a:off x="8292372" y="3830249"/>
                  <a:ext cx="137646" cy="73278"/>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sp>
              <p:nvSpPr>
                <p:cNvPr id="143" name="Rectangle 142"/>
                <p:cNvSpPr/>
                <p:nvPr/>
              </p:nvSpPr>
              <p:spPr>
                <a:xfrm>
                  <a:off x="8497492" y="3830249"/>
                  <a:ext cx="137646" cy="73278"/>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cxnSp>
            <p:nvCxnSpPr>
              <p:cNvPr id="140" name="Straight Connector 139"/>
              <p:cNvCxnSpPr>
                <a:stCxn id="138" idx="2"/>
                <a:endCxn id="143" idx="0"/>
              </p:cNvCxnSpPr>
              <p:nvPr/>
            </p:nvCxnSpPr>
            <p:spPr>
              <a:xfrm rot="16200000" flipH="1">
                <a:off x="8244809" y="3764160"/>
                <a:ext cx="108652" cy="99860"/>
              </a:xfrm>
              <a:prstGeom prst="line">
                <a:avLst/>
              </a:prstGeom>
              <a:ln>
                <a:solidFill>
                  <a:schemeClr val="accent1"/>
                </a:solidFill>
                <a:tailEnd type="none"/>
              </a:ln>
            </p:spPr>
            <p:style>
              <a:lnRef idx="2">
                <a:schemeClr val="accent1"/>
              </a:lnRef>
              <a:fillRef idx="0">
                <a:schemeClr val="accent1"/>
              </a:fillRef>
              <a:effectRef idx="1">
                <a:schemeClr val="accent1"/>
              </a:effectRef>
              <a:fontRef idx="minor">
                <a:schemeClr val="tx1"/>
              </a:fontRef>
            </p:style>
          </p:cxnSp>
          <p:cxnSp>
            <p:nvCxnSpPr>
              <p:cNvPr id="141" name="Elbow Connector 106"/>
              <p:cNvCxnSpPr>
                <a:stCxn id="138" idx="2"/>
                <a:endCxn id="142" idx="0"/>
              </p:cNvCxnSpPr>
              <p:nvPr/>
            </p:nvCxnSpPr>
            <p:spPr>
              <a:xfrm rot="5400000">
                <a:off x="8143599" y="3762810"/>
                <a:ext cx="108652" cy="102560"/>
              </a:xfrm>
              <a:prstGeom prst="straightConnector1">
                <a:avLst/>
              </a:prstGeom>
              <a:ln>
                <a:solidFill>
                  <a:schemeClr val="accent1"/>
                </a:solidFill>
                <a:tailEnd type="none"/>
              </a:ln>
            </p:spPr>
            <p:style>
              <a:lnRef idx="2">
                <a:schemeClr val="accent1"/>
              </a:lnRef>
              <a:fillRef idx="0">
                <a:schemeClr val="accent1"/>
              </a:fillRef>
              <a:effectRef idx="1">
                <a:schemeClr val="accent1"/>
              </a:effectRef>
              <a:fontRef idx="minor">
                <a:schemeClr val="tx1"/>
              </a:fontRef>
            </p:style>
          </p:cxnSp>
        </p:grpSp>
        <p:grpSp>
          <p:nvGrpSpPr>
            <p:cNvPr id="14395" name="Group 87"/>
            <p:cNvGrpSpPr>
              <a:grpSpLocks/>
            </p:cNvGrpSpPr>
            <p:nvPr/>
          </p:nvGrpSpPr>
          <p:grpSpPr bwMode="auto">
            <a:xfrm>
              <a:off x="8511614" y="6007848"/>
              <a:ext cx="230188" cy="417513"/>
              <a:chOff x="6438900" y="5651500"/>
              <a:chExt cx="355600" cy="654050"/>
            </a:xfrm>
          </p:grpSpPr>
          <p:grpSp>
            <p:nvGrpSpPr>
              <p:cNvPr id="14396" name="Group 29"/>
              <p:cNvGrpSpPr>
                <a:grpSpLocks/>
              </p:cNvGrpSpPr>
              <p:nvPr/>
            </p:nvGrpSpPr>
            <p:grpSpPr bwMode="auto">
              <a:xfrm>
                <a:off x="6438900" y="5651500"/>
                <a:ext cx="355600" cy="654050"/>
                <a:chOff x="603250" y="4737100"/>
                <a:chExt cx="355600" cy="654050"/>
              </a:xfrm>
            </p:grpSpPr>
            <p:sp>
              <p:nvSpPr>
                <p:cNvPr id="136" name="Delay 449"/>
                <p:cNvSpPr>
                  <a:spLocks noChangeArrowheads="1"/>
                </p:cNvSpPr>
                <p:nvPr/>
              </p:nvSpPr>
              <p:spPr bwMode="auto">
                <a:xfrm rot="-5400000">
                  <a:off x="546906" y="4978341"/>
                  <a:ext cx="470021" cy="355600"/>
                </a:xfrm>
                <a:prstGeom prst="flowChartDelay">
                  <a:avLst/>
                </a:prstGeom>
                <a:solidFill>
                  <a:schemeClr val="tx2"/>
                </a:solidFill>
                <a:ln w="9525">
                  <a:solidFill>
                    <a:srgbClr val="1F497D"/>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sp>
              <p:nvSpPr>
                <p:cNvPr id="137" name="Oval 136"/>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a:p>
              </p:txBody>
            </p:sp>
          </p:grpSp>
          <p:sp>
            <p:nvSpPr>
              <p:cNvPr id="131" name="Rectangle 130"/>
              <p:cNvSpPr>
                <a:spLocks noChangeArrowheads="1"/>
              </p:cNvSpPr>
              <p:nvPr/>
            </p:nvSpPr>
            <p:spPr bwMode="auto">
              <a:xfrm>
                <a:off x="6447125" y="6044428"/>
                <a:ext cx="340884" cy="228793"/>
              </a:xfrm>
              <a:prstGeom prst="rect">
                <a:avLst/>
              </a:prstGeom>
              <a:solidFill>
                <a:schemeClr val="bg1"/>
              </a:solidFill>
              <a:ln w="9525">
                <a:solidFill>
                  <a:srgbClr val="1F497D"/>
                </a:solidFill>
                <a:round/>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grpSp>
            <p:nvGrpSpPr>
              <p:cNvPr id="14398" name="Group 85"/>
              <p:cNvGrpSpPr>
                <a:grpSpLocks/>
              </p:cNvGrpSpPr>
              <p:nvPr/>
            </p:nvGrpSpPr>
            <p:grpSpPr bwMode="auto">
              <a:xfrm>
                <a:off x="6496050" y="6121400"/>
                <a:ext cx="241300" cy="69850"/>
                <a:chOff x="6769100" y="4178300"/>
                <a:chExt cx="241300" cy="69850"/>
              </a:xfrm>
            </p:grpSpPr>
            <p:sp>
              <p:nvSpPr>
                <p:cNvPr id="133" name="Rectangle 132"/>
                <p:cNvSpPr>
                  <a:spLocks noChangeArrowheads="1"/>
                </p:cNvSpPr>
                <p:nvPr/>
              </p:nvSpPr>
              <p:spPr bwMode="auto">
                <a:xfrm flipV="1">
                  <a:off x="6769222" y="4178421"/>
                  <a:ext cx="88287" cy="69632"/>
                </a:xfrm>
                <a:prstGeom prst="rect">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sp>
              <p:nvSpPr>
                <p:cNvPr id="134" name="Rectangle 133"/>
                <p:cNvSpPr>
                  <a:spLocks noChangeArrowheads="1"/>
                </p:cNvSpPr>
                <p:nvPr/>
              </p:nvSpPr>
              <p:spPr bwMode="auto">
                <a:xfrm flipV="1">
                  <a:off x="6923723" y="4178421"/>
                  <a:ext cx="152049" cy="69632"/>
                </a:xfrm>
                <a:prstGeom prst="rect">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050">
                    <a:solidFill>
                      <a:schemeClr val="lt1"/>
                    </a:solidFill>
                    <a:latin typeface="+mn-lt"/>
                    <a:ea typeface="+mn-ea"/>
                    <a:cs typeface="MS PGothic" charset="0"/>
                  </a:endParaRPr>
                </a:p>
              </p:txBody>
            </p:sp>
            <p:cxnSp>
              <p:nvCxnSpPr>
                <p:cNvPr id="135" name="Straight Connector 134"/>
                <p:cNvCxnSpPr>
                  <a:cxnSpLocks noChangeShapeType="1"/>
                  <a:stCxn id="133" idx="3"/>
                  <a:endCxn id="134" idx="1"/>
                </p:cNvCxnSpPr>
                <p:nvPr/>
              </p:nvCxnSpPr>
              <p:spPr bwMode="auto">
                <a:xfrm>
                  <a:off x="6857509" y="4213237"/>
                  <a:ext cx="66214" cy="2488"/>
                </a:xfrm>
                <a:prstGeom prst="line">
                  <a:avLst/>
                </a:prstGeom>
                <a:noFill/>
                <a:ln w="9525">
                  <a:solidFill>
                    <a:srgbClr val="1F497D"/>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grpSp>
        </p:grpSp>
      </p:grpSp>
      <p:sp>
        <p:nvSpPr>
          <p:cNvPr id="14377" name="Rounded Rectangle 359"/>
          <p:cNvSpPr>
            <a:spLocks noChangeArrowheads="1"/>
          </p:cNvSpPr>
          <p:nvPr/>
        </p:nvSpPr>
        <p:spPr bwMode="auto">
          <a:xfrm>
            <a:off x="1265635" y="1865710"/>
            <a:ext cx="842963" cy="2628900"/>
          </a:xfrm>
          <a:prstGeom prst="roundRect">
            <a:avLst>
              <a:gd name="adj" fmla="val 5343"/>
            </a:avLst>
          </a:prstGeom>
          <a:solidFill>
            <a:srgbClr val="C6E9F2"/>
          </a:solidFill>
          <a:ln w="12700">
            <a:solidFill>
              <a:srgbClr val="1F497D"/>
            </a:solidFill>
            <a:round/>
            <a:headEnd/>
            <a:tailEnd/>
          </a:ln>
        </p:spPr>
        <p:txBody>
          <a:bodyPr wrap="none" tIns="0" bIns="0"/>
          <a:lstStyle/>
          <a:p>
            <a:pPr algn="ctr"/>
            <a:r>
              <a:rPr lang="en-GB" sz="750"/>
              <a:t>Enterprise IT</a:t>
            </a:r>
          </a:p>
        </p:txBody>
      </p:sp>
      <p:sp>
        <p:nvSpPr>
          <p:cNvPr id="14378" name="Rounded Rectangle 60"/>
          <p:cNvSpPr>
            <a:spLocks noChangeArrowheads="1"/>
          </p:cNvSpPr>
          <p:nvPr/>
        </p:nvSpPr>
        <p:spPr bwMode="auto">
          <a:xfrm>
            <a:off x="1310878" y="4027888"/>
            <a:ext cx="738188" cy="402431"/>
          </a:xfrm>
          <a:prstGeom prst="roundRect">
            <a:avLst>
              <a:gd name="adj" fmla="val 13954"/>
            </a:avLst>
          </a:prstGeom>
          <a:solidFill>
            <a:srgbClr val="002060"/>
          </a:solidFill>
          <a:ln w="12700">
            <a:solidFill>
              <a:schemeClr val="bg1"/>
            </a:solidFill>
            <a:round/>
            <a:headEnd/>
            <a:tailEnd/>
          </a:ln>
        </p:spPr>
        <p:txBody>
          <a:bodyPr lIns="27000" tIns="27000" rIns="27000" bIns="27000" anchor="ctr"/>
          <a:lstStyle/>
          <a:p>
            <a:pPr algn="ctr"/>
            <a:r>
              <a:rPr lang="en-GB" sz="825">
                <a:solidFill>
                  <a:schemeClr val="bg1"/>
                </a:solidFill>
              </a:rPr>
              <a:t>Other Data Lakes</a:t>
            </a:r>
          </a:p>
        </p:txBody>
      </p:sp>
      <p:sp>
        <p:nvSpPr>
          <p:cNvPr id="173" name="Rounded Rectangle 60"/>
          <p:cNvSpPr>
            <a:spLocks noChangeArrowheads="1"/>
          </p:cNvSpPr>
          <p:nvPr/>
        </p:nvSpPr>
        <p:spPr bwMode="auto">
          <a:xfrm>
            <a:off x="1302544" y="2601519"/>
            <a:ext cx="753666" cy="425053"/>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Systems of Engagement</a:t>
            </a:r>
          </a:p>
        </p:txBody>
      </p:sp>
      <p:sp>
        <p:nvSpPr>
          <p:cNvPr id="174" name="Left-Right Arrow 173"/>
          <p:cNvSpPr/>
          <p:nvPr/>
        </p:nvSpPr>
        <p:spPr bwMode="auto">
          <a:xfrm>
            <a:off x="2150271" y="2914654"/>
            <a:ext cx="303610" cy="108347"/>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4381" name="Rounded Rectangle 197"/>
          <p:cNvSpPr>
            <a:spLocks noChangeArrowheads="1"/>
          </p:cNvSpPr>
          <p:nvPr/>
        </p:nvSpPr>
        <p:spPr bwMode="auto">
          <a:xfrm>
            <a:off x="3332560" y="2388394"/>
            <a:ext cx="2528888" cy="1574006"/>
          </a:xfrm>
          <a:prstGeom prst="roundRect">
            <a:avLst>
              <a:gd name="adj" fmla="val 4028"/>
            </a:avLst>
          </a:prstGeom>
          <a:solidFill>
            <a:srgbClr val="FFFFFF"/>
          </a:solidFill>
          <a:ln w="9525">
            <a:solidFill>
              <a:srgbClr val="1F497D"/>
            </a:solidFill>
            <a:round/>
            <a:headEnd/>
            <a:tailEnd/>
          </a:ln>
        </p:spPr>
        <p:txBody>
          <a:bodyPr lIns="27000" tIns="27000" rIns="27000" bIns="27000" anchor="ctr"/>
          <a:lstStyle/>
          <a:p>
            <a:pPr algn="ctr"/>
            <a:r>
              <a:rPr lang="en-GB" sz="1200">
                <a:solidFill>
                  <a:srgbClr val="1F497D"/>
                </a:solidFill>
              </a:rPr>
              <a:t>Data Lake Repositories</a:t>
            </a: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a:p>
            <a:pPr algn="ctr"/>
            <a:endParaRPr lang="en-GB" sz="1200">
              <a:solidFill>
                <a:srgbClr val="1F497D"/>
              </a:solidFill>
            </a:endParaRPr>
          </a:p>
        </p:txBody>
      </p:sp>
      <p:sp>
        <p:nvSpPr>
          <p:cNvPr id="163" name="Can 162"/>
          <p:cNvSpPr/>
          <p:nvPr/>
        </p:nvSpPr>
        <p:spPr>
          <a:xfrm>
            <a:off x="3882628" y="3269460"/>
            <a:ext cx="423863" cy="31789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4" name="Can 163"/>
          <p:cNvSpPr/>
          <p:nvPr/>
        </p:nvSpPr>
        <p:spPr>
          <a:xfrm>
            <a:off x="4420791" y="2905126"/>
            <a:ext cx="355997" cy="64293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5" name="Can 164"/>
          <p:cNvSpPr/>
          <p:nvPr/>
        </p:nvSpPr>
        <p:spPr>
          <a:xfrm>
            <a:off x="4863704" y="3221834"/>
            <a:ext cx="600075" cy="25241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7" name="Magnetic Disk 166"/>
          <p:cNvSpPr/>
          <p:nvPr/>
        </p:nvSpPr>
        <p:spPr>
          <a:xfrm>
            <a:off x="4356497" y="3442100"/>
            <a:ext cx="304800" cy="21550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8" name="Magnetic Disk 167"/>
          <p:cNvSpPr/>
          <p:nvPr/>
        </p:nvSpPr>
        <p:spPr>
          <a:xfrm>
            <a:off x="4470797" y="3556401"/>
            <a:ext cx="304800" cy="215503"/>
          </a:xfrm>
          <a:prstGeom prst="flowChartMagneticDisk">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69" name="Rounded Rectangle 60"/>
          <p:cNvSpPr>
            <a:spLocks noChangeArrowheads="1"/>
          </p:cNvSpPr>
          <p:nvPr/>
        </p:nvSpPr>
        <p:spPr bwMode="auto">
          <a:xfrm>
            <a:off x="1302544" y="3551638"/>
            <a:ext cx="753666" cy="425053"/>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Systems of Automation</a:t>
            </a:r>
          </a:p>
        </p:txBody>
      </p:sp>
      <p:sp>
        <p:nvSpPr>
          <p:cNvPr id="170" name="Rounded Rectangle 60"/>
          <p:cNvSpPr>
            <a:spLocks noChangeArrowheads="1"/>
          </p:cNvSpPr>
          <p:nvPr/>
        </p:nvSpPr>
        <p:spPr bwMode="auto">
          <a:xfrm>
            <a:off x="1302544" y="2125269"/>
            <a:ext cx="753666" cy="425053"/>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Systems of Record</a:t>
            </a:r>
          </a:p>
        </p:txBody>
      </p:sp>
      <p:sp>
        <p:nvSpPr>
          <p:cNvPr id="172" name="Rounded Rectangle 60"/>
          <p:cNvSpPr>
            <a:spLocks noChangeArrowheads="1"/>
          </p:cNvSpPr>
          <p:nvPr/>
        </p:nvSpPr>
        <p:spPr bwMode="auto">
          <a:xfrm>
            <a:off x="1302544" y="3076576"/>
            <a:ext cx="753666" cy="425054"/>
          </a:xfrm>
          <a:prstGeom prst="roundRect">
            <a:avLst>
              <a:gd name="adj" fmla="val 13476"/>
            </a:avLst>
          </a:prstGeom>
          <a:solidFill>
            <a:schemeClr val="bg1"/>
          </a:solidFill>
          <a:ln w="12700">
            <a:solidFill>
              <a:srgbClr val="1F497D"/>
            </a:solidFill>
            <a:round/>
            <a:headEnd/>
            <a:tailEnd/>
          </a:ln>
        </p:spPr>
        <p:txBody>
          <a:bodyPr lIns="27000" tIns="27000" rIns="27000" bIns="27000" anchor="ctr"/>
          <a:lstStyle/>
          <a:p>
            <a:pPr algn="ctr">
              <a:defRPr/>
            </a:pPr>
            <a:r>
              <a:rPr lang="en-GB" sz="788" dirty="0">
                <a:latin typeface="+mn-lt"/>
                <a:ea typeface="+mn-ea"/>
                <a:cs typeface="MS PGothic" charset="0"/>
              </a:rPr>
              <a:t>New Sources</a:t>
            </a:r>
          </a:p>
        </p:txBody>
      </p:sp>
      <p:sp>
        <p:nvSpPr>
          <p:cNvPr id="166" name="Rounded Rectangle 197"/>
          <p:cNvSpPr>
            <a:spLocks noChangeArrowheads="1"/>
          </p:cNvSpPr>
          <p:nvPr/>
        </p:nvSpPr>
        <p:spPr bwMode="auto">
          <a:xfrm>
            <a:off x="4610845" y="1819100"/>
            <a:ext cx="757622" cy="542925"/>
          </a:xfrm>
          <a:prstGeom prst="roundRect">
            <a:avLst>
              <a:gd name="adj" fmla="val 6778"/>
            </a:avLst>
          </a:prstGeom>
          <a:solidFill>
            <a:srgbClr val="CCFFCC"/>
          </a:solidFill>
          <a:ln w="9525">
            <a:solidFill>
              <a:srgbClr val="1F497D"/>
            </a:solidFill>
            <a:round/>
            <a:headEnd/>
            <a:tailEnd/>
          </a:ln>
        </p:spPr>
        <p:txBody>
          <a:bodyPr lIns="27000" tIns="27000" rIns="27000" bIns="27000" anchor="ctr"/>
          <a:lstStyle/>
          <a:p>
            <a:pPr algn="ctr"/>
            <a:r>
              <a:rPr lang="en-GB" sz="1050" dirty="0"/>
              <a:t>Analytics</a:t>
            </a:r>
          </a:p>
          <a:p>
            <a:pPr algn="ctr"/>
            <a:r>
              <a:rPr lang="en-GB" sz="1050" dirty="0"/>
              <a:t>Engines</a:t>
            </a:r>
          </a:p>
        </p:txBody>
      </p:sp>
      <p:sp>
        <p:nvSpPr>
          <p:cNvPr id="2" name="Down Arrow 1"/>
          <p:cNvSpPr/>
          <p:nvPr/>
        </p:nvSpPr>
        <p:spPr>
          <a:xfrm>
            <a:off x="4885556" y="1395303"/>
            <a:ext cx="134142" cy="335410"/>
          </a:xfrm>
          <a:prstGeom prst="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rgbClr val="1F497D"/>
              </a:solidFill>
              <a:latin typeface="Calibri"/>
              <a:cs typeface="Calibri"/>
            </a:endParaRPr>
          </a:p>
        </p:txBody>
      </p:sp>
      <p:sp>
        <p:nvSpPr>
          <p:cNvPr id="171" name="Rounded Rectangular Callout 170"/>
          <p:cNvSpPr/>
          <p:nvPr/>
        </p:nvSpPr>
        <p:spPr>
          <a:xfrm>
            <a:off x="6439688" y="739733"/>
            <a:ext cx="1132551" cy="485379"/>
          </a:xfrm>
          <a:prstGeom prst="wedgeRoundRectCallout">
            <a:avLst>
              <a:gd name="adj1" fmla="val -55678"/>
              <a:gd name="adj2" fmla="val 157362"/>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en-US" sz="1200" b="1" dirty="0">
                <a:solidFill>
                  <a:srgbClr val="1D3649"/>
                </a:solidFill>
                <a:latin typeface="Calibri"/>
                <a:ea typeface="+mn-ea"/>
                <a:cs typeface="+mn-cs"/>
              </a:rPr>
              <a:t>Build Trust</a:t>
            </a:r>
          </a:p>
        </p:txBody>
      </p:sp>
      <p:sp>
        <p:nvSpPr>
          <p:cNvPr id="175" name="Rounded Rectangular Callout 174"/>
          <p:cNvSpPr/>
          <p:nvPr/>
        </p:nvSpPr>
        <p:spPr>
          <a:xfrm>
            <a:off x="1963414" y="739733"/>
            <a:ext cx="1294344" cy="485379"/>
          </a:xfrm>
          <a:prstGeom prst="wedgeRoundRectCallout">
            <a:avLst>
              <a:gd name="adj1" fmla="val 107778"/>
              <a:gd name="adj2" fmla="val 179948"/>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en-US" sz="1200" b="1" dirty="0">
                <a:solidFill>
                  <a:srgbClr val="1D3649"/>
                </a:solidFill>
                <a:latin typeface="Calibri"/>
                <a:ea typeface="+mn-ea"/>
                <a:cs typeface="+mn-cs"/>
              </a:rPr>
              <a:t>Rapid analytics development</a:t>
            </a:r>
          </a:p>
        </p:txBody>
      </p:sp>
      <p:sp>
        <p:nvSpPr>
          <p:cNvPr id="176" name="Rounded Rectangular Callout 175"/>
          <p:cNvSpPr/>
          <p:nvPr/>
        </p:nvSpPr>
        <p:spPr>
          <a:xfrm>
            <a:off x="6331826" y="2034077"/>
            <a:ext cx="1294344" cy="701103"/>
          </a:xfrm>
          <a:prstGeom prst="wedgeRoundRectCallout">
            <a:avLst>
              <a:gd name="adj1" fmla="val 16310"/>
              <a:gd name="adj2" fmla="val 78310"/>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en-US" sz="1200" b="1" dirty="0">
                <a:solidFill>
                  <a:srgbClr val="1D3649"/>
                </a:solidFill>
                <a:latin typeface="Calibri"/>
                <a:ea typeface="+mn-ea"/>
                <a:cs typeface="+mn-cs"/>
              </a:rPr>
              <a:t>Self-service experiments and analysis</a:t>
            </a:r>
          </a:p>
        </p:txBody>
      </p:sp>
      <p:sp>
        <p:nvSpPr>
          <p:cNvPr id="177" name="Rounded Rectangular Callout 176"/>
          <p:cNvSpPr/>
          <p:nvPr/>
        </p:nvSpPr>
        <p:spPr>
          <a:xfrm>
            <a:off x="2826310" y="3490214"/>
            <a:ext cx="1294344" cy="701103"/>
          </a:xfrm>
          <a:prstGeom prst="wedgeRoundRectCallout">
            <a:avLst>
              <a:gd name="adj1" fmla="val 82369"/>
              <a:gd name="adj2" fmla="val -46782"/>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en-US" sz="1350" b="1" dirty="0">
                <a:solidFill>
                  <a:srgbClr val="1D3649"/>
                </a:solidFill>
                <a:latin typeface="Calibri"/>
                <a:ea typeface="+mn-ea"/>
                <a:cs typeface="+mn-cs"/>
              </a:rPr>
              <a:t>Analytics execution</a:t>
            </a:r>
          </a:p>
        </p:txBody>
      </p:sp>
      <p:sp>
        <p:nvSpPr>
          <p:cNvPr id="178" name="Rounded Rectangular Callout 177"/>
          <p:cNvSpPr/>
          <p:nvPr/>
        </p:nvSpPr>
        <p:spPr>
          <a:xfrm>
            <a:off x="2826310" y="3490214"/>
            <a:ext cx="1294344" cy="701103"/>
          </a:xfrm>
          <a:prstGeom prst="wedgeRoundRectCallout">
            <a:avLst>
              <a:gd name="adj1" fmla="val -103106"/>
              <a:gd name="adj2" fmla="val -89001"/>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en-US" sz="1200" b="1" dirty="0">
                <a:solidFill>
                  <a:srgbClr val="1D3649"/>
                </a:solidFill>
                <a:latin typeface="Calibri"/>
                <a:ea typeface="+mn-ea"/>
                <a:cs typeface="+mn-cs"/>
              </a:rPr>
              <a:t>Analytics execution</a:t>
            </a:r>
          </a:p>
        </p:txBody>
      </p:sp>
      <p:sp>
        <p:nvSpPr>
          <p:cNvPr id="179" name="Rounded Rectangular Callout 178"/>
          <p:cNvSpPr/>
          <p:nvPr/>
        </p:nvSpPr>
        <p:spPr>
          <a:xfrm>
            <a:off x="5468930" y="685802"/>
            <a:ext cx="808965" cy="485379"/>
          </a:xfrm>
          <a:prstGeom prst="wedgeRoundRectCallout">
            <a:avLst>
              <a:gd name="adj1" fmla="val -47548"/>
              <a:gd name="adj2" fmla="val 87345"/>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en-US" sz="1200" b="1" dirty="0">
                <a:solidFill>
                  <a:srgbClr val="1D3649"/>
                </a:solidFill>
                <a:latin typeface="Calibri"/>
                <a:ea typeface="+mn-ea"/>
                <a:cs typeface="+mn-cs"/>
              </a:rPr>
              <a:t>Describe Data</a:t>
            </a:r>
          </a:p>
        </p:txBody>
      </p:sp>
    </p:spTree>
    <p:extLst>
      <p:ext uri="{BB962C8B-B14F-4D97-AF65-F5344CB8AC3E}">
        <p14:creationId xmlns:p14="http://schemas.microsoft.com/office/powerpoint/2010/main" val="1547945166"/>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3"/>
          <p:cNvSpPr>
            <a:spLocks noGrp="1"/>
          </p:cNvSpPr>
          <p:nvPr>
            <p:ph type="title"/>
          </p:nvPr>
        </p:nvSpPr>
        <p:spPr/>
        <p:txBody>
          <a:bodyPr/>
          <a:lstStyle/>
          <a:p>
            <a:r>
              <a:rPr lang="en-GB">
                <a:latin typeface="Calibri" charset="0"/>
                <a:ea typeface="ＭＳ Ｐゴシック" charset="0"/>
              </a:rPr>
              <a:t>Patterns of Information Management</a:t>
            </a:r>
          </a:p>
        </p:txBody>
      </p:sp>
      <p:sp>
        <p:nvSpPr>
          <p:cNvPr id="73730" name="Content Placeholder 8"/>
          <p:cNvSpPr>
            <a:spLocks noGrp="1"/>
          </p:cNvSpPr>
          <p:nvPr>
            <p:ph idx="1"/>
          </p:nvPr>
        </p:nvSpPr>
        <p:spPr>
          <a:xfrm>
            <a:off x="1485900" y="2692004"/>
            <a:ext cx="6171010" cy="1735931"/>
          </a:xfrm>
        </p:spPr>
        <p:txBody>
          <a:bodyPr/>
          <a:lstStyle/>
          <a:p>
            <a:r>
              <a:rPr lang="en-GB" sz="1350">
                <a:latin typeface="Calibri" charset="0"/>
                <a:ea typeface="ＭＳ Ｐゴシック" charset="0"/>
                <a:cs typeface="ＭＳ Ｐゴシック" charset="0"/>
              </a:rPr>
              <a:t>Vocabulary for design discussions.</a:t>
            </a:r>
          </a:p>
          <a:p>
            <a:r>
              <a:rPr lang="en-GB" sz="1350">
                <a:latin typeface="Calibri" charset="0"/>
                <a:ea typeface="ＭＳ Ｐゴシック" charset="0"/>
                <a:cs typeface="ＭＳ Ｐゴシック" charset="0"/>
              </a:rPr>
              <a:t>Icons used in white-boarding and design documents.</a:t>
            </a:r>
          </a:p>
          <a:p>
            <a:r>
              <a:rPr lang="en-GB" sz="1350">
                <a:latin typeface="Calibri" charset="0"/>
                <a:ea typeface="ＭＳ Ｐゴシック" charset="0"/>
                <a:cs typeface="ＭＳ Ｐゴシック" charset="0"/>
              </a:rPr>
              <a:t>Design guidance for specific solutions.</a:t>
            </a:r>
          </a:p>
          <a:p>
            <a:r>
              <a:rPr lang="en-GB" sz="1350">
                <a:latin typeface="Calibri" charset="0"/>
                <a:ea typeface="ＭＳ Ｐゴシック" charset="0"/>
                <a:cs typeface="ＭＳ Ｐゴシック" charset="0"/>
              </a:rPr>
              <a:t>A catalogue of design choices.</a:t>
            </a:r>
          </a:p>
          <a:p>
            <a:r>
              <a:rPr lang="en-GB" sz="1350">
                <a:latin typeface="Calibri" charset="0"/>
                <a:ea typeface="ＭＳ Ｐゴシック" charset="0"/>
                <a:cs typeface="ＭＳ Ｐゴシック" charset="0"/>
              </a:rPr>
              <a:t>Foundation for setting architecture standards and reference architectures.</a:t>
            </a:r>
          </a:p>
          <a:p>
            <a:r>
              <a:rPr lang="en-GB" sz="1350">
                <a:latin typeface="Calibri" charset="0"/>
                <a:ea typeface="ＭＳ Ｐゴシック" charset="0"/>
                <a:cs typeface="ＭＳ Ｐゴシック" charset="0"/>
              </a:rPr>
              <a:t>Material for education and training in information architecture.</a:t>
            </a:r>
          </a:p>
          <a:p>
            <a:endParaRPr lang="en-GB" sz="1350">
              <a:latin typeface="Calibri" charset="0"/>
              <a:ea typeface="ＭＳ Ｐゴシック" charset="0"/>
              <a:cs typeface="ＭＳ Ｐゴシック" charset="0"/>
            </a:endParaRPr>
          </a:p>
        </p:txBody>
      </p:sp>
      <p:pic>
        <p:nvPicPr>
          <p:cNvPr id="7373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1223" y="817960"/>
            <a:ext cx="3263503" cy="170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2" name="Right Arrow 6"/>
          <p:cNvSpPr>
            <a:spLocks noChangeArrowheads="1"/>
          </p:cNvSpPr>
          <p:nvPr/>
        </p:nvSpPr>
        <p:spPr bwMode="auto">
          <a:xfrm>
            <a:off x="3458766" y="1509713"/>
            <a:ext cx="352425" cy="254794"/>
          </a:xfrm>
          <a:prstGeom prst="rightArrow">
            <a:avLst>
              <a:gd name="adj1" fmla="val 50000"/>
              <a:gd name="adj2" fmla="val 49865"/>
            </a:avLst>
          </a:prstGeom>
          <a:solidFill>
            <a:schemeClr val="tx2"/>
          </a:solidFill>
          <a:ln w="9525">
            <a:solidFill>
              <a:schemeClr val="tx1"/>
            </a:solidFill>
            <a:round/>
            <a:headEnd/>
            <a:tailEnd/>
          </a:ln>
        </p:spPr>
        <p:txBody>
          <a:bodyPr/>
          <a:lstStyle/>
          <a:p>
            <a:endParaRPr lang="en-GB" sz="1050"/>
          </a:p>
        </p:txBody>
      </p:sp>
      <p:sp>
        <p:nvSpPr>
          <p:cNvPr id="73733" name="Rectangle 1"/>
          <p:cNvSpPr>
            <a:spLocks noChangeArrowheads="1"/>
          </p:cNvSpPr>
          <p:nvPr/>
        </p:nvSpPr>
        <p:spPr bwMode="auto">
          <a:xfrm rot="16200000">
            <a:off x="6514704" y="2298700"/>
            <a:ext cx="463629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900" dirty="0">
                <a:solidFill>
                  <a:srgbClr val="1F497D"/>
                </a:solidFill>
              </a:rPr>
              <a:t>http://</a:t>
            </a:r>
            <a:r>
              <a:rPr lang="en-US" sz="900" dirty="0" err="1">
                <a:solidFill>
                  <a:srgbClr val="1F497D"/>
                </a:solidFill>
              </a:rPr>
              <a:t>www.informit.com</a:t>
            </a:r>
            <a:r>
              <a:rPr lang="en-US" sz="900" dirty="0">
                <a:solidFill>
                  <a:srgbClr val="1F497D"/>
                </a:solidFill>
              </a:rPr>
              <a:t>/store/patterns-of-information-management-9780133155501?WT.mc_id=</a:t>
            </a:r>
            <a:r>
              <a:rPr lang="en-US" sz="900" dirty="0" err="1">
                <a:solidFill>
                  <a:srgbClr val="1F497D"/>
                </a:solidFill>
              </a:rPr>
              <a:t>Author_Chessell_PoIM</a:t>
            </a:r>
            <a:endParaRPr lang="en-US" sz="900" dirty="0">
              <a:solidFill>
                <a:srgbClr val="1F497D"/>
              </a:solidFill>
            </a:endParaRPr>
          </a:p>
        </p:txBody>
      </p:sp>
      <p:pic>
        <p:nvPicPr>
          <p:cNvPr id="73734" name="Picture 11" descr="Patterns of Information Management.jpg"/>
          <p:cNvPicPr>
            <a:picLocks noChangeAspect="1"/>
          </p:cNvPicPr>
          <p:nvPr/>
        </p:nvPicPr>
        <p:blipFill>
          <a:blip r:embed="rId4">
            <a:extLst>
              <a:ext uri="{28A0092B-C50C-407E-A947-70E740481C1C}">
                <a14:useLocalDpi xmlns:a14="http://schemas.microsoft.com/office/drawing/2010/main" val="0"/>
              </a:ext>
            </a:extLst>
          </a:blip>
          <a:srcRect l="10811" r="14189"/>
          <a:stretch>
            <a:fillRect/>
          </a:stretch>
        </p:blipFill>
        <p:spPr bwMode="auto">
          <a:xfrm>
            <a:off x="2047875" y="1006079"/>
            <a:ext cx="1057275" cy="14097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81061053"/>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6"/>
          <p:cNvSpPr>
            <a:spLocks noGrp="1"/>
          </p:cNvSpPr>
          <p:nvPr>
            <p:ph type="title"/>
          </p:nvPr>
        </p:nvSpPr>
        <p:spPr/>
        <p:txBody>
          <a:bodyPr/>
          <a:lstStyle/>
          <a:p>
            <a:r>
              <a:rPr lang="en-US">
                <a:latin typeface="Arial" charset="0"/>
                <a:ea typeface="MS PGothic" charset="0"/>
              </a:rPr>
              <a:t>Ethics for Big Data and Analytics</a:t>
            </a:r>
          </a:p>
        </p:txBody>
      </p:sp>
      <p:sp>
        <p:nvSpPr>
          <p:cNvPr id="10" name="Content Placeholder 2"/>
          <p:cNvSpPr>
            <a:spLocks noGrp="1"/>
          </p:cNvSpPr>
          <p:nvPr>
            <p:ph idx="4294967295"/>
          </p:nvPr>
        </p:nvSpPr>
        <p:spPr>
          <a:xfrm>
            <a:off x="482600" y="932657"/>
            <a:ext cx="4246960" cy="3921919"/>
          </a:xfrm>
        </p:spPr>
        <p:txBody>
          <a:bodyPr>
            <a:normAutofit fontScale="92500" lnSpcReduction="10000"/>
          </a:bodyPr>
          <a:lstStyle/>
          <a:p>
            <a:pPr>
              <a:lnSpc>
                <a:spcPct val="90000"/>
              </a:lnSpc>
              <a:spcAft>
                <a:spcPts val="900"/>
              </a:spcAft>
              <a:buClr>
                <a:schemeClr val="accent2"/>
              </a:buClr>
              <a:buFont typeface="Wingdings" charset="0"/>
              <a:buChar char="ü"/>
              <a:defRPr/>
            </a:pPr>
            <a:r>
              <a:rPr lang="en-GB" sz="1050" b="1" dirty="0">
                <a:solidFill>
                  <a:schemeClr val="tx1"/>
                </a:solidFill>
                <a:latin typeface="Arial" charset="0"/>
                <a:ea typeface="MS PGothic" charset="0"/>
              </a:rPr>
              <a:t>Context – </a:t>
            </a:r>
            <a:r>
              <a:rPr lang="en-GB" sz="1050" dirty="0">
                <a:solidFill>
                  <a:schemeClr val="tx1"/>
                </a:solidFill>
                <a:latin typeface="Arial" charset="0"/>
                <a:ea typeface="MS PGothic" charset="0"/>
              </a:rPr>
              <a:t>for what purpose was the data originally surrendered? For what purpose is the data now being used?  How far removed from the original context is its new use?</a:t>
            </a:r>
          </a:p>
          <a:p>
            <a:pPr>
              <a:lnSpc>
                <a:spcPct val="90000"/>
              </a:lnSpc>
              <a:spcAft>
                <a:spcPts val="900"/>
              </a:spcAft>
              <a:buClr>
                <a:schemeClr val="accent2"/>
              </a:buClr>
              <a:buFont typeface="Wingdings" charset="0"/>
              <a:buChar char="ü"/>
              <a:defRPr/>
            </a:pPr>
            <a:r>
              <a:rPr lang="en-US" sz="1050" b="1" dirty="0">
                <a:solidFill>
                  <a:schemeClr val="tx1"/>
                </a:solidFill>
                <a:latin typeface="Arial" charset="0"/>
                <a:ea typeface="MS PGothic" charset="0"/>
              </a:rPr>
              <a:t>Consent &amp; Choice</a:t>
            </a:r>
            <a:r>
              <a:rPr lang="en-US" sz="1050" dirty="0">
                <a:solidFill>
                  <a:schemeClr val="tx1"/>
                </a:solidFill>
                <a:latin typeface="Arial" charset="0"/>
                <a:ea typeface="MS PGothic" charset="0"/>
              </a:rPr>
              <a:t> – What are the choices given to an affected party?  Do they know they are making a choice? Do they really understand what they are agreeing to? Do they really have an opportunity to decline?  What alternatives are offered?</a:t>
            </a:r>
          </a:p>
          <a:p>
            <a:pPr>
              <a:lnSpc>
                <a:spcPct val="90000"/>
              </a:lnSpc>
              <a:spcAft>
                <a:spcPts val="900"/>
              </a:spcAft>
              <a:buClr>
                <a:schemeClr val="accent2"/>
              </a:buClr>
              <a:buFont typeface="Wingdings" charset="0"/>
              <a:buChar char="ü"/>
              <a:defRPr/>
            </a:pPr>
            <a:r>
              <a:rPr lang="en-US" sz="1050" b="1" dirty="0">
                <a:solidFill>
                  <a:schemeClr val="tx1"/>
                </a:solidFill>
                <a:latin typeface="Arial" charset="0"/>
                <a:ea typeface="MS PGothic" charset="0"/>
              </a:rPr>
              <a:t>Reasonable</a:t>
            </a:r>
            <a:r>
              <a:rPr lang="en-US" sz="1050" dirty="0">
                <a:solidFill>
                  <a:schemeClr val="tx1"/>
                </a:solidFill>
                <a:latin typeface="Arial" charset="0"/>
                <a:ea typeface="MS PGothic" charset="0"/>
              </a:rPr>
              <a:t> – is the depth and breadth of the data used and the relationships derived reasonable for the application it is used for?</a:t>
            </a:r>
          </a:p>
          <a:p>
            <a:pPr>
              <a:lnSpc>
                <a:spcPct val="90000"/>
              </a:lnSpc>
              <a:spcAft>
                <a:spcPts val="900"/>
              </a:spcAft>
              <a:buClr>
                <a:schemeClr val="accent2"/>
              </a:buClr>
              <a:buFont typeface="Wingdings" charset="0"/>
              <a:buChar char="ü"/>
              <a:defRPr/>
            </a:pPr>
            <a:r>
              <a:rPr lang="en-US" sz="1050" b="1" dirty="0">
                <a:solidFill>
                  <a:schemeClr val="tx1"/>
                </a:solidFill>
                <a:latin typeface="Arial" charset="0"/>
                <a:ea typeface="MS PGothic" charset="0"/>
              </a:rPr>
              <a:t>Substantiated – </a:t>
            </a:r>
            <a:r>
              <a:rPr lang="en-US" sz="1050" dirty="0">
                <a:solidFill>
                  <a:schemeClr val="tx1"/>
                </a:solidFill>
                <a:latin typeface="Arial" charset="0"/>
                <a:ea typeface="MS PGothic" charset="0"/>
              </a:rPr>
              <a:t>Are the sources of data used appropriate, authoritative, complete and timely for the application?</a:t>
            </a:r>
          </a:p>
          <a:p>
            <a:pPr>
              <a:lnSpc>
                <a:spcPct val="90000"/>
              </a:lnSpc>
              <a:spcAft>
                <a:spcPts val="900"/>
              </a:spcAft>
              <a:buClr>
                <a:schemeClr val="accent2"/>
              </a:buClr>
              <a:buFont typeface="Wingdings" charset="0"/>
              <a:buChar char="ü"/>
              <a:defRPr/>
            </a:pPr>
            <a:r>
              <a:rPr lang="en-US" sz="1050" b="1" dirty="0">
                <a:solidFill>
                  <a:schemeClr val="tx1"/>
                </a:solidFill>
                <a:latin typeface="Arial" charset="0"/>
                <a:ea typeface="MS PGothic" charset="0"/>
              </a:rPr>
              <a:t>Owned</a:t>
            </a:r>
            <a:r>
              <a:rPr lang="en-US" sz="1050" dirty="0">
                <a:solidFill>
                  <a:schemeClr val="tx1"/>
                </a:solidFill>
                <a:latin typeface="Arial" charset="0"/>
                <a:ea typeface="MS PGothic" charset="0"/>
              </a:rPr>
              <a:t> – Who owns the resulting insight?  What are their responsibilities towards it in terms of its protection and the obligation to act?</a:t>
            </a:r>
          </a:p>
          <a:p>
            <a:pPr>
              <a:lnSpc>
                <a:spcPct val="90000"/>
              </a:lnSpc>
              <a:spcAft>
                <a:spcPts val="900"/>
              </a:spcAft>
              <a:buClr>
                <a:schemeClr val="accent2"/>
              </a:buClr>
              <a:buFont typeface="Wingdings" charset="0"/>
              <a:buChar char="ü"/>
              <a:defRPr/>
            </a:pPr>
            <a:r>
              <a:rPr lang="en-US" sz="1050" b="1" dirty="0">
                <a:solidFill>
                  <a:schemeClr val="tx1"/>
                </a:solidFill>
                <a:latin typeface="Arial" charset="0"/>
                <a:ea typeface="MS PGothic" charset="0"/>
              </a:rPr>
              <a:t>Fair</a:t>
            </a:r>
            <a:r>
              <a:rPr lang="en-US" sz="1050" dirty="0">
                <a:solidFill>
                  <a:schemeClr val="tx1"/>
                </a:solidFill>
                <a:latin typeface="Arial" charset="0"/>
                <a:ea typeface="MS PGothic" charset="0"/>
              </a:rPr>
              <a:t> – How equitable are the results of the application to all parties?   Is everyone properly compensated?</a:t>
            </a:r>
          </a:p>
          <a:p>
            <a:pPr>
              <a:lnSpc>
                <a:spcPct val="90000"/>
              </a:lnSpc>
              <a:spcAft>
                <a:spcPts val="900"/>
              </a:spcAft>
              <a:buClr>
                <a:schemeClr val="accent2"/>
              </a:buClr>
              <a:buFont typeface="Wingdings" charset="0"/>
              <a:buChar char="ü"/>
              <a:defRPr/>
            </a:pPr>
            <a:r>
              <a:rPr lang="en-US" sz="1050" b="1" dirty="0">
                <a:solidFill>
                  <a:schemeClr val="tx1"/>
                </a:solidFill>
                <a:latin typeface="Arial" charset="0"/>
                <a:ea typeface="MS PGothic" charset="0"/>
              </a:rPr>
              <a:t>Considered</a:t>
            </a:r>
            <a:r>
              <a:rPr lang="en-US" sz="1050" dirty="0">
                <a:solidFill>
                  <a:schemeClr val="tx1"/>
                </a:solidFill>
                <a:latin typeface="Arial" charset="0"/>
                <a:ea typeface="MS PGothic" charset="0"/>
              </a:rPr>
              <a:t> – What are the consequences of the data collection and analysis? </a:t>
            </a:r>
          </a:p>
          <a:p>
            <a:pPr>
              <a:lnSpc>
                <a:spcPct val="90000"/>
              </a:lnSpc>
              <a:spcAft>
                <a:spcPts val="900"/>
              </a:spcAft>
              <a:buClr>
                <a:schemeClr val="accent2"/>
              </a:buClr>
              <a:buFont typeface="Wingdings" charset="0"/>
              <a:buChar char="ü"/>
              <a:defRPr/>
            </a:pPr>
            <a:r>
              <a:rPr lang="en-US" sz="1050" b="1" dirty="0">
                <a:solidFill>
                  <a:schemeClr val="tx1"/>
                </a:solidFill>
                <a:latin typeface="Arial" charset="0"/>
                <a:ea typeface="MS PGothic" charset="0"/>
              </a:rPr>
              <a:t>Access </a:t>
            </a:r>
            <a:r>
              <a:rPr lang="en-US" sz="1050" dirty="0">
                <a:solidFill>
                  <a:schemeClr val="tx1"/>
                </a:solidFill>
                <a:latin typeface="Arial" charset="0"/>
                <a:ea typeface="MS PGothic" charset="0"/>
              </a:rPr>
              <a:t>– What access to data is given to the data subject?</a:t>
            </a:r>
          </a:p>
          <a:p>
            <a:pPr>
              <a:lnSpc>
                <a:spcPct val="90000"/>
              </a:lnSpc>
              <a:spcAft>
                <a:spcPts val="900"/>
              </a:spcAft>
              <a:buClr>
                <a:schemeClr val="accent2"/>
              </a:buClr>
              <a:buFont typeface="Wingdings" charset="0"/>
              <a:buChar char="ü"/>
              <a:defRPr/>
            </a:pPr>
            <a:r>
              <a:rPr lang="en-US" sz="1050" b="1" dirty="0">
                <a:solidFill>
                  <a:schemeClr val="tx1"/>
                </a:solidFill>
                <a:latin typeface="Arial" charset="0"/>
                <a:ea typeface="MS PGothic" charset="0"/>
              </a:rPr>
              <a:t>Accountable</a:t>
            </a:r>
            <a:r>
              <a:rPr lang="en-US" sz="1050" dirty="0">
                <a:solidFill>
                  <a:schemeClr val="tx1"/>
                </a:solidFill>
                <a:latin typeface="Arial" charset="0"/>
                <a:ea typeface="MS PGothic" charset="0"/>
              </a:rPr>
              <a:t> – How are mistakes and unintended consequences detected and repaired?  Can the interested parties check the results that affect them?</a:t>
            </a:r>
          </a:p>
        </p:txBody>
      </p:sp>
      <p:pic>
        <p:nvPicPr>
          <p:cNvPr id="7270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0463" y="954485"/>
            <a:ext cx="2124075" cy="2734865"/>
          </a:xfrm>
          <a:prstGeom prst="rect">
            <a:avLst/>
          </a:prstGeom>
          <a:noFill/>
          <a:ln w="9525">
            <a:solidFill>
              <a:srgbClr val="604A7B"/>
            </a:solidFill>
            <a:miter lim="800000"/>
            <a:headEnd/>
            <a:tailEnd/>
          </a:ln>
          <a:extLst>
            <a:ext uri="{909E8E84-426E-40dd-AFC4-6F175D3DCCD1}">
              <a14:hiddenFill xmlns:a14="http://schemas.microsoft.com/office/drawing/2010/main" xmlns="">
                <a:solidFill>
                  <a:srgbClr val="FFFFFF"/>
                </a:solidFill>
              </a14:hiddenFill>
            </a:ext>
          </a:extLst>
        </p:spPr>
      </p:pic>
      <p:sp>
        <p:nvSpPr>
          <p:cNvPr id="72708" name="Rectangle 1"/>
          <p:cNvSpPr>
            <a:spLocks noChangeArrowheads="1"/>
          </p:cNvSpPr>
          <p:nvPr/>
        </p:nvSpPr>
        <p:spPr bwMode="auto">
          <a:xfrm>
            <a:off x="6276182" y="4010819"/>
            <a:ext cx="211693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200" b="1">
                <a:solidFill>
                  <a:srgbClr val="1F497D"/>
                </a:solidFill>
              </a:rPr>
              <a:t>http://www.ibmbigdatahub.com/whitepaper/ethics-big-data-and-analytics</a:t>
            </a:r>
          </a:p>
        </p:txBody>
      </p:sp>
    </p:spTree>
    <p:extLst>
      <p:ext uri="{BB962C8B-B14F-4D97-AF65-F5344CB8AC3E}">
        <p14:creationId xmlns:p14="http://schemas.microsoft.com/office/powerpoint/2010/main" val="2752311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normAutofit fontScale="90000"/>
          </a:bodyPr>
          <a:lstStyle/>
          <a:p>
            <a:r>
              <a:rPr lang="en-US">
                <a:latin typeface="Arial" charset="0"/>
                <a:ea typeface="MS PGothic" charset="0"/>
              </a:rPr>
              <a:t>Common Information Models for an Open, Analytical and Agile World</a:t>
            </a:r>
          </a:p>
        </p:txBody>
      </p:sp>
      <p:sp>
        <p:nvSpPr>
          <p:cNvPr id="3" name="Content Placeholder 2"/>
          <p:cNvSpPr>
            <a:spLocks noGrp="1"/>
          </p:cNvSpPr>
          <p:nvPr>
            <p:ph sz="half" idx="1"/>
          </p:nvPr>
        </p:nvSpPr>
        <p:spPr>
          <a:xfrm>
            <a:off x="774701" y="1295400"/>
            <a:ext cx="3299222" cy="3271044"/>
          </a:xfrm>
        </p:spPr>
        <p:txBody>
          <a:bodyPr>
            <a:normAutofit fontScale="55000" lnSpcReduction="20000"/>
          </a:bodyPr>
          <a:lstStyle/>
          <a:p>
            <a:pPr>
              <a:defRPr/>
            </a:pPr>
            <a:r>
              <a:rPr lang="en-US" dirty="0">
                <a:solidFill>
                  <a:schemeClr val="accent3">
                    <a:lumMod val="75000"/>
                  </a:schemeClr>
                </a:solidFill>
              </a:rPr>
              <a:t>To drive maximum value from complex IT projects, IT professionals need a deep understanding of the information their projects will use. Too often, however, IT treats information as an afterthought: the “poor stepchild” behind applications and infrastructure. That needs to change. This book will help you change it. </a:t>
            </a:r>
          </a:p>
          <a:p>
            <a:pPr>
              <a:defRPr/>
            </a:pPr>
            <a:r>
              <a:rPr lang="en-US" dirty="0">
                <a:solidFill>
                  <a:schemeClr val="accent3">
                    <a:lumMod val="75000"/>
                  </a:schemeClr>
                </a:solidFill>
              </a:rPr>
              <a:t>Using a complete case study, the authors explain what CIMs are, how to build them, and how to maintain them. You learn how to clarify the structure, meaning, and intent of any information you may exchange, and then use your CIM to improve integration, collaboration, and agility. </a:t>
            </a:r>
          </a:p>
          <a:p>
            <a:pPr>
              <a:defRPr/>
            </a:pPr>
            <a:r>
              <a:rPr lang="en-US" dirty="0">
                <a:solidFill>
                  <a:schemeClr val="accent3">
                    <a:lumMod val="75000"/>
                  </a:schemeClr>
                </a:solidFill>
              </a:rPr>
              <a:t>In today’s mobile, cloud, and analytics environments, your information is more valuable than ever. To build systems that make the most of it, start right here. </a:t>
            </a:r>
          </a:p>
          <a:p>
            <a:pPr>
              <a:defRPr/>
            </a:pPr>
            <a:endParaRPr lang="en-US" dirty="0">
              <a:solidFill>
                <a:schemeClr val="accent3">
                  <a:lumMod val="75000"/>
                </a:schemeClr>
              </a:solidFill>
            </a:endParaRPr>
          </a:p>
        </p:txBody>
      </p:sp>
      <p:pic>
        <p:nvPicPr>
          <p:cNvPr id="77827" name="Content Placeholder 4" descr="Screen Shot 2015-03-22 at 21.41.07.png"/>
          <p:cNvPicPr>
            <a:picLocks noGrp="1" noChangeAspect="1"/>
          </p:cNvPicPr>
          <p:nvPr>
            <p:ph sz="half" idx="2"/>
          </p:nvPr>
        </p:nvPicPr>
        <p:blipFill>
          <a:blip r:embed="rId2">
            <a:extLst>
              <a:ext uri="{28A0092B-C50C-407E-A947-70E740481C1C}">
                <a14:useLocalDpi xmlns:a14="http://schemas.microsoft.com/office/drawing/2010/main" val="0"/>
              </a:ext>
            </a:extLst>
          </a:blip>
          <a:srcRect t="1337" b="1337"/>
          <a:stretch>
            <a:fillRect/>
          </a:stretch>
        </p:blipFill>
        <p:spPr>
          <a:xfrm>
            <a:off x="4961335" y="1371601"/>
            <a:ext cx="2868215" cy="2994422"/>
          </a:xfrm>
          <a:ln>
            <a:solidFill>
              <a:schemeClr val="tx1"/>
            </a:solidFill>
            <a:miter lim="800000"/>
            <a:headEnd/>
            <a:tailEnd/>
          </a:ln>
        </p:spPr>
      </p:pic>
    </p:spTree>
    <p:extLst>
      <p:ext uri="{BB962C8B-B14F-4D97-AF65-F5344CB8AC3E}">
        <p14:creationId xmlns:p14="http://schemas.microsoft.com/office/powerpoint/2010/main" val="2153996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Links</a:t>
            </a:r>
            <a:endParaRPr lang="en-GB" dirty="0"/>
          </a:p>
        </p:txBody>
      </p:sp>
      <p:sp>
        <p:nvSpPr>
          <p:cNvPr id="4" name="Text Placeholder 3"/>
          <p:cNvSpPr>
            <a:spLocks noGrp="1"/>
          </p:cNvSpPr>
          <p:nvPr>
            <p:ph idx="1"/>
          </p:nvPr>
        </p:nvSpPr>
        <p:spPr>
          <a:xfrm>
            <a:off x="359200" y="853372"/>
            <a:ext cx="8473100" cy="3715503"/>
          </a:xfrm>
        </p:spPr>
        <p:txBody>
          <a:bodyPr/>
          <a:lstStyle/>
          <a:p>
            <a:pPr>
              <a:spcAft>
                <a:spcPts val="1400"/>
              </a:spcAft>
            </a:pPr>
            <a:r>
              <a:rPr lang="en-GB" dirty="0"/>
              <a:t>Press Releases and Podcast</a:t>
            </a:r>
          </a:p>
          <a:p>
            <a:pPr>
              <a:spcAft>
                <a:spcPts val="1400"/>
              </a:spcAft>
            </a:pPr>
            <a:endParaRPr lang="en-GB" dirty="0"/>
          </a:p>
          <a:p>
            <a:pPr>
              <a:spcAft>
                <a:spcPts val="1400"/>
              </a:spcAft>
            </a:pPr>
            <a:endParaRPr lang="en-GB" dirty="0"/>
          </a:p>
          <a:p>
            <a:pPr>
              <a:spcAft>
                <a:spcPts val="1400"/>
              </a:spcAft>
            </a:pPr>
            <a:endParaRPr lang="en-GB" dirty="0"/>
          </a:p>
          <a:p>
            <a:pPr>
              <a:spcAft>
                <a:spcPts val="1400"/>
              </a:spcAft>
            </a:pPr>
            <a:endParaRPr lang="en-GB" dirty="0"/>
          </a:p>
          <a:p>
            <a:r>
              <a:rPr lang="en-GB" dirty="0"/>
              <a:t>Open source repositories</a:t>
            </a:r>
          </a:p>
        </p:txBody>
      </p:sp>
      <p:sp>
        <p:nvSpPr>
          <p:cNvPr id="3" name="Slide Number Placeholder 2"/>
          <p:cNvSpPr>
            <a:spLocks noGrp="1"/>
          </p:cNvSpPr>
          <p:nvPr>
            <p:ph type="sldNum" idx="12"/>
          </p:nvPr>
        </p:nvSpPr>
        <p:spPr>
          <a:xfrm>
            <a:off x="8556782" y="5447513"/>
            <a:ext cx="548699" cy="180170"/>
          </a:xfrm>
        </p:spPr>
        <p:txBody>
          <a:bodyPr/>
          <a:lstStyle/>
          <a:p>
            <a:pPr lvl="0"/>
            <a:fld id="{00000000-1234-1234-1234-123412341234}" type="slidenum">
              <a:rPr lang="en-US" smtClean="0">
                <a:sym typeface="Arial"/>
              </a:rPr>
              <a:pPr lvl="0"/>
              <a:t>63</a:t>
            </a:fld>
            <a:endParaRPr lang="en-US" dirty="0">
              <a:sym typeface="Arial"/>
            </a:endParaRPr>
          </a:p>
        </p:txBody>
      </p:sp>
      <p:sp>
        <p:nvSpPr>
          <p:cNvPr id="5" name="Rectangle 4"/>
          <p:cNvSpPr/>
          <p:nvPr/>
        </p:nvSpPr>
        <p:spPr>
          <a:xfrm>
            <a:off x="508404" y="3741969"/>
            <a:ext cx="5968131" cy="523220"/>
          </a:xfrm>
          <a:prstGeom prst="rect">
            <a:avLst/>
          </a:prstGeom>
        </p:spPr>
        <p:txBody>
          <a:bodyPr wrap="square">
            <a:spAutoFit/>
          </a:bodyPr>
          <a:lstStyle/>
          <a:p>
            <a:pPr marL="742950" lvl="1" indent="-285750">
              <a:buClr>
                <a:schemeClr val="accent1"/>
              </a:buClr>
              <a:buFont typeface="Arial"/>
              <a:buChar char="•"/>
            </a:pPr>
            <a:r>
              <a:rPr lang="en-GB" dirty="0">
                <a:hlinkClick r:id="rId2"/>
              </a:rPr>
              <a:t>https://github.com/odpi/data-governance</a:t>
            </a:r>
            <a:endParaRPr lang="en-GB" dirty="0"/>
          </a:p>
          <a:p>
            <a:pPr marL="742950" lvl="1" indent="-285750">
              <a:buClr>
                <a:schemeClr val="accent1"/>
              </a:buClr>
              <a:buFont typeface="Arial"/>
              <a:buChar char="•"/>
            </a:pPr>
            <a:r>
              <a:rPr lang="en-GB" dirty="0">
                <a:hlinkClick r:id="rId3"/>
              </a:rPr>
              <a:t>https://github.com/odpi/egeria</a:t>
            </a:r>
            <a:endParaRPr lang="en-GB" dirty="0"/>
          </a:p>
        </p:txBody>
      </p:sp>
      <p:sp>
        <p:nvSpPr>
          <p:cNvPr id="8" name="Rectangle 7">
            <a:extLst>
              <a:ext uri="{FF2B5EF4-FFF2-40B4-BE49-F238E27FC236}">
                <a16:creationId xmlns:a16="http://schemas.microsoft.com/office/drawing/2014/main" id="{45FB58CA-501D-7C49-AE88-850CBDA8B4BA}"/>
              </a:ext>
            </a:extLst>
          </p:cNvPr>
          <p:cNvSpPr/>
          <p:nvPr/>
        </p:nvSpPr>
        <p:spPr>
          <a:xfrm>
            <a:off x="508404" y="1302517"/>
            <a:ext cx="8395654" cy="2462213"/>
          </a:xfrm>
          <a:prstGeom prst="rect">
            <a:avLst/>
          </a:prstGeom>
        </p:spPr>
        <p:txBody>
          <a:bodyPr wrap="square">
            <a:spAutoFit/>
          </a:bodyPr>
          <a:lstStyle/>
          <a:p>
            <a:pPr marL="742950" lvl="1" indent="-285750">
              <a:buClr>
                <a:schemeClr val="accent1"/>
              </a:buClr>
              <a:buFont typeface="Arial"/>
              <a:buChar char="•"/>
            </a:pPr>
            <a:r>
              <a:rPr lang="en-GB" dirty="0">
                <a:hlinkClick r:id="rId4"/>
              </a:rPr>
              <a:t>https://www.linuxfoundation.org/press-release/2018/08/odpi-announces-egeria-for-open-sharing-exchange-and-governance-of-metadata/</a:t>
            </a:r>
          </a:p>
          <a:p>
            <a:pPr marL="742950" lvl="1" indent="-285750">
              <a:buClr>
                <a:schemeClr val="accent1"/>
              </a:buClr>
              <a:buFont typeface="Arial"/>
              <a:buChar char="•"/>
            </a:pPr>
            <a:r>
              <a:rPr lang="en-GB" dirty="0">
                <a:hlinkClick r:id="rId4"/>
              </a:rPr>
              <a:t>https://www.linuxfoundation.org/press-release/2019/02/odpi-announces-new-egeria-conformance-program-to-advance-open-metadata-exchange-between-vendor-tools/</a:t>
            </a:r>
          </a:p>
          <a:p>
            <a:pPr marL="742950" lvl="1" indent="-285750">
              <a:buClr>
                <a:schemeClr val="accent1"/>
              </a:buClr>
              <a:buFont typeface="Arial"/>
              <a:buChar char="•"/>
            </a:pPr>
            <a:r>
              <a:rPr lang="en-GB" dirty="0">
                <a:hlinkClick r:id="rId5"/>
              </a:rPr>
              <a:t>https://roaringelephant.org/2018/09/25/episode-107-open-metadata-and-governance-masterclass-with-mandy-chessell-part-1/</a:t>
            </a:r>
            <a:endParaRPr lang="en-GB" dirty="0"/>
          </a:p>
          <a:p>
            <a:pPr marL="742950" lvl="1" indent="-285750">
              <a:buClr>
                <a:schemeClr val="accent1"/>
              </a:buClr>
              <a:buFont typeface="Arial"/>
              <a:buChar char="•"/>
            </a:pPr>
            <a:r>
              <a:rPr lang="en-GB" dirty="0">
                <a:hlinkClick r:id="" action="ppaction://noaction"/>
              </a:rPr>
              <a:t>https://roaringelephant.org/2018/10/09/episode-109-open-metadata-and-governance-</a:t>
            </a:r>
          </a:p>
          <a:p>
            <a:pPr marL="742950" lvl="1" indent="-285750">
              <a:buClr>
                <a:schemeClr val="accent1"/>
              </a:buClr>
              <a:buFont typeface="Arial"/>
              <a:buChar char="•"/>
            </a:pPr>
            <a:r>
              <a:rPr lang="en-GB" dirty="0">
                <a:hlinkClick r:id="" action="ppaction://noaction"/>
              </a:rPr>
              <a:t>masterclass-with-mandy-chessell-part-2/</a:t>
            </a:r>
            <a:endParaRPr lang="en-GB" dirty="0"/>
          </a:p>
          <a:p>
            <a:pPr marL="742950" lvl="1" indent="-285750">
              <a:buClr>
                <a:schemeClr val="accent1"/>
              </a:buClr>
              <a:buFont typeface="Arial"/>
              <a:buChar char="•"/>
            </a:pPr>
            <a:r>
              <a:rPr lang="en-GB" dirty="0">
                <a:hlinkClick r:id="rId6"/>
              </a:rPr>
              <a:t>https://youtu.be/ryd3KFWT1mc</a:t>
            </a:r>
            <a:endParaRPr lang="en-GB" dirty="0"/>
          </a:p>
          <a:p>
            <a:pPr marL="742950" lvl="1" indent="-285750">
              <a:buClr>
                <a:schemeClr val="accent1"/>
              </a:buClr>
              <a:buFont typeface="Arial"/>
              <a:buChar char="•"/>
            </a:pPr>
            <a:endParaRPr lang="en-GB" dirty="0"/>
          </a:p>
          <a:p>
            <a:pPr marL="742950" lvl="1" indent="-285750">
              <a:buClr>
                <a:schemeClr val="accent1"/>
              </a:buClr>
              <a:buFont typeface="Arial"/>
              <a:buChar char="•"/>
            </a:pPr>
            <a:endParaRPr lang="en-GB" dirty="0"/>
          </a:p>
        </p:txBody>
      </p:sp>
      <p:sp>
        <p:nvSpPr>
          <p:cNvPr id="9" name="Slide Number Placeholder 3">
            <a:extLst>
              <a:ext uri="{FF2B5EF4-FFF2-40B4-BE49-F238E27FC236}">
                <a16:creationId xmlns:a16="http://schemas.microsoft.com/office/drawing/2014/main" id="{FE968A6B-30EB-774A-95A1-1C75FE2CD488}"/>
              </a:ext>
            </a:extLst>
          </p:cNvPr>
          <p:cNvSpPr txBox="1">
            <a:spLocks/>
          </p:cNvSpPr>
          <p:nvPr/>
        </p:nvSpPr>
        <p:spPr>
          <a:xfrm>
            <a:off x="8556782" y="4956626"/>
            <a:ext cx="548699" cy="1801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63</a:t>
            </a:fld>
            <a:endParaRPr lang="en-US" sz="1000"/>
          </a:p>
        </p:txBody>
      </p:sp>
    </p:spTree>
    <p:extLst>
      <p:ext uri="{BB962C8B-B14F-4D97-AF65-F5344CB8AC3E}">
        <p14:creationId xmlns:p14="http://schemas.microsoft.com/office/powerpoint/2010/main" val="1292925522"/>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dirty="0">
                  <a:solidFill>
                    <a:srgbClr val="000000"/>
                  </a:solidFill>
                  <a:latin typeface="Amaze" charset="0"/>
                </a:rPr>
                <a:t>Questions?</a:t>
              </a:r>
            </a:p>
          </p:txBody>
        </p:sp>
      </p:grpSp>
      <p:sp>
        <p:nvSpPr>
          <p:cNvPr id="2" name="Title 1">
            <a:extLst>
              <a:ext uri="{FF2B5EF4-FFF2-40B4-BE49-F238E27FC236}">
                <a16:creationId xmlns:a16="http://schemas.microsoft.com/office/drawing/2014/main" id="{219D6B32-8FF4-9440-B360-46E85F008C49}"/>
              </a:ext>
            </a:extLst>
          </p:cNvPr>
          <p:cNvSpPr>
            <a:spLocks noGrp="1"/>
          </p:cNvSpPr>
          <p:nvPr>
            <p:ph type="title"/>
          </p:nvPr>
        </p:nvSpPr>
        <p:spPr/>
        <p:txBody>
          <a:bodyPr/>
          <a:lstStyle/>
          <a:p>
            <a:r>
              <a:rPr lang="en-US" dirty="0"/>
              <a:t>Open forum</a:t>
            </a:r>
          </a:p>
        </p:txBody>
      </p:sp>
    </p:spTree>
    <p:extLst>
      <p:ext uri="{BB962C8B-B14F-4D97-AF65-F5344CB8AC3E}">
        <p14:creationId xmlns:p14="http://schemas.microsoft.com/office/powerpoint/2010/main" val="3896293928"/>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itle 1"/>
          <p:cNvSpPr>
            <a:spLocks noGrp="1"/>
          </p:cNvSpPr>
          <p:nvPr>
            <p:ph type="title"/>
          </p:nvPr>
        </p:nvSpPr>
        <p:spPr/>
        <p:txBody>
          <a:bodyPr>
            <a:normAutofit/>
          </a:bodyPr>
          <a:lstStyle/>
          <a:p>
            <a:r>
              <a:rPr lang="en-US" dirty="0">
                <a:latin typeface="Arial" charset="0"/>
                <a:ea typeface="MS PGothic" charset="0"/>
              </a:rPr>
              <a:t>Key data lake use cases</a:t>
            </a:r>
          </a:p>
        </p:txBody>
      </p:sp>
      <p:sp>
        <p:nvSpPr>
          <p:cNvPr id="650" name="Rounded Rectangle 197">
            <a:extLst>
              <a:ext uri="{FF2B5EF4-FFF2-40B4-BE49-F238E27FC236}">
                <a16:creationId xmlns:a16="http://schemas.microsoft.com/office/drawing/2014/main" id="{5AEFE013-AB0B-324E-AEB9-065B45F5DCE4}"/>
              </a:ext>
            </a:extLst>
          </p:cNvPr>
          <p:cNvSpPr>
            <a:spLocks noChangeArrowheads="1"/>
          </p:cNvSpPr>
          <p:nvPr/>
        </p:nvSpPr>
        <p:spPr bwMode="auto">
          <a:xfrm>
            <a:off x="1808163" y="2263775"/>
            <a:ext cx="881062" cy="404813"/>
          </a:xfrm>
          <a:prstGeom prst="roundRect">
            <a:avLst>
              <a:gd name="adj" fmla="val 11542"/>
            </a:avLst>
          </a:prstGeom>
          <a:solidFill>
            <a:srgbClr val="CCFFCC"/>
          </a:solidFill>
          <a:ln w="9525">
            <a:solidFill>
              <a:srgbClr val="1F497D"/>
            </a:solidFill>
            <a:round/>
            <a:headEnd/>
            <a:tailEnd/>
          </a:ln>
        </p:spPr>
        <p:txBody>
          <a:bodyPr lIns="36000" tIns="36000" rIns="36000" bIns="36000" anchor="ctr"/>
          <a:lstStyle/>
          <a:p>
            <a:pPr defTabSz="457200"/>
            <a:r>
              <a:rPr lang="en-GB" sz="800" kern="1200">
                <a:ea typeface="ＭＳ Ｐゴシック"/>
                <a:cs typeface="+mn-cs"/>
              </a:rPr>
              <a:t>Catalog</a:t>
            </a:r>
          </a:p>
          <a:p>
            <a:pPr defTabSz="457200"/>
            <a:r>
              <a:rPr lang="en-GB" sz="800" kern="1200">
                <a:ea typeface="ＭＳ Ｐゴシック"/>
                <a:cs typeface="+mn-cs"/>
              </a:rPr>
              <a:t>Interfaces</a:t>
            </a:r>
          </a:p>
        </p:txBody>
      </p:sp>
      <p:sp>
        <p:nvSpPr>
          <p:cNvPr id="651" name="Rounded Rectangle 197">
            <a:extLst>
              <a:ext uri="{FF2B5EF4-FFF2-40B4-BE49-F238E27FC236}">
                <a16:creationId xmlns:a16="http://schemas.microsoft.com/office/drawing/2014/main" id="{581C479F-8D5E-6048-A8EA-D1BE00FA9EB9}"/>
              </a:ext>
            </a:extLst>
          </p:cNvPr>
          <p:cNvSpPr>
            <a:spLocks noChangeArrowheads="1"/>
          </p:cNvSpPr>
          <p:nvPr/>
        </p:nvSpPr>
        <p:spPr bwMode="auto">
          <a:xfrm>
            <a:off x="2794000" y="2265363"/>
            <a:ext cx="881063" cy="403225"/>
          </a:xfrm>
          <a:prstGeom prst="roundRect">
            <a:avLst>
              <a:gd name="adj" fmla="val 11542"/>
            </a:avLst>
          </a:prstGeom>
          <a:solidFill>
            <a:srgbClr val="CCFFCC"/>
          </a:solidFill>
          <a:ln w="9525">
            <a:solidFill>
              <a:srgbClr val="1F497D"/>
            </a:solidFill>
            <a:round/>
            <a:headEnd/>
            <a:tailEnd/>
          </a:ln>
        </p:spPr>
        <p:txBody>
          <a:bodyPr lIns="36000" tIns="36000" rIns="72000" bIns="36000" anchor="ctr"/>
          <a:lstStyle/>
          <a:p>
            <a:pPr algn="r" defTabSz="457200"/>
            <a:endParaRPr lang="en-GB" sz="800" kern="1200">
              <a:ea typeface="ＭＳ Ｐゴシック"/>
              <a:cs typeface="+mn-cs"/>
            </a:endParaRPr>
          </a:p>
        </p:txBody>
      </p:sp>
      <p:sp>
        <p:nvSpPr>
          <p:cNvPr id="652" name="Rounded Rectangle 60">
            <a:extLst>
              <a:ext uri="{FF2B5EF4-FFF2-40B4-BE49-F238E27FC236}">
                <a16:creationId xmlns:a16="http://schemas.microsoft.com/office/drawing/2014/main" id="{7F953BD0-6624-0F4C-B2F9-A710DB46EEBA}"/>
              </a:ext>
            </a:extLst>
          </p:cNvPr>
          <p:cNvSpPr>
            <a:spLocks noChangeArrowheads="1"/>
          </p:cNvSpPr>
          <p:nvPr/>
        </p:nvSpPr>
        <p:spPr bwMode="auto">
          <a:xfrm>
            <a:off x="9459685" y="4446232"/>
            <a:ext cx="1360488" cy="566737"/>
          </a:xfrm>
          <a:prstGeom prst="roundRect">
            <a:avLst>
              <a:gd name="adj" fmla="val 4431"/>
            </a:avLst>
          </a:prstGeom>
          <a:solidFill>
            <a:srgbClr val="1F497D"/>
          </a:solidFill>
          <a:ln w="12700">
            <a:solidFill>
              <a:srgbClr val="1F497D"/>
            </a:solidFill>
            <a:round/>
            <a:headEnd/>
            <a:tailEnd/>
          </a:ln>
        </p:spPr>
        <p:txBody>
          <a:bodyPr lIns="36000" tIns="36000" rIns="36000" bIns="36000" anchor="b"/>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ea typeface="ＭＳ Ｐゴシック"/>
              <a:cs typeface="+mn-cs"/>
            </a:endParaRPr>
          </a:p>
        </p:txBody>
      </p:sp>
      <p:sp>
        <p:nvSpPr>
          <p:cNvPr id="653" name="Rounded Rectangle 197">
            <a:extLst>
              <a:ext uri="{FF2B5EF4-FFF2-40B4-BE49-F238E27FC236}">
                <a16:creationId xmlns:a16="http://schemas.microsoft.com/office/drawing/2014/main" id="{34610833-F6BB-2F4A-B88F-AF61F14F17D2}"/>
              </a:ext>
            </a:extLst>
          </p:cNvPr>
          <p:cNvSpPr>
            <a:spLocks noChangeArrowheads="1"/>
          </p:cNvSpPr>
          <p:nvPr/>
        </p:nvSpPr>
        <p:spPr bwMode="auto">
          <a:xfrm>
            <a:off x="8067448" y="2238182"/>
            <a:ext cx="1150937" cy="387350"/>
          </a:xfrm>
          <a:prstGeom prst="roundRect">
            <a:avLst>
              <a:gd name="adj" fmla="val 11542"/>
            </a:avLst>
          </a:prstGeom>
          <a:solidFill>
            <a:srgbClr val="CCFFCC"/>
          </a:solidFill>
          <a:ln w="9525">
            <a:solidFill>
              <a:srgbClr val="1F497D"/>
            </a:solidFill>
            <a:round/>
            <a:headEnd/>
            <a:tailEnd/>
          </a:ln>
        </p:spPr>
        <p:txBody>
          <a:bodyPr lIns="36000" tIns="36000" rIns="72000" bIns="36000" anchor="ctr"/>
          <a:lstStyle/>
          <a:p>
            <a:pPr algn="r" defTabSz="457200"/>
            <a:endParaRPr lang="en-GB" sz="800" kern="1200">
              <a:ea typeface="ＭＳ Ｐゴシック"/>
              <a:cs typeface="+mn-cs"/>
            </a:endParaRPr>
          </a:p>
        </p:txBody>
      </p:sp>
      <p:sp>
        <p:nvSpPr>
          <p:cNvPr id="654" name="TextBox 2">
            <a:extLst>
              <a:ext uri="{FF2B5EF4-FFF2-40B4-BE49-F238E27FC236}">
                <a16:creationId xmlns:a16="http://schemas.microsoft.com/office/drawing/2014/main" id="{9E362987-7AB8-2445-9E90-C65C1891EFF1}"/>
              </a:ext>
            </a:extLst>
          </p:cNvPr>
          <p:cNvSpPr txBox="1">
            <a:spLocks noChangeArrowheads="1"/>
          </p:cNvSpPr>
          <p:nvPr/>
        </p:nvSpPr>
        <p:spPr bwMode="auto">
          <a:xfrm>
            <a:off x="138113" y="2070100"/>
            <a:ext cx="170814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defTabSz="457200"/>
            <a:r>
              <a:rPr lang="en-US" sz="1200" kern="1200" dirty="0">
                <a:solidFill>
                  <a:srgbClr val="000000"/>
                </a:solidFill>
                <a:latin typeface="Calibri" charset="0"/>
              </a:rPr>
              <a:t>Data flowing in /Published out</a:t>
            </a:r>
          </a:p>
        </p:txBody>
      </p:sp>
      <p:sp>
        <p:nvSpPr>
          <p:cNvPr id="655" name="TextBox 45">
            <a:extLst>
              <a:ext uri="{FF2B5EF4-FFF2-40B4-BE49-F238E27FC236}">
                <a16:creationId xmlns:a16="http://schemas.microsoft.com/office/drawing/2014/main" id="{33C04869-EF1C-954B-8B28-CF6096103C90}"/>
              </a:ext>
            </a:extLst>
          </p:cNvPr>
          <p:cNvSpPr txBox="1">
            <a:spLocks noChangeArrowheads="1"/>
          </p:cNvSpPr>
          <p:nvPr/>
        </p:nvSpPr>
        <p:spPr bwMode="auto">
          <a:xfrm>
            <a:off x="6876063" y="778250"/>
            <a:ext cx="110036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defTabSz="457200"/>
            <a:r>
              <a:rPr lang="en-US" sz="1200" kern="1200" dirty="0">
                <a:solidFill>
                  <a:srgbClr val="000000"/>
                </a:solidFill>
                <a:latin typeface="Calibri" charset="0"/>
              </a:rPr>
              <a:t>Data Extracted</a:t>
            </a:r>
          </a:p>
        </p:txBody>
      </p:sp>
      <p:sp>
        <p:nvSpPr>
          <p:cNvPr id="656" name="TextBox 46">
            <a:extLst>
              <a:ext uri="{FF2B5EF4-FFF2-40B4-BE49-F238E27FC236}">
                <a16:creationId xmlns:a16="http://schemas.microsoft.com/office/drawing/2014/main" id="{3A36730E-73D7-A342-BFE1-34FE0B3F286E}"/>
              </a:ext>
            </a:extLst>
          </p:cNvPr>
          <p:cNvSpPr txBox="1">
            <a:spLocks noChangeArrowheads="1"/>
          </p:cNvSpPr>
          <p:nvPr/>
        </p:nvSpPr>
        <p:spPr bwMode="auto">
          <a:xfrm>
            <a:off x="8129364" y="776257"/>
            <a:ext cx="108709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defTabSz="457200"/>
            <a:r>
              <a:rPr lang="en-US" sz="1200" kern="1200" dirty="0">
                <a:solidFill>
                  <a:srgbClr val="000000"/>
                </a:solidFill>
                <a:latin typeface="Calibri" charset="0"/>
              </a:rPr>
              <a:t>Data Accessed</a:t>
            </a:r>
          </a:p>
        </p:txBody>
      </p:sp>
      <p:sp>
        <p:nvSpPr>
          <p:cNvPr id="657" name="Right Arrow 656">
            <a:extLst>
              <a:ext uri="{FF2B5EF4-FFF2-40B4-BE49-F238E27FC236}">
                <a16:creationId xmlns:a16="http://schemas.microsoft.com/office/drawing/2014/main" id="{926FDEB4-47F5-9348-A45C-80BA0F8CCC64}"/>
              </a:ext>
            </a:extLst>
          </p:cNvPr>
          <p:cNvSpPr/>
          <p:nvPr/>
        </p:nvSpPr>
        <p:spPr>
          <a:xfrm>
            <a:off x="495300" y="3571875"/>
            <a:ext cx="369888" cy="173038"/>
          </a:xfrm>
          <a:prstGeom prs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58" name="Right Arrow 657">
            <a:extLst>
              <a:ext uri="{FF2B5EF4-FFF2-40B4-BE49-F238E27FC236}">
                <a16:creationId xmlns:a16="http://schemas.microsoft.com/office/drawing/2014/main" id="{19DA62BB-90AD-AD42-824C-7837B3F15347}"/>
              </a:ext>
            </a:extLst>
          </p:cNvPr>
          <p:cNvSpPr/>
          <p:nvPr/>
        </p:nvSpPr>
        <p:spPr>
          <a:xfrm>
            <a:off x="508000" y="5197475"/>
            <a:ext cx="369888" cy="166688"/>
          </a:xfrm>
          <a:prstGeom prs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59" name="Right Arrow 658">
            <a:extLst>
              <a:ext uri="{FF2B5EF4-FFF2-40B4-BE49-F238E27FC236}">
                <a16:creationId xmlns:a16="http://schemas.microsoft.com/office/drawing/2014/main" id="{EF081BB8-4705-D042-A464-8D5E8957FE12}"/>
              </a:ext>
            </a:extLst>
          </p:cNvPr>
          <p:cNvSpPr/>
          <p:nvPr/>
        </p:nvSpPr>
        <p:spPr>
          <a:xfrm flipH="1">
            <a:off x="488950" y="4737100"/>
            <a:ext cx="382588" cy="158750"/>
          </a:xfrm>
          <a:prstGeom prs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60" name="TextBox 12">
            <a:extLst>
              <a:ext uri="{FF2B5EF4-FFF2-40B4-BE49-F238E27FC236}">
                <a16:creationId xmlns:a16="http://schemas.microsoft.com/office/drawing/2014/main" id="{FE23393B-F87E-4442-B95C-F86BBB010177}"/>
              </a:ext>
            </a:extLst>
          </p:cNvPr>
          <p:cNvSpPr txBox="1">
            <a:spLocks noChangeArrowheads="1"/>
          </p:cNvSpPr>
          <p:nvPr/>
        </p:nvSpPr>
        <p:spPr bwMode="auto">
          <a:xfrm>
            <a:off x="398463" y="3262313"/>
            <a:ext cx="5365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srgbClr val="000000"/>
                </a:solidFill>
                <a:latin typeface="Calibri" charset="0"/>
              </a:rPr>
              <a:t>Events to </a:t>
            </a:r>
          </a:p>
          <a:p>
            <a:pPr algn="ctr" defTabSz="457200"/>
            <a:r>
              <a:rPr lang="en-US" sz="700" kern="1200">
                <a:solidFill>
                  <a:srgbClr val="000000"/>
                </a:solidFill>
                <a:latin typeface="Calibri" charset="0"/>
              </a:rPr>
              <a:t>Evaluate</a:t>
            </a:r>
          </a:p>
        </p:txBody>
      </p:sp>
      <p:sp>
        <p:nvSpPr>
          <p:cNvPr id="661" name="TextBox 370">
            <a:extLst>
              <a:ext uri="{FF2B5EF4-FFF2-40B4-BE49-F238E27FC236}">
                <a16:creationId xmlns:a16="http://schemas.microsoft.com/office/drawing/2014/main" id="{0F45E25B-82ED-B54D-959A-91EDA626892F}"/>
              </a:ext>
            </a:extLst>
          </p:cNvPr>
          <p:cNvSpPr txBox="1">
            <a:spLocks noChangeArrowheads="1"/>
          </p:cNvSpPr>
          <p:nvPr/>
        </p:nvSpPr>
        <p:spPr bwMode="auto">
          <a:xfrm>
            <a:off x="363538" y="4418013"/>
            <a:ext cx="633412"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srgbClr val="000000"/>
                </a:solidFill>
                <a:latin typeface="Calibri" charset="0"/>
              </a:rPr>
              <a:t>Information</a:t>
            </a:r>
          </a:p>
          <a:p>
            <a:pPr algn="ctr" defTabSz="457200"/>
            <a:r>
              <a:rPr lang="en-US" sz="700" kern="1200">
                <a:solidFill>
                  <a:srgbClr val="000000"/>
                </a:solidFill>
                <a:latin typeface="Calibri" charset="0"/>
              </a:rPr>
              <a:t>Service Calls</a:t>
            </a:r>
          </a:p>
        </p:txBody>
      </p:sp>
      <p:sp>
        <p:nvSpPr>
          <p:cNvPr id="662" name="TextBox 371">
            <a:extLst>
              <a:ext uri="{FF2B5EF4-FFF2-40B4-BE49-F238E27FC236}">
                <a16:creationId xmlns:a16="http://schemas.microsoft.com/office/drawing/2014/main" id="{F6E53C66-AD9F-3D46-A3CA-F726A8E31103}"/>
              </a:ext>
            </a:extLst>
          </p:cNvPr>
          <p:cNvSpPr txBox="1">
            <a:spLocks noChangeArrowheads="1"/>
          </p:cNvSpPr>
          <p:nvPr/>
        </p:nvSpPr>
        <p:spPr bwMode="auto">
          <a:xfrm>
            <a:off x="406400" y="4864100"/>
            <a:ext cx="517525"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srgbClr val="000000"/>
                </a:solidFill>
                <a:latin typeface="Calibri" charset="0"/>
              </a:rPr>
              <a:t>Data Out</a:t>
            </a:r>
          </a:p>
        </p:txBody>
      </p:sp>
      <p:sp>
        <p:nvSpPr>
          <p:cNvPr id="663" name="TextBox 372">
            <a:extLst>
              <a:ext uri="{FF2B5EF4-FFF2-40B4-BE49-F238E27FC236}">
                <a16:creationId xmlns:a16="http://schemas.microsoft.com/office/drawing/2014/main" id="{5C1DA256-00C9-D747-9068-8E595399C854}"/>
              </a:ext>
            </a:extLst>
          </p:cNvPr>
          <p:cNvSpPr txBox="1">
            <a:spLocks noChangeArrowheads="1"/>
          </p:cNvSpPr>
          <p:nvPr/>
        </p:nvSpPr>
        <p:spPr bwMode="auto">
          <a:xfrm>
            <a:off x="439738" y="5297488"/>
            <a:ext cx="452437"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srgbClr val="000000"/>
                </a:solidFill>
                <a:latin typeface="Calibri" charset="0"/>
              </a:rPr>
              <a:t>Data In</a:t>
            </a:r>
          </a:p>
        </p:txBody>
      </p:sp>
      <p:sp>
        <p:nvSpPr>
          <p:cNvPr id="664" name="Left-Right Arrow 160">
            <a:extLst>
              <a:ext uri="{FF2B5EF4-FFF2-40B4-BE49-F238E27FC236}">
                <a16:creationId xmlns:a16="http://schemas.microsoft.com/office/drawing/2014/main" id="{B9D91C39-05CD-654B-8192-18CE2FB6DB67}"/>
              </a:ext>
            </a:extLst>
          </p:cNvPr>
          <p:cNvSpPr/>
          <p:nvPr/>
        </p:nvSpPr>
        <p:spPr>
          <a:xfrm>
            <a:off x="466725" y="4259263"/>
            <a:ext cx="420688" cy="176212"/>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65" name="Right Arrow 664">
            <a:extLst>
              <a:ext uri="{FF2B5EF4-FFF2-40B4-BE49-F238E27FC236}">
                <a16:creationId xmlns:a16="http://schemas.microsoft.com/office/drawing/2014/main" id="{5575BE2B-C796-054C-B398-52EE1775C3EE}"/>
              </a:ext>
            </a:extLst>
          </p:cNvPr>
          <p:cNvSpPr/>
          <p:nvPr/>
        </p:nvSpPr>
        <p:spPr>
          <a:xfrm flipH="1">
            <a:off x="481013" y="3763963"/>
            <a:ext cx="369887" cy="173037"/>
          </a:xfrm>
          <a:prstGeom prs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66" name="TextBox 12">
            <a:extLst>
              <a:ext uri="{FF2B5EF4-FFF2-40B4-BE49-F238E27FC236}">
                <a16:creationId xmlns:a16="http://schemas.microsoft.com/office/drawing/2014/main" id="{91450766-776A-BA41-8F6A-FA49BA5C6641}"/>
              </a:ext>
            </a:extLst>
          </p:cNvPr>
          <p:cNvSpPr txBox="1">
            <a:spLocks noChangeArrowheads="1"/>
          </p:cNvSpPr>
          <p:nvPr/>
        </p:nvSpPr>
        <p:spPr bwMode="auto">
          <a:xfrm>
            <a:off x="368300" y="3924300"/>
            <a:ext cx="647700"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srgbClr val="000000"/>
                </a:solidFill>
                <a:latin typeface="Calibri" charset="0"/>
              </a:rPr>
              <a:t>Notifications</a:t>
            </a:r>
          </a:p>
        </p:txBody>
      </p:sp>
      <p:sp>
        <p:nvSpPr>
          <p:cNvPr id="670" name="Left-Right Arrow 58">
            <a:extLst>
              <a:ext uri="{FF2B5EF4-FFF2-40B4-BE49-F238E27FC236}">
                <a16:creationId xmlns:a16="http://schemas.microsoft.com/office/drawing/2014/main" id="{98255D29-200D-7548-AE23-C46FFF8172BA}"/>
              </a:ext>
            </a:extLst>
          </p:cNvPr>
          <p:cNvSpPr/>
          <p:nvPr/>
        </p:nvSpPr>
        <p:spPr bwMode="auto">
          <a:xfrm rot="5400000">
            <a:off x="2828925" y="1949450"/>
            <a:ext cx="425450" cy="133350"/>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71" name="TextBox 375">
            <a:extLst>
              <a:ext uri="{FF2B5EF4-FFF2-40B4-BE49-F238E27FC236}">
                <a16:creationId xmlns:a16="http://schemas.microsoft.com/office/drawing/2014/main" id="{447D255C-E2AA-7242-B9A6-1E93CAC17F83}"/>
              </a:ext>
            </a:extLst>
          </p:cNvPr>
          <p:cNvSpPr txBox="1">
            <a:spLocks noChangeArrowheads="1"/>
          </p:cNvSpPr>
          <p:nvPr/>
        </p:nvSpPr>
        <p:spPr bwMode="auto">
          <a:xfrm>
            <a:off x="5551554" y="1856986"/>
            <a:ext cx="5191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dirty="0">
                <a:solidFill>
                  <a:srgbClr val="000000"/>
                </a:solidFill>
                <a:latin typeface="Calibri" charset="0"/>
              </a:rPr>
              <a:t>Search</a:t>
            </a:r>
          </a:p>
          <a:p>
            <a:pPr algn="ctr" defTabSz="457200"/>
            <a:r>
              <a:rPr lang="en-US" sz="700" kern="1200" dirty="0">
                <a:solidFill>
                  <a:srgbClr val="000000"/>
                </a:solidFill>
                <a:latin typeface="Calibri" charset="0"/>
              </a:rPr>
              <a:t>Requests</a:t>
            </a:r>
          </a:p>
        </p:txBody>
      </p:sp>
      <p:sp>
        <p:nvSpPr>
          <p:cNvPr id="672" name="TextBox 388">
            <a:extLst>
              <a:ext uri="{FF2B5EF4-FFF2-40B4-BE49-F238E27FC236}">
                <a16:creationId xmlns:a16="http://schemas.microsoft.com/office/drawing/2014/main" id="{5AA14B48-1695-5447-B977-2EC282D5E87D}"/>
              </a:ext>
            </a:extLst>
          </p:cNvPr>
          <p:cNvSpPr txBox="1">
            <a:spLocks noChangeArrowheads="1"/>
          </p:cNvSpPr>
          <p:nvPr/>
        </p:nvSpPr>
        <p:spPr bwMode="auto">
          <a:xfrm>
            <a:off x="2354263" y="1862138"/>
            <a:ext cx="6334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defTabSz="457200"/>
            <a:r>
              <a:rPr lang="en-US" sz="700" kern="1200">
                <a:solidFill>
                  <a:srgbClr val="000000"/>
                </a:solidFill>
                <a:latin typeface="Calibri" charset="0"/>
              </a:rPr>
              <a:t>Information</a:t>
            </a:r>
          </a:p>
          <a:p>
            <a:pPr algn="r" defTabSz="457200"/>
            <a:r>
              <a:rPr lang="en-US" sz="700" kern="1200">
                <a:solidFill>
                  <a:srgbClr val="000000"/>
                </a:solidFill>
                <a:latin typeface="Calibri" charset="0"/>
              </a:rPr>
              <a:t>Service Calls</a:t>
            </a:r>
          </a:p>
        </p:txBody>
      </p:sp>
      <p:sp>
        <p:nvSpPr>
          <p:cNvPr id="673" name="TextBox 389">
            <a:extLst>
              <a:ext uri="{FF2B5EF4-FFF2-40B4-BE49-F238E27FC236}">
                <a16:creationId xmlns:a16="http://schemas.microsoft.com/office/drawing/2014/main" id="{EF4CECC7-B7E6-2744-90CE-F8D6AE210335}"/>
              </a:ext>
            </a:extLst>
          </p:cNvPr>
          <p:cNvSpPr txBox="1">
            <a:spLocks noChangeArrowheads="1"/>
          </p:cNvSpPr>
          <p:nvPr/>
        </p:nvSpPr>
        <p:spPr bwMode="auto">
          <a:xfrm>
            <a:off x="7076848" y="1836545"/>
            <a:ext cx="42703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srgbClr val="000000"/>
                </a:solidFill>
                <a:latin typeface="Calibri" charset="0"/>
              </a:rPr>
              <a:t>Data</a:t>
            </a:r>
          </a:p>
          <a:p>
            <a:pPr algn="ctr" defTabSz="457200"/>
            <a:r>
              <a:rPr lang="en-US" sz="700" kern="1200">
                <a:solidFill>
                  <a:srgbClr val="000000"/>
                </a:solidFill>
                <a:latin typeface="Calibri" charset="0"/>
              </a:rPr>
              <a:t>Access</a:t>
            </a:r>
          </a:p>
        </p:txBody>
      </p:sp>
      <p:sp>
        <p:nvSpPr>
          <p:cNvPr id="674" name="Up Arrow 673">
            <a:extLst>
              <a:ext uri="{FF2B5EF4-FFF2-40B4-BE49-F238E27FC236}">
                <a16:creationId xmlns:a16="http://schemas.microsoft.com/office/drawing/2014/main" id="{FAB8027C-C417-A344-A1B2-06A6449DB0B9}"/>
              </a:ext>
            </a:extLst>
          </p:cNvPr>
          <p:cNvSpPr/>
          <p:nvPr/>
        </p:nvSpPr>
        <p:spPr bwMode="auto">
          <a:xfrm flipV="1">
            <a:off x="3344863" y="1819275"/>
            <a:ext cx="152400" cy="393700"/>
          </a:xfrm>
          <a:prstGeom prst="up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75" name="TextBox 374">
            <a:extLst>
              <a:ext uri="{FF2B5EF4-FFF2-40B4-BE49-F238E27FC236}">
                <a16:creationId xmlns:a16="http://schemas.microsoft.com/office/drawing/2014/main" id="{946D7787-E558-8F40-8B6A-5EAC3EED81BC}"/>
              </a:ext>
            </a:extLst>
          </p:cNvPr>
          <p:cNvSpPr txBox="1">
            <a:spLocks noChangeArrowheads="1"/>
          </p:cNvSpPr>
          <p:nvPr/>
        </p:nvSpPr>
        <p:spPr bwMode="auto">
          <a:xfrm>
            <a:off x="3478213" y="1862138"/>
            <a:ext cx="4794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srgbClr val="000000"/>
                </a:solidFill>
                <a:latin typeface="Calibri" charset="0"/>
              </a:rPr>
              <a:t>Data</a:t>
            </a:r>
          </a:p>
          <a:p>
            <a:pPr algn="ctr" defTabSz="457200"/>
            <a:r>
              <a:rPr lang="en-US" sz="700" kern="1200">
                <a:solidFill>
                  <a:srgbClr val="000000"/>
                </a:solidFill>
                <a:latin typeface="Calibri" charset="0"/>
              </a:rPr>
              <a:t>Deposit</a:t>
            </a:r>
          </a:p>
        </p:txBody>
      </p:sp>
      <p:sp>
        <p:nvSpPr>
          <p:cNvPr id="676" name="Up Arrow 675">
            <a:extLst>
              <a:ext uri="{FF2B5EF4-FFF2-40B4-BE49-F238E27FC236}">
                <a16:creationId xmlns:a16="http://schemas.microsoft.com/office/drawing/2014/main" id="{1418A588-8DA1-D445-B271-52D9BF1AD9D4}"/>
              </a:ext>
            </a:extLst>
          </p:cNvPr>
          <p:cNvSpPr/>
          <p:nvPr/>
        </p:nvSpPr>
        <p:spPr bwMode="auto">
          <a:xfrm>
            <a:off x="7410223" y="1798445"/>
            <a:ext cx="152400" cy="393700"/>
          </a:xfrm>
          <a:prstGeom prst="up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77" name="Left-Right Arrow 86">
            <a:extLst>
              <a:ext uri="{FF2B5EF4-FFF2-40B4-BE49-F238E27FC236}">
                <a16:creationId xmlns:a16="http://schemas.microsoft.com/office/drawing/2014/main" id="{8009D14D-02F0-6041-8A27-B3505D3D622D}"/>
              </a:ext>
            </a:extLst>
          </p:cNvPr>
          <p:cNvSpPr/>
          <p:nvPr/>
        </p:nvSpPr>
        <p:spPr bwMode="auto">
          <a:xfrm rot="5400000">
            <a:off x="2077244" y="1947069"/>
            <a:ext cx="439738" cy="139700"/>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78" name="TextBox 383">
            <a:extLst>
              <a:ext uri="{FF2B5EF4-FFF2-40B4-BE49-F238E27FC236}">
                <a16:creationId xmlns:a16="http://schemas.microsoft.com/office/drawing/2014/main" id="{2E0E26A9-EA9C-914A-BFBD-1C64F7792199}"/>
              </a:ext>
            </a:extLst>
          </p:cNvPr>
          <p:cNvSpPr txBox="1">
            <a:spLocks noChangeArrowheads="1"/>
          </p:cNvSpPr>
          <p:nvPr/>
        </p:nvSpPr>
        <p:spPr bwMode="auto">
          <a:xfrm>
            <a:off x="4232001" y="1822257"/>
            <a:ext cx="620712" cy="41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dirty="0">
                <a:solidFill>
                  <a:srgbClr val="000000"/>
                </a:solidFill>
                <a:latin typeface="Calibri" charset="0"/>
              </a:rPr>
              <a:t>Understand</a:t>
            </a:r>
          </a:p>
          <a:p>
            <a:pPr algn="ctr" defTabSz="457200"/>
            <a:r>
              <a:rPr lang="en-US" sz="700" kern="1200" dirty="0">
                <a:solidFill>
                  <a:srgbClr val="000000"/>
                </a:solidFill>
                <a:latin typeface="Calibri" charset="0"/>
              </a:rPr>
              <a:t>Information</a:t>
            </a:r>
          </a:p>
          <a:p>
            <a:pPr algn="ctr" defTabSz="457200"/>
            <a:r>
              <a:rPr lang="en-US" sz="700" kern="1200" dirty="0">
                <a:solidFill>
                  <a:srgbClr val="000000"/>
                </a:solidFill>
                <a:latin typeface="Calibri" charset="0"/>
              </a:rPr>
              <a:t>Sources</a:t>
            </a:r>
          </a:p>
        </p:txBody>
      </p:sp>
      <p:sp>
        <p:nvSpPr>
          <p:cNvPr id="679" name="TextBox 386">
            <a:extLst>
              <a:ext uri="{FF2B5EF4-FFF2-40B4-BE49-F238E27FC236}">
                <a16:creationId xmlns:a16="http://schemas.microsoft.com/office/drawing/2014/main" id="{A3AF0327-91C2-9D48-B192-9ABA845F707B}"/>
              </a:ext>
            </a:extLst>
          </p:cNvPr>
          <p:cNvSpPr txBox="1">
            <a:spLocks noChangeArrowheads="1"/>
          </p:cNvSpPr>
          <p:nvPr/>
        </p:nvSpPr>
        <p:spPr bwMode="auto">
          <a:xfrm>
            <a:off x="7260998" y="4365250"/>
            <a:ext cx="6207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srgbClr val="000000"/>
                </a:solidFill>
                <a:latin typeface="Calibri" charset="0"/>
              </a:rPr>
              <a:t>Understand</a:t>
            </a:r>
          </a:p>
          <a:p>
            <a:pPr algn="ctr" defTabSz="457200"/>
            <a:r>
              <a:rPr lang="en-US" sz="700" kern="1200">
                <a:solidFill>
                  <a:srgbClr val="000000"/>
                </a:solidFill>
                <a:latin typeface="Calibri" charset="0"/>
              </a:rPr>
              <a:t>Compliance</a:t>
            </a:r>
          </a:p>
        </p:txBody>
      </p:sp>
      <p:sp>
        <p:nvSpPr>
          <p:cNvPr id="680" name="Left-Right Arrow 89">
            <a:extLst>
              <a:ext uri="{FF2B5EF4-FFF2-40B4-BE49-F238E27FC236}">
                <a16:creationId xmlns:a16="http://schemas.microsoft.com/office/drawing/2014/main" id="{AA51C189-9801-E943-991A-42E5F56425F7}"/>
              </a:ext>
            </a:extLst>
          </p:cNvPr>
          <p:cNvSpPr/>
          <p:nvPr/>
        </p:nvSpPr>
        <p:spPr bwMode="auto">
          <a:xfrm rot="5400000">
            <a:off x="4703488" y="1940330"/>
            <a:ext cx="439738" cy="141288"/>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81" name="TextBox 386">
            <a:extLst>
              <a:ext uri="{FF2B5EF4-FFF2-40B4-BE49-F238E27FC236}">
                <a16:creationId xmlns:a16="http://schemas.microsoft.com/office/drawing/2014/main" id="{858DC840-8F45-6248-8D6F-5115E348CCF6}"/>
              </a:ext>
            </a:extLst>
          </p:cNvPr>
          <p:cNvSpPr txBox="1">
            <a:spLocks noChangeArrowheads="1"/>
          </p:cNvSpPr>
          <p:nvPr/>
        </p:nvSpPr>
        <p:spPr bwMode="auto">
          <a:xfrm>
            <a:off x="1600200" y="1808163"/>
            <a:ext cx="620713" cy="41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srgbClr val="000000"/>
                </a:solidFill>
                <a:latin typeface="Calibri" charset="0"/>
              </a:rPr>
              <a:t>Advertise</a:t>
            </a:r>
          </a:p>
          <a:p>
            <a:pPr algn="ctr" defTabSz="457200"/>
            <a:r>
              <a:rPr lang="en-US" sz="700" kern="1200">
                <a:solidFill>
                  <a:srgbClr val="000000"/>
                </a:solidFill>
                <a:latin typeface="Calibri" charset="0"/>
              </a:rPr>
              <a:t>Information</a:t>
            </a:r>
          </a:p>
          <a:p>
            <a:pPr algn="ctr" defTabSz="457200"/>
            <a:r>
              <a:rPr lang="en-US" sz="700" kern="1200">
                <a:solidFill>
                  <a:srgbClr val="000000"/>
                </a:solidFill>
                <a:latin typeface="Calibri" charset="0"/>
              </a:rPr>
              <a:t>Source</a:t>
            </a:r>
          </a:p>
        </p:txBody>
      </p:sp>
      <p:sp>
        <p:nvSpPr>
          <p:cNvPr id="682" name="Rounded Rectangle 359">
            <a:extLst>
              <a:ext uri="{FF2B5EF4-FFF2-40B4-BE49-F238E27FC236}">
                <a16:creationId xmlns:a16="http://schemas.microsoft.com/office/drawing/2014/main" id="{A2E6CB59-046D-164C-B339-EADA12FB4FFB}"/>
              </a:ext>
            </a:extLst>
          </p:cNvPr>
          <p:cNvSpPr>
            <a:spLocks noChangeArrowheads="1"/>
          </p:cNvSpPr>
          <p:nvPr/>
        </p:nvSpPr>
        <p:spPr bwMode="auto">
          <a:xfrm>
            <a:off x="1597025" y="1211263"/>
            <a:ext cx="1047750" cy="577850"/>
          </a:xfrm>
          <a:prstGeom prst="roundRect">
            <a:avLst>
              <a:gd name="adj" fmla="val 6014"/>
            </a:avLst>
          </a:prstGeom>
          <a:solidFill>
            <a:srgbClr val="C6E9F2"/>
          </a:solidFill>
          <a:ln w="12700">
            <a:solidFill>
              <a:srgbClr val="1F497D"/>
            </a:solidFill>
            <a:round/>
            <a:headEnd/>
            <a:tailEnd/>
          </a:ln>
        </p:spPr>
        <p:txBody>
          <a:bodyPr wrap="none" lIns="36000" tIns="0" rIns="36000" bIns="0" anchor="ctr"/>
          <a:lstStyle/>
          <a:p>
            <a:pPr defTabSz="457200"/>
            <a:r>
              <a:rPr lang="en-GB" sz="1000" kern="1200">
                <a:ea typeface="ＭＳ Ｐゴシック"/>
                <a:cs typeface="+mn-cs"/>
              </a:rPr>
              <a:t>Information</a:t>
            </a:r>
          </a:p>
          <a:p>
            <a:pPr defTabSz="457200"/>
            <a:r>
              <a:rPr lang="en-GB" sz="1000" kern="1200">
                <a:ea typeface="ＭＳ Ｐゴシック"/>
                <a:cs typeface="+mn-cs"/>
              </a:rPr>
              <a:t>Curator</a:t>
            </a:r>
          </a:p>
        </p:txBody>
      </p:sp>
      <p:grpSp>
        <p:nvGrpSpPr>
          <p:cNvPr id="683" name="Group 540">
            <a:extLst>
              <a:ext uri="{FF2B5EF4-FFF2-40B4-BE49-F238E27FC236}">
                <a16:creationId xmlns:a16="http://schemas.microsoft.com/office/drawing/2014/main" id="{0BAAFEF4-A18D-4841-97D8-2A448DCCAC01}"/>
              </a:ext>
            </a:extLst>
          </p:cNvPr>
          <p:cNvGrpSpPr>
            <a:grpSpLocks/>
          </p:cNvGrpSpPr>
          <p:nvPr/>
        </p:nvGrpSpPr>
        <p:grpSpPr bwMode="auto">
          <a:xfrm>
            <a:off x="2335213" y="1312863"/>
            <a:ext cx="204787" cy="374650"/>
            <a:chOff x="2200940" y="6356874"/>
            <a:chExt cx="204788" cy="374651"/>
          </a:xfrm>
        </p:grpSpPr>
        <p:grpSp>
          <p:nvGrpSpPr>
            <p:cNvPr id="684" name="Group 88">
              <a:extLst>
                <a:ext uri="{FF2B5EF4-FFF2-40B4-BE49-F238E27FC236}">
                  <a16:creationId xmlns:a16="http://schemas.microsoft.com/office/drawing/2014/main" id="{683B616D-BBD0-D243-87B5-E10B371F6E86}"/>
                </a:ext>
              </a:extLst>
            </p:cNvPr>
            <p:cNvGrpSpPr>
              <a:grpSpLocks/>
            </p:cNvGrpSpPr>
            <p:nvPr/>
          </p:nvGrpSpPr>
          <p:grpSpPr bwMode="auto">
            <a:xfrm>
              <a:off x="2200940" y="6356874"/>
              <a:ext cx="204788" cy="374651"/>
              <a:chOff x="7802562" y="3073400"/>
              <a:chExt cx="355600" cy="654051"/>
            </a:xfrm>
          </p:grpSpPr>
          <p:sp>
            <p:nvSpPr>
              <p:cNvPr id="688" name="Delay 483">
                <a:extLst>
                  <a:ext uri="{FF2B5EF4-FFF2-40B4-BE49-F238E27FC236}">
                    <a16:creationId xmlns:a16="http://schemas.microsoft.com/office/drawing/2014/main" id="{2E535605-4DEC-4F49-A0F3-6193CA7AB739}"/>
                  </a:ext>
                </a:extLst>
              </p:cNvPr>
              <p:cNvSpPr>
                <a:spLocks noChangeArrowheads="1"/>
              </p:cNvSpPr>
              <p:nvPr/>
            </p:nvSpPr>
            <p:spPr bwMode="auto">
              <a:xfrm rot="-5400000">
                <a:off x="7744793" y="3314082"/>
                <a:ext cx="471138" cy="355600"/>
              </a:xfrm>
              <a:prstGeom prst="flowChartDelay">
                <a:avLst/>
              </a:prstGeom>
              <a:solidFill>
                <a:srgbClr val="1F497D"/>
              </a:solidFill>
              <a:ln w="9525">
                <a:solidFill>
                  <a:srgbClr val="1F497D"/>
                </a:solidFill>
                <a:miter lim="800000"/>
                <a:headEnd/>
                <a:tailEnd/>
              </a:ln>
              <a:effectLst>
                <a:outerShdw blurRad="40000" dist="23000" dir="5400000" rotWithShape="0">
                  <a:srgbClr val="808080">
                    <a:alpha val="34999"/>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ＭＳ Ｐゴシック"/>
                  <a:cs typeface="MS PGothic" charset="0"/>
                </a:endParaRPr>
              </a:p>
            </p:txBody>
          </p:sp>
          <p:sp>
            <p:nvSpPr>
              <p:cNvPr id="689" name="Oval 688">
                <a:extLst>
                  <a:ext uri="{FF2B5EF4-FFF2-40B4-BE49-F238E27FC236}">
                    <a16:creationId xmlns:a16="http://schemas.microsoft.com/office/drawing/2014/main" id="{C6F3CCFB-1BD7-F646-AAAE-247974D0D6E6}"/>
                  </a:ext>
                </a:extLst>
              </p:cNvPr>
              <p:cNvSpPr/>
              <p:nvPr/>
            </p:nvSpPr>
            <p:spPr bwMode="auto">
              <a:xfrm>
                <a:off x="7827963" y="30734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nvGrpSpPr>
            <p:cNvPr id="685" name="Group 542">
              <a:extLst>
                <a:ext uri="{FF2B5EF4-FFF2-40B4-BE49-F238E27FC236}">
                  <a16:creationId xmlns:a16="http://schemas.microsoft.com/office/drawing/2014/main" id="{0B47539D-3CD2-9848-B63B-4AF126073D2F}"/>
                </a:ext>
              </a:extLst>
            </p:cNvPr>
            <p:cNvGrpSpPr>
              <a:grpSpLocks/>
            </p:cNvGrpSpPr>
            <p:nvPr/>
          </p:nvGrpSpPr>
          <p:grpSpPr bwMode="auto">
            <a:xfrm>
              <a:off x="2222259" y="6539383"/>
              <a:ext cx="162139" cy="177439"/>
              <a:chOff x="2222259" y="6529858"/>
              <a:chExt cx="162139" cy="177439"/>
            </a:xfrm>
          </p:grpSpPr>
          <p:sp>
            <p:nvSpPr>
              <p:cNvPr id="686" name="Teardrop 685">
                <a:extLst>
                  <a:ext uri="{FF2B5EF4-FFF2-40B4-BE49-F238E27FC236}">
                    <a16:creationId xmlns:a16="http://schemas.microsoft.com/office/drawing/2014/main" id="{FDCF96C8-C9AE-F647-A022-F3E393558744}"/>
                  </a:ext>
                </a:extLst>
              </p:cNvPr>
              <p:cNvSpPr>
                <a:spLocks noChangeAspect="1"/>
              </p:cNvSpPr>
              <p:nvPr/>
            </p:nvSpPr>
            <p:spPr>
              <a:xfrm rot="8106214">
                <a:off x="2254915" y="6529911"/>
                <a:ext cx="101601" cy="101600"/>
              </a:xfrm>
              <a:prstGeom prst="teardrop">
                <a:avLst>
                  <a:gd name="adj" fmla="val 185375"/>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687" name="Rectangle 686">
                <a:extLst>
                  <a:ext uri="{FF2B5EF4-FFF2-40B4-BE49-F238E27FC236}">
                    <a16:creationId xmlns:a16="http://schemas.microsoft.com/office/drawing/2014/main" id="{491902B0-C362-CA43-B3A9-5BBA55013861}"/>
                  </a:ext>
                </a:extLst>
              </p:cNvPr>
              <p:cNvSpPr/>
              <p:nvPr/>
            </p:nvSpPr>
            <p:spPr>
              <a:xfrm>
                <a:off x="2221577" y="6653736"/>
                <a:ext cx="163514" cy="53975"/>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grpSp>
      <p:sp>
        <p:nvSpPr>
          <p:cNvPr id="690" name="Up Arrow 689">
            <a:extLst>
              <a:ext uri="{FF2B5EF4-FFF2-40B4-BE49-F238E27FC236}">
                <a16:creationId xmlns:a16="http://schemas.microsoft.com/office/drawing/2014/main" id="{6131AFCB-4AD9-ED4B-AD89-C467BEC590D9}"/>
              </a:ext>
            </a:extLst>
          </p:cNvPr>
          <p:cNvSpPr/>
          <p:nvPr/>
        </p:nvSpPr>
        <p:spPr>
          <a:xfrm>
            <a:off x="7405460" y="2668395"/>
            <a:ext cx="142875" cy="185737"/>
          </a:xfrm>
          <a:prstGeom prst="up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91" name="Left-Right Arrow 109">
            <a:extLst>
              <a:ext uri="{FF2B5EF4-FFF2-40B4-BE49-F238E27FC236}">
                <a16:creationId xmlns:a16="http://schemas.microsoft.com/office/drawing/2014/main" id="{4270E4DC-5A50-B24A-BBEB-79A781C4F739}"/>
              </a:ext>
            </a:extLst>
          </p:cNvPr>
          <p:cNvSpPr/>
          <p:nvPr/>
        </p:nvSpPr>
        <p:spPr>
          <a:xfrm rot="5400000">
            <a:off x="8557192" y="2707288"/>
            <a:ext cx="207962" cy="130175"/>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692" name="Rounded Rectangle 197">
            <a:extLst>
              <a:ext uri="{FF2B5EF4-FFF2-40B4-BE49-F238E27FC236}">
                <a16:creationId xmlns:a16="http://schemas.microsoft.com/office/drawing/2014/main" id="{657785FA-50FD-0E49-901B-166F0C1B23B9}"/>
              </a:ext>
            </a:extLst>
          </p:cNvPr>
          <p:cNvSpPr>
            <a:spLocks noChangeArrowheads="1"/>
          </p:cNvSpPr>
          <p:nvPr/>
        </p:nvSpPr>
        <p:spPr bwMode="auto">
          <a:xfrm>
            <a:off x="7024460" y="2238182"/>
            <a:ext cx="908050" cy="387350"/>
          </a:xfrm>
          <a:prstGeom prst="roundRect">
            <a:avLst>
              <a:gd name="adj" fmla="val 11542"/>
            </a:avLst>
          </a:prstGeom>
          <a:solidFill>
            <a:srgbClr val="CCFFCC"/>
          </a:solidFill>
          <a:ln w="9525">
            <a:solidFill>
              <a:srgbClr val="1F497D"/>
            </a:solidFill>
            <a:round/>
            <a:headEnd/>
            <a:tailEnd/>
          </a:ln>
        </p:spPr>
        <p:txBody>
          <a:bodyPr lIns="36000" tIns="36000" rIns="72000" bIns="36000" anchor="ctr"/>
          <a:lstStyle/>
          <a:p>
            <a:pPr algn="r" defTabSz="457200"/>
            <a:endParaRPr lang="en-GB" sz="800" kern="1200">
              <a:ea typeface="ＭＳ Ｐゴシック"/>
              <a:cs typeface="+mn-cs"/>
            </a:endParaRPr>
          </a:p>
        </p:txBody>
      </p:sp>
      <p:sp>
        <p:nvSpPr>
          <p:cNvPr id="693" name="Rectangle 649">
            <a:extLst>
              <a:ext uri="{FF2B5EF4-FFF2-40B4-BE49-F238E27FC236}">
                <a16:creationId xmlns:a16="http://schemas.microsoft.com/office/drawing/2014/main" id="{EEE50965-BFBA-324D-8B13-A49AA2A444AC}"/>
              </a:ext>
            </a:extLst>
          </p:cNvPr>
          <p:cNvSpPr>
            <a:spLocks noChangeArrowheads="1"/>
          </p:cNvSpPr>
          <p:nvPr/>
        </p:nvSpPr>
        <p:spPr bwMode="auto">
          <a:xfrm>
            <a:off x="7194323" y="2290570"/>
            <a:ext cx="604837" cy="282575"/>
          </a:xfrm>
          <a:prstGeom prst="rect">
            <a:avLst/>
          </a:prstGeom>
          <a:solidFill>
            <a:sysClr val="window" lastClr="FFFFFF"/>
          </a:solidFill>
          <a:ln w="19050">
            <a:solidFill>
              <a:srgbClr val="1F497D"/>
            </a:solidFill>
            <a:miter lim="800000"/>
            <a:headEnd/>
            <a:tailEnd/>
          </a:ln>
        </p:spPr>
        <p:txBody>
          <a:bodyPr wrap="none" lIns="36000" tIns="0" rIns="36000" bIns="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700" b="0" i="0" u="none" strike="noStrike" kern="1200" cap="small" spc="0" normalizeH="0" baseline="0" noProof="0" dirty="0">
                <a:ln>
                  <a:noFill/>
                </a:ln>
                <a:solidFill>
                  <a:prstClr val="black"/>
                </a:solidFill>
                <a:effectLst/>
                <a:uLnTx/>
                <a:uFillTx/>
                <a:ea typeface="ＭＳ Ｐゴシック"/>
                <a:cs typeface="MS PGothic" charset="0"/>
              </a:rPr>
              <a:t>Sand</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700" b="0" i="0" u="none" strike="noStrike" kern="1200" cap="small" spc="0" normalizeH="0" baseline="0" noProof="0" dirty="0">
                <a:ln>
                  <a:noFill/>
                </a:ln>
                <a:solidFill>
                  <a:prstClr val="black"/>
                </a:solidFill>
                <a:effectLst/>
                <a:uLnTx/>
                <a:uFillTx/>
                <a:ea typeface="ＭＳ Ｐゴシック"/>
                <a:cs typeface="MS PGothic" charset="0"/>
              </a:rPr>
              <a:t>boxes</a:t>
            </a:r>
          </a:p>
        </p:txBody>
      </p:sp>
      <p:grpSp>
        <p:nvGrpSpPr>
          <p:cNvPr id="694" name="Group 682">
            <a:extLst>
              <a:ext uri="{FF2B5EF4-FFF2-40B4-BE49-F238E27FC236}">
                <a16:creationId xmlns:a16="http://schemas.microsoft.com/office/drawing/2014/main" id="{09A00DD7-8AB2-B547-8163-143D889096AD}"/>
              </a:ext>
            </a:extLst>
          </p:cNvPr>
          <p:cNvGrpSpPr>
            <a:grpSpLocks/>
          </p:cNvGrpSpPr>
          <p:nvPr/>
        </p:nvGrpSpPr>
        <p:grpSpPr bwMode="auto">
          <a:xfrm>
            <a:off x="7538810" y="2341370"/>
            <a:ext cx="182563" cy="179387"/>
            <a:chOff x="4817" y="2731"/>
            <a:chExt cx="261" cy="253"/>
          </a:xfrm>
        </p:grpSpPr>
        <p:sp>
          <p:nvSpPr>
            <p:cNvPr id="695" name="Can 119">
              <a:extLst>
                <a:ext uri="{FF2B5EF4-FFF2-40B4-BE49-F238E27FC236}">
                  <a16:creationId xmlns:a16="http://schemas.microsoft.com/office/drawing/2014/main" id="{08C91070-4D9A-AF4A-A2C1-D9E56E41FDAB}"/>
                </a:ext>
              </a:extLst>
            </p:cNvPr>
            <p:cNvSpPr>
              <a:spLocks noChangeArrowheads="1"/>
            </p:cNvSpPr>
            <p:nvPr/>
          </p:nvSpPr>
          <p:spPr bwMode="auto">
            <a:xfrm>
              <a:off x="4819" y="2731"/>
              <a:ext cx="259" cy="253"/>
            </a:xfrm>
            <a:prstGeom prst="can">
              <a:avLst>
                <a:gd name="adj" fmla="val 25000"/>
              </a:avLst>
            </a:prstGeom>
            <a:solidFill>
              <a:srgbClr val="9DD7E2"/>
            </a:solidFill>
            <a:ln w="12700">
              <a:solidFill>
                <a:srgbClr val="1F497D"/>
              </a:solidFill>
              <a:round/>
              <a:headEnd/>
              <a:tailEnd/>
            </a:ln>
          </p:spPr>
          <p:txBody>
            <a:bodyPr lIns="36000" tIns="36000" rIns="36000" bIns="36000"/>
            <a:lstStyle/>
            <a:p>
              <a:pPr algn="ctr" defTabSz="457200"/>
              <a:endParaRPr lang="en-GB" sz="1600" kern="1200">
                <a:solidFill>
                  <a:srgbClr val="FFFFFF"/>
                </a:solidFill>
                <a:ea typeface="ＭＳ Ｐゴシック"/>
                <a:cs typeface="+mn-cs"/>
              </a:endParaRPr>
            </a:p>
          </p:txBody>
        </p:sp>
        <p:sp>
          <p:nvSpPr>
            <p:cNvPr id="696" name="Freeform 120">
              <a:extLst>
                <a:ext uri="{FF2B5EF4-FFF2-40B4-BE49-F238E27FC236}">
                  <a16:creationId xmlns:a16="http://schemas.microsoft.com/office/drawing/2014/main" id="{43F384A0-3C48-7348-AD65-1889A1E37332}"/>
                </a:ext>
              </a:extLst>
            </p:cNvPr>
            <p:cNvSpPr>
              <a:spLocks noChangeArrowheads="1"/>
            </p:cNvSpPr>
            <p:nvPr/>
          </p:nvSpPr>
          <p:spPr bwMode="auto">
            <a:xfrm rot="1819195">
              <a:off x="4901" y="2838"/>
              <a:ext cx="27" cy="123"/>
            </a:xfrm>
            <a:custGeom>
              <a:avLst/>
              <a:gdLst>
                <a:gd name="T0" fmla="*/ 26 w 76200"/>
                <a:gd name="T1" fmla="*/ 4 h 317500"/>
                <a:gd name="T2" fmla="*/ 13 w 76200"/>
                <a:gd name="T3" fmla="*/ 7 h 317500"/>
                <a:gd name="T4" fmla="*/ 0 w 76200"/>
                <a:gd name="T5" fmla="*/ 4 h 317500"/>
                <a:gd name="T6" fmla="*/ 13 w 76200"/>
                <a:gd name="T7" fmla="*/ 0 h 317500"/>
                <a:gd name="T8" fmla="*/ 26 w 76200"/>
                <a:gd name="T9" fmla="*/ 4 h 317500"/>
                <a:gd name="T10" fmla="*/ 26 w 76200"/>
                <a:gd name="T11" fmla="*/ 118 h 317500"/>
                <a:gd name="T12" fmla="*/ 13 w 76200"/>
                <a:gd name="T13" fmla="*/ 122 h 317500"/>
                <a:gd name="T14" fmla="*/ 0 w 76200"/>
                <a:gd name="T15" fmla="*/ 118 h 317500"/>
                <a:gd name="T16" fmla="*/ 0 w 76200"/>
                <a:gd name="T17" fmla="*/ 4 h 317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200"/>
                <a:gd name="T28" fmla="*/ 0 h 317500"/>
                <a:gd name="T29" fmla="*/ 76200 w 76200"/>
                <a:gd name="T30" fmla="*/ 317500 h 317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200" h="317500" stroke="0" extrusionOk="0">
                  <a:moveTo>
                    <a:pt x="0" y="9525"/>
                  </a:moveTo>
                  <a:cubicBezTo>
                    <a:pt x="0" y="14786"/>
                    <a:pt x="17058" y="19050"/>
                    <a:pt x="38100" y="19050"/>
                  </a:cubicBezTo>
                  <a:cubicBezTo>
                    <a:pt x="59142" y="19050"/>
                    <a:pt x="76200" y="14786"/>
                    <a:pt x="76200" y="9525"/>
                  </a:cubicBezTo>
                  <a:lnTo>
                    <a:pt x="76200" y="307975"/>
                  </a:lnTo>
                  <a:cubicBezTo>
                    <a:pt x="76200" y="313236"/>
                    <a:pt x="59142" y="317500"/>
                    <a:pt x="38100" y="317500"/>
                  </a:cubicBezTo>
                  <a:cubicBezTo>
                    <a:pt x="17058" y="317500"/>
                    <a:pt x="0" y="313236"/>
                    <a:pt x="0" y="307975"/>
                  </a:cubicBezTo>
                  <a:lnTo>
                    <a:pt x="0" y="9525"/>
                  </a:lnTo>
                  <a:close/>
                </a:path>
                <a:path w="76200" h="317500" stroke="0" extrusionOk="0">
                  <a:moveTo>
                    <a:pt x="0" y="9525"/>
                  </a:moveTo>
                  <a:cubicBezTo>
                    <a:pt x="0" y="4264"/>
                    <a:pt x="17058" y="0"/>
                    <a:pt x="38100" y="0"/>
                  </a:cubicBezTo>
                  <a:cubicBezTo>
                    <a:pt x="59142" y="0"/>
                    <a:pt x="76200" y="4264"/>
                    <a:pt x="76200" y="9525"/>
                  </a:cubicBezTo>
                  <a:cubicBezTo>
                    <a:pt x="76200" y="14786"/>
                    <a:pt x="59142" y="19050"/>
                    <a:pt x="38100" y="19050"/>
                  </a:cubicBezTo>
                  <a:cubicBezTo>
                    <a:pt x="17058" y="19050"/>
                    <a:pt x="0" y="14786"/>
                    <a:pt x="0" y="9525"/>
                  </a:cubicBezTo>
                  <a:close/>
                </a:path>
                <a:path w="76200" h="317500" fill="none" extrusionOk="0">
                  <a:moveTo>
                    <a:pt x="76200" y="9525"/>
                  </a:moveTo>
                  <a:cubicBezTo>
                    <a:pt x="76200" y="14786"/>
                    <a:pt x="59142" y="19050"/>
                    <a:pt x="38100" y="19050"/>
                  </a:cubicBezTo>
                  <a:cubicBezTo>
                    <a:pt x="17058" y="19050"/>
                    <a:pt x="0" y="14786"/>
                    <a:pt x="0" y="9525"/>
                  </a:cubicBezTo>
                  <a:cubicBezTo>
                    <a:pt x="0" y="4264"/>
                    <a:pt x="17058" y="0"/>
                    <a:pt x="38100" y="0"/>
                  </a:cubicBezTo>
                  <a:cubicBezTo>
                    <a:pt x="59142" y="0"/>
                    <a:pt x="76200" y="4264"/>
                    <a:pt x="76200" y="9525"/>
                  </a:cubicBezTo>
                  <a:lnTo>
                    <a:pt x="76200" y="307975"/>
                  </a:lnTo>
                  <a:cubicBezTo>
                    <a:pt x="76200" y="313236"/>
                    <a:pt x="59142" y="317500"/>
                    <a:pt x="38100" y="317500"/>
                  </a:cubicBezTo>
                  <a:cubicBezTo>
                    <a:pt x="17058" y="317500"/>
                    <a:pt x="0" y="313236"/>
                    <a:pt x="0" y="307975"/>
                  </a:cubicBezTo>
                  <a:lnTo>
                    <a:pt x="0" y="9525"/>
                  </a:lnTo>
                </a:path>
              </a:pathLst>
            </a:custGeom>
            <a:solidFill>
              <a:srgbClr val="366DA4"/>
            </a:solidFill>
            <a:ln w="9525">
              <a:solidFill>
                <a:srgbClr val="1F497D"/>
              </a:solidFill>
              <a:miter lim="800000"/>
              <a:headEnd/>
              <a:tailEnd/>
            </a:ln>
          </p:spPr>
          <p:txBody>
            <a:bodyPr wrap="none" lIns="36000" tIns="36000" rIns="36000" bIns="36000"/>
            <a:lstStyle/>
            <a:p>
              <a:pPr defTabSz="457200"/>
              <a:endParaRPr lang="en-US" sz="1800" kern="1200">
                <a:solidFill>
                  <a:prstClr val="black"/>
                </a:solidFill>
                <a:ea typeface="ＭＳ Ｐゴシック"/>
                <a:cs typeface="+mn-cs"/>
              </a:endParaRPr>
            </a:p>
          </p:txBody>
        </p:sp>
        <p:sp>
          <p:nvSpPr>
            <p:cNvPr id="697" name="Oval 121">
              <a:extLst>
                <a:ext uri="{FF2B5EF4-FFF2-40B4-BE49-F238E27FC236}">
                  <a16:creationId xmlns:a16="http://schemas.microsoft.com/office/drawing/2014/main" id="{DE9315A1-9069-8A40-B3B4-FC435A244A8D}"/>
                </a:ext>
              </a:extLst>
            </p:cNvPr>
            <p:cNvSpPr>
              <a:spLocks noChangeArrowheads="1"/>
            </p:cNvSpPr>
            <p:nvPr/>
          </p:nvSpPr>
          <p:spPr bwMode="auto">
            <a:xfrm rot="1819195">
              <a:off x="4896" y="2760"/>
              <a:ext cx="125" cy="123"/>
            </a:xfrm>
            <a:prstGeom prst="ellipse">
              <a:avLst/>
            </a:prstGeom>
            <a:solidFill>
              <a:srgbClr val="FFFFFF"/>
            </a:solidFill>
            <a:ln w="28575">
              <a:solidFill>
                <a:srgbClr val="366DA4"/>
              </a:solidFill>
              <a:round/>
              <a:headEnd/>
              <a:tailEnd/>
            </a:ln>
          </p:spPr>
          <p:txBody>
            <a:bodyPr lIns="36000" tIns="36000" rIns="36000" bIns="36000"/>
            <a:lstStyle/>
            <a:p>
              <a:pPr algn="ctr" defTabSz="457200"/>
              <a:endParaRPr lang="en-GB" sz="1600" kern="1200">
                <a:solidFill>
                  <a:srgbClr val="FFFFFF"/>
                </a:solidFill>
                <a:ea typeface="ＭＳ Ｐゴシック"/>
                <a:cs typeface="+mn-cs"/>
              </a:endParaRPr>
            </a:p>
          </p:txBody>
        </p:sp>
      </p:grpSp>
      <p:sp>
        <p:nvSpPr>
          <p:cNvPr id="698" name="Rounded Rectangle 197">
            <a:extLst>
              <a:ext uri="{FF2B5EF4-FFF2-40B4-BE49-F238E27FC236}">
                <a16:creationId xmlns:a16="http://schemas.microsoft.com/office/drawing/2014/main" id="{42BFD1B5-F5D7-3648-BB1F-1B4B1CD4C4D4}"/>
              </a:ext>
            </a:extLst>
          </p:cNvPr>
          <p:cNvSpPr>
            <a:spLocks noChangeArrowheads="1"/>
          </p:cNvSpPr>
          <p:nvPr/>
        </p:nvSpPr>
        <p:spPr bwMode="auto">
          <a:xfrm>
            <a:off x="2052638" y="2913063"/>
            <a:ext cx="1547812" cy="2565400"/>
          </a:xfrm>
          <a:prstGeom prst="roundRect">
            <a:avLst>
              <a:gd name="adj" fmla="val 7907"/>
            </a:avLst>
          </a:prstGeom>
          <a:solidFill>
            <a:srgbClr val="CCFFCC"/>
          </a:solidFill>
          <a:ln w="9525">
            <a:solidFill>
              <a:srgbClr val="1F497D"/>
            </a:solidFill>
            <a:round/>
            <a:headEnd/>
            <a:tailEnd/>
          </a:ln>
        </p:spPr>
        <p:txBody>
          <a:bodyPr lIns="36000" tIns="36000" rIns="36000" bIns="36000" anchor="ctr"/>
          <a:lstStyle/>
          <a:p>
            <a:pPr algn="ctr" defTabSz="457200"/>
            <a:r>
              <a:rPr lang="en-GB" sz="800" kern="1200">
                <a:ea typeface="ＭＳ Ｐゴシック"/>
                <a:cs typeface="+mn-cs"/>
              </a:rPr>
              <a:t>Data Repositories</a:t>
            </a:r>
          </a:p>
        </p:txBody>
      </p:sp>
      <p:sp>
        <p:nvSpPr>
          <p:cNvPr id="699" name="Left-Right Arrow 130">
            <a:extLst>
              <a:ext uri="{FF2B5EF4-FFF2-40B4-BE49-F238E27FC236}">
                <a16:creationId xmlns:a16="http://schemas.microsoft.com/office/drawing/2014/main" id="{9F3EE98E-D4BE-194B-9A78-DA98E4C0A9EB}"/>
              </a:ext>
            </a:extLst>
          </p:cNvPr>
          <p:cNvSpPr/>
          <p:nvPr/>
        </p:nvSpPr>
        <p:spPr>
          <a:xfrm>
            <a:off x="1843088" y="4310063"/>
            <a:ext cx="207962" cy="131762"/>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700" name="Right Arrow 699">
            <a:extLst>
              <a:ext uri="{FF2B5EF4-FFF2-40B4-BE49-F238E27FC236}">
                <a16:creationId xmlns:a16="http://schemas.microsoft.com/office/drawing/2014/main" id="{DE9E1732-886C-9740-B8FC-B0F6FDC770DB}"/>
              </a:ext>
            </a:extLst>
          </p:cNvPr>
          <p:cNvSpPr/>
          <p:nvPr/>
        </p:nvSpPr>
        <p:spPr>
          <a:xfrm>
            <a:off x="1863725" y="5205413"/>
            <a:ext cx="188913" cy="134937"/>
          </a:xfrm>
          <a:prstGeom prs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701" name="TextBox 134">
            <a:extLst>
              <a:ext uri="{FF2B5EF4-FFF2-40B4-BE49-F238E27FC236}">
                <a16:creationId xmlns:a16="http://schemas.microsoft.com/office/drawing/2014/main" id="{BE849B86-3311-304D-A670-88D19D54506B}"/>
              </a:ext>
            </a:extLst>
          </p:cNvPr>
          <p:cNvSpPr txBox="1">
            <a:spLocks noChangeArrowheads="1"/>
          </p:cNvSpPr>
          <p:nvPr/>
        </p:nvSpPr>
        <p:spPr bwMode="auto">
          <a:xfrm>
            <a:off x="4252638" y="779868"/>
            <a:ext cx="119859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defTabSz="457200"/>
            <a:r>
              <a:rPr lang="en-US" sz="1200" kern="1200">
                <a:solidFill>
                  <a:srgbClr val="000000"/>
                </a:solidFill>
                <a:latin typeface="Calibri" charset="0"/>
              </a:rPr>
              <a:t>Data Discovered</a:t>
            </a:r>
          </a:p>
        </p:txBody>
      </p:sp>
      <p:grpSp>
        <p:nvGrpSpPr>
          <p:cNvPr id="702" name="Group 44">
            <a:extLst>
              <a:ext uri="{FF2B5EF4-FFF2-40B4-BE49-F238E27FC236}">
                <a16:creationId xmlns:a16="http://schemas.microsoft.com/office/drawing/2014/main" id="{4ACD8400-2549-8042-8BF6-F51DEEDD889E}"/>
              </a:ext>
            </a:extLst>
          </p:cNvPr>
          <p:cNvGrpSpPr>
            <a:grpSpLocks/>
          </p:cNvGrpSpPr>
          <p:nvPr/>
        </p:nvGrpSpPr>
        <p:grpSpPr bwMode="auto">
          <a:xfrm>
            <a:off x="2365375" y="2336800"/>
            <a:ext cx="261938" cy="258763"/>
            <a:chOff x="6451600" y="0"/>
            <a:chExt cx="990600" cy="977900"/>
          </a:xfrm>
        </p:grpSpPr>
        <p:sp>
          <p:nvSpPr>
            <p:cNvPr id="703" name="Off-page Connector 702">
              <a:extLst>
                <a:ext uri="{FF2B5EF4-FFF2-40B4-BE49-F238E27FC236}">
                  <a16:creationId xmlns:a16="http://schemas.microsoft.com/office/drawing/2014/main" id="{C1CE2115-1E43-C34C-9299-A291C590C86E}"/>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sp>
          <p:nvSpPr>
            <p:cNvPr id="704" name="Rounded Rectangle 703">
              <a:extLst>
                <a:ext uri="{FF2B5EF4-FFF2-40B4-BE49-F238E27FC236}">
                  <a16:creationId xmlns:a16="http://schemas.microsoft.com/office/drawing/2014/main" id="{8E98B371-4459-DA49-89F7-C0AB12F8842E}"/>
                </a:ext>
              </a:extLst>
            </p:cNvPr>
            <p:cNvSpPr>
              <a:spLocks noChangeArrowheads="1"/>
            </p:cNvSpPr>
            <p:nvPr/>
          </p:nvSpPr>
          <p:spPr bwMode="auto">
            <a:xfrm>
              <a:off x="6565671" y="59994"/>
              <a:ext cx="774466" cy="689930"/>
            </a:xfrm>
            <a:prstGeom prst="roundRect">
              <a:avLst>
                <a:gd name="adj" fmla="val 16667"/>
              </a:avLst>
            </a:prstGeom>
            <a:solidFill>
              <a:sysClr val="window" lastClr="FFFFFF"/>
            </a:solidFill>
            <a:ln w="9525">
              <a:solidFill>
                <a:srgbClr val="4A7EBB"/>
              </a:solidFill>
              <a:round/>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grpSp>
      <p:sp>
        <p:nvSpPr>
          <p:cNvPr id="705" name="Left-Right Arrow 141">
            <a:extLst>
              <a:ext uri="{FF2B5EF4-FFF2-40B4-BE49-F238E27FC236}">
                <a16:creationId xmlns:a16="http://schemas.microsoft.com/office/drawing/2014/main" id="{DCCFD80E-1691-A642-B76E-B9DF543622F3}"/>
              </a:ext>
            </a:extLst>
          </p:cNvPr>
          <p:cNvSpPr/>
          <p:nvPr/>
        </p:nvSpPr>
        <p:spPr>
          <a:xfrm rot="5400000">
            <a:off x="2948782" y="2710656"/>
            <a:ext cx="207962" cy="130175"/>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nvGrpSpPr>
          <p:cNvPr id="706" name="Group 44">
            <a:extLst>
              <a:ext uri="{FF2B5EF4-FFF2-40B4-BE49-F238E27FC236}">
                <a16:creationId xmlns:a16="http://schemas.microsoft.com/office/drawing/2014/main" id="{1AB54265-B836-454C-81E0-D833DC25B64A}"/>
              </a:ext>
            </a:extLst>
          </p:cNvPr>
          <p:cNvGrpSpPr>
            <a:grpSpLocks/>
          </p:cNvGrpSpPr>
          <p:nvPr/>
        </p:nvGrpSpPr>
        <p:grpSpPr bwMode="auto">
          <a:xfrm>
            <a:off x="3290888" y="2336800"/>
            <a:ext cx="261937" cy="258763"/>
            <a:chOff x="6451600" y="0"/>
            <a:chExt cx="990600" cy="977900"/>
          </a:xfrm>
        </p:grpSpPr>
        <p:sp>
          <p:nvSpPr>
            <p:cNvPr id="707" name="Off-page Connector 706">
              <a:extLst>
                <a:ext uri="{FF2B5EF4-FFF2-40B4-BE49-F238E27FC236}">
                  <a16:creationId xmlns:a16="http://schemas.microsoft.com/office/drawing/2014/main" id="{EC157CC3-87CA-364D-ACA4-EFEF404D716F}"/>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sp>
          <p:nvSpPr>
            <p:cNvPr id="708" name="Rounded Rectangle 707">
              <a:extLst>
                <a:ext uri="{FF2B5EF4-FFF2-40B4-BE49-F238E27FC236}">
                  <a16:creationId xmlns:a16="http://schemas.microsoft.com/office/drawing/2014/main" id="{9903604A-9542-1641-8434-D098810A3906}"/>
                </a:ext>
              </a:extLst>
            </p:cNvPr>
            <p:cNvSpPr>
              <a:spLocks noChangeArrowheads="1"/>
            </p:cNvSpPr>
            <p:nvPr/>
          </p:nvSpPr>
          <p:spPr bwMode="auto">
            <a:xfrm>
              <a:off x="6565667" y="59994"/>
              <a:ext cx="774472" cy="689930"/>
            </a:xfrm>
            <a:prstGeom prst="roundRect">
              <a:avLst>
                <a:gd name="adj" fmla="val 16667"/>
              </a:avLst>
            </a:prstGeom>
            <a:solidFill>
              <a:sysClr val="window" lastClr="FFFFFF"/>
            </a:solidFill>
            <a:ln w="9525">
              <a:solidFill>
                <a:srgbClr val="4A7EBB"/>
              </a:solidFill>
              <a:round/>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grpSp>
      <p:sp>
        <p:nvSpPr>
          <p:cNvPr id="709" name="Rounded Rectangle 359">
            <a:extLst>
              <a:ext uri="{FF2B5EF4-FFF2-40B4-BE49-F238E27FC236}">
                <a16:creationId xmlns:a16="http://schemas.microsoft.com/office/drawing/2014/main" id="{821A6822-2C9D-9340-BC07-C9E7CFE55D6C}"/>
              </a:ext>
            </a:extLst>
          </p:cNvPr>
          <p:cNvSpPr>
            <a:spLocks noChangeArrowheads="1"/>
          </p:cNvSpPr>
          <p:nvPr/>
        </p:nvSpPr>
        <p:spPr bwMode="auto">
          <a:xfrm>
            <a:off x="6900652" y="3695250"/>
            <a:ext cx="1995488" cy="579438"/>
          </a:xfrm>
          <a:prstGeom prst="roundRect">
            <a:avLst>
              <a:gd name="adj" fmla="val 6014"/>
            </a:avLst>
          </a:prstGeom>
          <a:solidFill>
            <a:srgbClr val="C6E9F2"/>
          </a:solidFill>
          <a:ln w="12700">
            <a:solidFill>
              <a:srgbClr val="1F497D"/>
            </a:solidFill>
            <a:round/>
            <a:headEnd/>
            <a:tailEnd/>
          </a:ln>
        </p:spPr>
        <p:txBody>
          <a:bodyPr wrap="none" tIns="0" bIns="0" anchor="ctr"/>
          <a:lstStyle/>
          <a:p>
            <a:pPr defTabSz="457200"/>
            <a:r>
              <a:rPr lang="en-GB" sz="1000" kern="1200">
                <a:ea typeface="ＭＳ Ｐゴシック"/>
                <a:cs typeface="+mn-cs"/>
              </a:rPr>
              <a:t>Governance, </a:t>
            </a:r>
          </a:p>
          <a:p>
            <a:pPr defTabSz="457200"/>
            <a:r>
              <a:rPr lang="en-GB" sz="1000" kern="1200">
                <a:ea typeface="ＭＳ Ｐゴシック"/>
                <a:cs typeface="+mn-cs"/>
              </a:rPr>
              <a:t>Risk and </a:t>
            </a:r>
          </a:p>
          <a:p>
            <a:pPr defTabSz="457200"/>
            <a:r>
              <a:rPr lang="en-GB" sz="1000" kern="1200">
                <a:ea typeface="ＭＳ Ｐゴシック"/>
                <a:cs typeface="+mn-cs"/>
              </a:rPr>
              <a:t>Compliance Team</a:t>
            </a:r>
          </a:p>
        </p:txBody>
      </p:sp>
      <p:grpSp>
        <p:nvGrpSpPr>
          <p:cNvPr id="710" name="Group 52">
            <a:extLst>
              <a:ext uri="{FF2B5EF4-FFF2-40B4-BE49-F238E27FC236}">
                <a16:creationId xmlns:a16="http://schemas.microsoft.com/office/drawing/2014/main" id="{0C5F2231-8DC2-1845-8F55-F95BE48B339F}"/>
              </a:ext>
            </a:extLst>
          </p:cNvPr>
          <p:cNvGrpSpPr>
            <a:grpSpLocks/>
          </p:cNvGrpSpPr>
          <p:nvPr/>
        </p:nvGrpSpPr>
        <p:grpSpPr bwMode="auto">
          <a:xfrm>
            <a:off x="8097627" y="3792088"/>
            <a:ext cx="212725" cy="387350"/>
            <a:chOff x="4203700" y="3251200"/>
            <a:chExt cx="355600" cy="654050"/>
          </a:xfrm>
        </p:grpSpPr>
        <p:grpSp>
          <p:nvGrpSpPr>
            <p:cNvPr id="711" name="Group 29">
              <a:extLst>
                <a:ext uri="{FF2B5EF4-FFF2-40B4-BE49-F238E27FC236}">
                  <a16:creationId xmlns:a16="http://schemas.microsoft.com/office/drawing/2014/main" id="{963144DF-CD0D-9E49-8379-8F4F61038DBC}"/>
                </a:ext>
              </a:extLst>
            </p:cNvPr>
            <p:cNvGrpSpPr>
              <a:grpSpLocks/>
            </p:cNvGrpSpPr>
            <p:nvPr/>
          </p:nvGrpSpPr>
          <p:grpSpPr bwMode="auto">
            <a:xfrm>
              <a:off x="4203700" y="3251200"/>
              <a:ext cx="355600" cy="654050"/>
              <a:chOff x="603250" y="4737100"/>
              <a:chExt cx="355600" cy="654050"/>
            </a:xfrm>
          </p:grpSpPr>
          <p:sp>
            <p:nvSpPr>
              <p:cNvPr id="715" name="Delay 714">
                <a:extLst>
                  <a:ext uri="{FF2B5EF4-FFF2-40B4-BE49-F238E27FC236}">
                    <a16:creationId xmlns:a16="http://schemas.microsoft.com/office/drawing/2014/main" id="{9408EC28-1BFF-8E4A-A369-3A2742482115}"/>
                  </a:ext>
                </a:extLst>
              </p:cNvPr>
              <p:cNvSpPr/>
              <p:nvPr/>
            </p:nvSpPr>
            <p:spPr>
              <a:xfrm rot="16200000">
                <a:off x="546503" y="4978803"/>
                <a:ext cx="469094" cy="355600"/>
              </a:xfrm>
              <a:prstGeom prst="flowChartDelay">
                <a:avLst/>
              </a:prstGeom>
              <a:solidFill>
                <a:srgbClr val="1F497D"/>
              </a:solidFill>
              <a:ln w="6350"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16" name="Oval 715">
                <a:extLst>
                  <a:ext uri="{FF2B5EF4-FFF2-40B4-BE49-F238E27FC236}">
                    <a16:creationId xmlns:a16="http://schemas.microsoft.com/office/drawing/2014/main" id="{E28F9972-3A19-704A-8CB3-164BE4C08C38}"/>
                  </a:ext>
                </a:extLst>
              </p:cNvPr>
              <p:cNvSpPr/>
              <p:nvPr/>
            </p:nvSpPr>
            <p:spPr>
              <a:xfrm>
                <a:off x="628650" y="4737100"/>
                <a:ext cx="304800" cy="279400"/>
              </a:xfrm>
              <a:prstGeom prst="ellipse">
                <a:avLst/>
              </a:prstGeom>
              <a:solidFill>
                <a:srgbClr val="EEECE1"/>
              </a:solidFill>
              <a:ln w="6350"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nvGrpSpPr>
            <p:cNvPr id="712" name="Group 134">
              <a:extLst>
                <a:ext uri="{FF2B5EF4-FFF2-40B4-BE49-F238E27FC236}">
                  <a16:creationId xmlns:a16="http://schemas.microsoft.com/office/drawing/2014/main" id="{82E282B1-FA91-934F-B925-2145795CA04B}"/>
                </a:ext>
              </a:extLst>
            </p:cNvPr>
            <p:cNvGrpSpPr>
              <a:grpSpLocks/>
            </p:cNvGrpSpPr>
            <p:nvPr/>
          </p:nvGrpSpPr>
          <p:grpSpPr bwMode="auto">
            <a:xfrm>
              <a:off x="4241800" y="3594100"/>
              <a:ext cx="279400" cy="279400"/>
              <a:chOff x="5397122" y="5664363"/>
              <a:chExt cx="342811" cy="342838"/>
            </a:xfrm>
          </p:grpSpPr>
          <p:sp>
            <p:nvSpPr>
              <p:cNvPr id="713" name="Rectangle 712">
                <a:extLst>
                  <a:ext uri="{FF2B5EF4-FFF2-40B4-BE49-F238E27FC236}">
                    <a16:creationId xmlns:a16="http://schemas.microsoft.com/office/drawing/2014/main" id="{5F06F6CF-BB63-7446-81C0-F8190DE2F8B8}"/>
                  </a:ext>
                </a:extLst>
              </p:cNvPr>
              <p:cNvSpPr/>
              <p:nvPr/>
            </p:nvSpPr>
            <p:spPr>
              <a:xfrm>
                <a:off x="5395959" y="5664618"/>
                <a:ext cx="345137" cy="342071"/>
              </a:xfrm>
              <a:prstGeom prst="rect">
                <a:avLst/>
              </a:prstGeom>
              <a:solidFill>
                <a:sysClr val="window" lastClr="FFFFFF"/>
              </a:solidFill>
              <a:ln w="6350"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14" name="L-Shape 152">
                <a:extLst>
                  <a:ext uri="{FF2B5EF4-FFF2-40B4-BE49-F238E27FC236}">
                    <a16:creationId xmlns:a16="http://schemas.microsoft.com/office/drawing/2014/main" id="{F2A572EC-DBC6-FC43-94D3-75613E0220CB}"/>
                  </a:ext>
                </a:extLst>
              </p:cNvPr>
              <p:cNvSpPr>
                <a:spLocks/>
              </p:cNvSpPr>
              <p:nvPr/>
            </p:nvSpPr>
            <p:spPr>
              <a:xfrm rot="18733505">
                <a:off x="5433623" y="5734403"/>
                <a:ext cx="279577" cy="140007"/>
              </a:xfrm>
              <a:prstGeom prst="corner">
                <a:avLst/>
              </a:prstGeom>
              <a:solidFill>
                <a:srgbClr val="1F497D"/>
              </a:solidFill>
              <a:ln w="6350"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rial"/>
                  <a:ea typeface="ＭＳ Ｐゴシック"/>
                  <a:cs typeface="+mn-cs"/>
                </a:endParaRPr>
              </a:p>
            </p:txBody>
          </p:sp>
        </p:grpSp>
      </p:grpSp>
      <p:grpSp>
        <p:nvGrpSpPr>
          <p:cNvPr id="717" name="Group 36">
            <a:extLst>
              <a:ext uri="{FF2B5EF4-FFF2-40B4-BE49-F238E27FC236}">
                <a16:creationId xmlns:a16="http://schemas.microsoft.com/office/drawing/2014/main" id="{D4CCB340-6CD1-B347-80B6-09382D99DA66}"/>
              </a:ext>
            </a:extLst>
          </p:cNvPr>
          <p:cNvGrpSpPr>
            <a:grpSpLocks/>
          </p:cNvGrpSpPr>
          <p:nvPr/>
        </p:nvGrpSpPr>
        <p:grpSpPr bwMode="auto">
          <a:xfrm>
            <a:off x="8343690" y="3792088"/>
            <a:ext cx="209550" cy="385762"/>
            <a:chOff x="5422900" y="2476500"/>
            <a:chExt cx="355600" cy="654050"/>
          </a:xfrm>
        </p:grpSpPr>
        <p:grpSp>
          <p:nvGrpSpPr>
            <p:cNvPr id="718" name="Group 29">
              <a:extLst>
                <a:ext uri="{FF2B5EF4-FFF2-40B4-BE49-F238E27FC236}">
                  <a16:creationId xmlns:a16="http://schemas.microsoft.com/office/drawing/2014/main" id="{489010DF-F6E6-5C4A-8D84-457741D7AAD9}"/>
                </a:ext>
              </a:extLst>
            </p:cNvPr>
            <p:cNvGrpSpPr>
              <a:grpSpLocks/>
            </p:cNvGrpSpPr>
            <p:nvPr/>
          </p:nvGrpSpPr>
          <p:grpSpPr bwMode="auto">
            <a:xfrm>
              <a:off x="5422900" y="2476500"/>
              <a:ext cx="355600" cy="654050"/>
              <a:chOff x="603250" y="4737100"/>
              <a:chExt cx="355600" cy="654050"/>
            </a:xfrm>
          </p:grpSpPr>
          <p:sp>
            <p:nvSpPr>
              <p:cNvPr id="721" name="Delay 720">
                <a:extLst>
                  <a:ext uri="{FF2B5EF4-FFF2-40B4-BE49-F238E27FC236}">
                    <a16:creationId xmlns:a16="http://schemas.microsoft.com/office/drawing/2014/main" id="{EB813E17-E9CA-5C42-92DF-E195E5716E39}"/>
                  </a:ext>
                </a:extLst>
              </p:cNvPr>
              <p:cNvSpPr/>
              <p:nvPr/>
            </p:nvSpPr>
            <p:spPr>
              <a:xfrm rot="16200000">
                <a:off x="545538" y="4977838"/>
                <a:ext cx="471023" cy="355600"/>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22" name="Oval 721">
                <a:extLst>
                  <a:ext uri="{FF2B5EF4-FFF2-40B4-BE49-F238E27FC236}">
                    <a16:creationId xmlns:a16="http://schemas.microsoft.com/office/drawing/2014/main" id="{C24FB3EF-C585-3145-9C38-FC0C852E79E5}"/>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719" name="Rectangle 718">
              <a:extLst>
                <a:ext uri="{FF2B5EF4-FFF2-40B4-BE49-F238E27FC236}">
                  <a16:creationId xmlns:a16="http://schemas.microsoft.com/office/drawing/2014/main" id="{4AC5EA60-5DD5-854A-97DD-1FCD7C31F79C}"/>
                </a:ext>
              </a:extLst>
            </p:cNvPr>
            <p:cNvSpPr/>
            <p:nvPr/>
          </p:nvSpPr>
          <p:spPr>
            <a:xfrm>
              <a:off x="5468696" y="2858703"/>
              <a:ext cx="266701" cy="201867"/>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20" name="Freeform 719">
              <a:extLst>
                <a:ext uri="{FF2B5EF4-FFF2-40B4-BE49-F238E27FC236}">
                  <a16:creationId xmlns:a16="http://schemas.microsoft.com/office/drawing/2014/main" id="{DFD46DFA-33CC-B54B-8047-7EFF688EADA8}"/>
                </a:ext>
              </a:extLst>
            </p:cNvPr>
            <p:cNvSpPr/>
            <p:nvPr/>
          </p:nvSpPr>
          <p:spPr>
            <a:xfrm>
              <a:off x="5447145" y="2893692"/>
              <a:ext cx="307109" cy="118429"/>
            </a:xfrm>
            <a:custGeom>
              <a:avLst/>
              <a:gdLst>
                <a:gd name="connsiteX0" fmla="*/ 0 w 304800"/>
                <a:gd name="connsiteY0" fmla="*/ 91017 h 118534"/>
                <a:gd name="connsiteX1" fmla="*/ 139700 w 304800"/>
                <a:gd name="connsiteY1" fmla="*/ 52917 h 118534"/>
                <a:gd name="connsiteX2" fmla="*/ 190500 w 304800"/>
                <a:gd name="connsiteY2" fmla="*/ 103717 h 118534"/>
                <a:gd name="connsiteX3" fmla="*/ 203200 w 304800"/>
                <a:gd name="connsiteY3" fmla="*/ 103717 h 118534"/>
                <a:gd name="connsiteX4" fmla="*/ 241300 w 304800"/>
                <a:gd name="connsiteY4" fmla="*/ 14817 h 118534"/>
                <a:gd name="connsiteX5" fmla="*/ 304800 w 304800"/>
                <a:gd name="connsiteY5" fmla="*/ 14817 h 11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18534">
                  <a:moveTo>
                    <a:pt x="0" y="91017"/>
                  </a:moveTo>
                  <a:cubicBezTo>
                    <a:pt x="53975" y="70908"/>
                    <a:pt x="107950" y="50800"/>
                    <a:pt x="139700" y="52917"/>
                  </a:cubicBezTo>
                  <a:cubicBezTo>
                    <a:pt x="171450" y="55034"/>
                    <a:pt x="179917" y="95250"/>
                    <a:pt x="190500" y="103717"/>
                  </a:cubicBezTo>
                  <a:cubicBezTo>
                    <a:pt x="201083" y="112184"/>
                    <a:pt x="194733" y="118534"/>
                    <a:pt x="203200" y="103717"/>
                  </a:cubicBezTo>
                  <a:cubicBezTo>
                    <a:pt x="211667" y="88900"/>
                    <a:pt x="224367" y="29634"/>
                    <a:pt x="241300" y="14817"/>
                  </a:cubicBezTo>
                  <a:cubicBezTo>
                    <a:pt x="258233" y="0"/>
                    <a:pt x="304800" y="14817"/>
                    <a:pt x="304800" y="14817"/>
                  </a:cubicBezTo>
                </a:path>
              </a:pathLst>
            </a:custGeom>
            <a:noFill/>
            <a:ln w="25400" cap="flat" cmpd="sng" algn="ctr">
              <a:solidFill>
                <a:srgbClr val="1F497D"/>
              </a:solidFill>
              <a:prstDash val="solid"/>
            </a:ln>
            <a:effectLst>
              <a:outerShdw blurRad="40000" dist="20000" dir="5400000" rotWithShape="0">
                <a:srgbClr val="000000">
                  <a:alpha val="38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ＭＳ Ｐゴシック"/>
                <a:cs typeface="+mn-cs"/>
              </a:endParaRPr>
            </a:p>
          </p:txBody>
        </p:sp>
      </p:grpSp>
      <p:grpSp>
        <p:nvGrpSpPr>
          <p:cNvPr id="723" name="Group 58">
            <a:extLst>
              <a:ext uri="{FF2B5EF4-FFF2-40B4-BE49-F238E27FC236}">
                <a16:creationId xmlns:a16="http://schemas.microsoft.com/office/drawing/2014/main" id="{554C8FC1-9670-0C45-B894-24B9E721D673}"/>
              </a:ext>
            </a:extLst>
          </p:cNvPr>
          <p:cNvGrpSpPr>
            <a:grpSpLocks/>
          </p:cNvGrpSpPr>
          <p:nvPr/>
        </p:nvGrpSpPr>
        <p:grpSpPr bwMode="auto">
          <a:xfrm>
            <a:off x="8580227" y="3792088"/>
            <a:ext cx="209550" cy="385762"/>
            <a:chOff x="4152900" y="4851400"/>
            <a:chExt cx="355600" cy="654050"/>
          </a:xfrm>
        </p:grpSpPr>
        <p:grpSp>
          <p:nvGrpSpPr>
            <p:cNvPr id="724" name="Group 29">
              <a:extLst>
                <a:ext uri="{FF2B5EF4-FFF2-40B4-BE49-F238E27FC236}">
                  <a16:creationId xmlns:a16="http://schemas.microsoft.com/office/drawing/2014/main" id="{5E1B0FE3-EC2E-004D-93B7-D77528069584}"/>
                </a:ext>
              </a:extLst>
            </p:cNvPr>
            <p:cNvGrpSpPr>
              <a:grpSpLocks/>
            </p:cNvGrpSpPr>
            <p:nvPr/>
          </p:nvGrpSpPr>
          <p:grpSpPr bwMode="auto">
            <a:xfrm>
              <a:off x="4152900" y="4851400"/>
              <a:ext cx="355600" cy="654050"/>
              <a:chOff x="603250" y="4737100"/>
              <a:chExt cx="355600" cy="654050"/>
            </a:xfrm>
          </p:grpSpPr>
          <p:sp>
            <p:nvSpPr>
              <p:cNvPr id="726" name="Delay 725">
                <a:extLst>
                  <a:ext uri="{FF2B5EF4-FFF2-40B4-BE49-F238E27FC236}">
                    <a16:creationId xmlns:a16="http://schemas.microsoft.com/office/drawing/2014/main" id="{66C1AE4C-C58D-FE46-A3D4-049FD1172C76}"/>
                  </a:ext>
                </a:extLst>
              </p:cNvPr>
              <p:cNvSpPr/>
              <p:nvPr/>
            </p:nvSpPr>
            <p:spPr>
              <a:xfrm rot="16200000">
                <a:off x="545538" y="4977838"/>
                <a:ext cx="471023" cy="355600"/>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27" name="Oval 726">
                <a:extLst>
                  <a:ext uri="{FF2B5EF4-FFF2-40B4-BE49-F238E27FC236}">
                    <a16:creationId xmlns:a16="http://schemas.microsoft.com/office/drawing/2014/main" id="{6FCBE305-7E8F-474B-B8F3-CAC4D5391231}"/>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725" name="Diamond 724">
              <a:extLst>
                <a:ext uri="{FF2B5EF4-FFF2-40B4-BE49-F238E27FC236}">
                  <a16:creationId xmlns:a16="http://schemas.microsoft.com/office/drawing/2014/main" id="{0F4B30E8-47A1-0543-B73A-86F79AC86977}"/>
                </a:ext>
              </a:extLst>
            </p:cNvPr>
            <p:cNvSpPr/>
            <p:nvPr/>
          </p:nvSpPr>
          <p:spPr>
            <a:xfrm>
              <a:off x="4204086" y="5193228"/>
              <a:ext cx="253230" cy="255700"/>
            </a:xfrm>
            <a:prstGeom prst="diamond">
              <a:avLst/>
            </a:prstGeom>
            <a:solidFill>
              <a:sysClr val="window" lastClr="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728" name="Left-Right Arrow 213">
            <a:extLst>
              <a:ext uri="{FF2B5EF4-FFF2-40B4-BE49-F238E27FC236}">
                <a16:creationId xmlns:a16="http://schemas.microsoft.com/office/drawing/2014/main" id="{BD7EC189-00D4-594E-B6B6-ED6ED0B419B7}"/>
              </a:ext>
            </a:extLst>
          </p:cNvPr>
          <p:cNvSpPr/>
          <p:nvPr/>
        </p:nvSpPr>
        <p:spPr bwMode="auto">
          <a:xfrm rot="5400000">
            <a:off x="7770585" y="4449387"/>
            <a:ext cx="439738" cy="141288"/>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729" name="Rounded Rectangle 359">
            <a:extLst>
              <a:ext uri="{FF2B5EF4-FFF2-40B4-BE49-F238E27FC236}">
                <a16:creationId xmlns:a16="http://schemas.microsoft.com/office/drawing/2014/main" id="{DFF98AAB-87A4-204F-A923-6DA8A0193AAF}"/>
              </a:ext>
            </a:extLst>
          </p:cNvPr>
          <p:cNvSpPr>
            <a:spLocks noChangeArrowheads="1"/>
          </p:cNvSpPr>
          <p:nvPr/>
        </p:nvSpPr>
        <p:spPr bwMode="auto">
          <a:xfrm>
            <a:off x="4378051" y="1205318"/>
            <a:ext cx="1047750" cy="577850"/>
          </a:xfrm>
          <a:prstGeom prst="roundRect">
            <a:avLst>
              <a:gd name="adj" fmla="val 6014"/>
            </a:avLst>
          </a:prstGeom>
          <a:solidFill>
            <a:srgbClr val="C6E9F2"/>
          </a:solidFill>
          <a:ln w="12700">
            <a:solidFill>
              <a:srgbClr val="1F497D"/>
            </a:solidFill>
            <a:round/>
            <a:headEnd/>
            <a:tailEnd/>
          </a:ln>
        </p:spPr>
        <p:txBody>
          <a:bodyPr wrap="none" lIns="36000" tIns="0" rIns="36000" bIns="0" anchor="ctr"/>
          <a:lstStyle/>
          <a:p>
            <a:pPr defTabSz="457200"/>
            <a:r>
              <a:rPr lang="en-GB" sz="1000" kern="1200">
                <a:ea typeface="ＭＳ Ｐゴシック"/>
                <a:cs typeface="+mn-cs"/>
              </a:rPr>
              <a:t>Information</a:t>
            </a:r>
          </a:p>
          <a:p>
            <a:pPr defTabSz="457200"/>
            <a:r>
              <a:rPr lang="en-GB" sz="1000" kern="1200">
                <a:ea typeface="ＭＳ Ｐゴシック"/>
                <a:cs typeface="+mn-cs"/>
              </a:rPr>
              <a:t>User</a:t>
            </a:r>
          </a:p>
        </p:txBody>
      </p:sp>
      <p:grpSp>
        <p:nvGrpSpPr>
          <p:cNvPr id="730" name="Group 88">
            <a:extLst>
              <a:ext uri="{FF2B5EF4-FFF2-40B4-BE49-F238E27FC236}">
                <a16:creationId xmlns:a16="http://schemas.microsoft.com/office/drawing/2014/main" id="{A1983EBF-53A4-6F48-A989-4507297EAC06}"/>
              </a:ext>
            </a:extLst>
          </p:cNvPr>
          <p:cNvGrpSpPr>
            <a:grpSpLocks/>
          </p:cNvGrpSpPr>
          <p:nvPr/>
        </p:nvGrpSpPr>
        <p:grpSpPr bwMode="auto">
          <a:xfrm>
            <a:off x="5146401" y="1306918"/>
            <a:ext cx="204787" cy="374650"/>
            <a:chOff x="7802563" y="3073400"/>
            <a:chExt cx="355600" cy="654050"/>
          </a:xfrm>
        </p:grpSpPr>
        <p:sp>
          <p:nvSpPr>
            <p:cNvPr id="731" name="Delay 730">
              <a:extLst>
                <a:ext uri="{FF2B5EF4-FFF2-40B4-BE49-F238E27FC236}">
                  <a16:creationId xmlns:a16="http://schemas.microsoft.com/office/drawing/2014/main" id="{EE7234BD-16E4-B843-9EE1-425E4C66445C}"/>
                </a:ext>
              </a:extLst>
            </p:cNvPr>
            <p:cNvSpPr/>
            <p:nvPr/>
          </p:nvSpPr>
          <p:spPr bwMode="auto">
            <a:xfrm rot="16200000">
              <a:off x="7744794" y="3314081"/>
              <a:ext cx="471138" cy="355600"/>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32" name="Isosceles Triangle 217">
              <a:extLst>
                <a:ext uri="{FF2B5EF4-FFF2-40B4-BE49-F238E27FC236}">
                  <a16:creationId xmlns:a16="http://schemas.microsoft.com/office/drawing/2014/main" id="{AA24A280-DE9C-0247-A322-A45B4C06B53F}"/>
                </a:ext>
              </a:extLst>
            </p:cNvPr>
            <p:cNvSpPr/>
            <p:nvPr/>
          </p:nvSpPr>
          <p:spPr>
            <a:xfrm flipV="1">
              <a:off x="7893530" y="3328369"/>
              <a:ext cx="173666" cy="155198"/>
            </a:xfrm>
            <a:prstGeom prst="triangle">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F497D"/>
                </a:solidFill>
                <a:effectLst/>
                <a:uLnTx/>
                <a:uFillTx/>
                <a:latin typeface="Arial"/>
                <a:ea typeface="ＭＳ Ｐゴシック"/>
                <a:cs typeface="Calibri"/>
              </a:endParaRPr>
            </a:p>
          </p:txBody>
        </p:sp>
        <p:sp>
          <p:nvSpPr>
            <p:cNvPr id="733" name="Oval 732">
              <a:extLst>
                <a:ext uri="{FF2B5EF4-FFF2-40B4-BE49-F238E27FC236}">
                  <a16:creationId xmlns:a16="http://schemas.microsoft.com/office/drawing/2014/main" id="{1A2CE38B-51BB-4A41-B478-DF9FFEC079DF}"/>
                </a:ext>
              </a:extLst>
            </p:cNvPr>
            <p:cNvSpPr/>
            <p:nvPr/>
          </p:nvSpPr>
          <p:spPr bwMode="auto">
            <a:xfrm>
              <a:off x="7827963" y="30734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734" name="Up Arrow 733">
            <a:extLst>
              <a:ext uri="{FF2B5EF4-FFF2-40B4-BE49-F238E27FC236}">
                <a16:creationId xmlns:a16="http://schemas.microsoft.com/office/drawing/2014/main" id="{C57771A1-3884-A344-A72E-28921A0FAE84}"/>
              </a:ext>
            </a:extLst>
          </p:cNvPr>
          <p:cNvSpPr/>
          <p:nvPr/>
        </p:nvSpPr>
        <p:spPr bwMode="auto">
          <a:xfrm>
            <a:off x="6123847" y="1804795"/>
            <a:ext cx="152400" cy="393700"/>
          </a:xfrm>
          <a:prstGeom prst="up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735" name="Up Arrow 734">
            <a:extLst>
              <a:ext uri="{FF2B5EF4-FFF2-40B4-BE49-F238E27FC236}">
                <a16:creationId xmlns:a16="http://schemas.microsoft.com/office/drawing/2014/main" id="{D319DEC2-206F-134E-9E69-13B9822A0E82}"/>
              </a:ext>
            </a:extLst>
          </p:cNvPr>
          <p:cNvSpPr/>
          <p:nvPr/>
        </p:nvSpPr>
        <p:spPr>
          <a:xfrm>
            <a:off x="6119085" y="2668395"/>
            <a:ext cx="142875" cy="185737"/>
          </a:xfrm>
          <a:prstGeom prst="up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736" name="Rounded Rectangle 197">
            <a:extLst>
              <a:ext uri="{FF2B5EF4-FFF2-40B4-BE49-F238E27FC236}">
                <a16:creationId xmlns:a16="http://schemas.microsoft.com/office/drawing/2014/main" id="{1E523C18-A825-BA4F-B58A-1B6F55D18262}"/>
              </a:ext>
            </a:extLst>
          </p:cNvPr>
          <p:cNvSpPr>
            <a:spLocks noChangeArrowheads="1"/>
          </p:cNvSpPr>
          <p:nvPr/>
        </p:nvSpPr>
        <p:spPr bwMode="auto">
          <a:xfrm>
            <a:off x="5738085" y="2238182"/>
            <a:ext cx="909637" cy="387350"/>
          </a:xfrm>
          <a:prstGeom prst="roundRect">
            <a:avLst>
              <a:gd name="adj" fmla="val 11542"/>
            </a:avLst>
          </a:prstGeom>
          <a:solidFill>
            <a:srgbClr val="CCFFCC"/>
          </a:solidFill>
          <a:ln w="9525">
            <a:solidFill>
              <a:srgbClr val="1F497D"/>
            </a:solidFill>
            <a:round/>
            <a:headEnd/>
            <a:tailEnd/>
          </a:ln>
        </p:spPr>
        <p:txBody>
          <a:bodyPr lIns="36000" tIns="36000" rIns="72000" bIns="36000" anchor="ctr"/>
          <a:lstStyle/>
          <a:p>
            <a:pPr algn="r" defTabSz="457200"/>
            <a:endParaRPr lang="en-GB" sz="800" kern="1200">
              <a:ea typeface="ＭＳ Ｐゴシック"/>
              <a:cs typeface="+mn-cs"/>
            </a:endParaRPr>
          </a:p>
        </p:txBody>
      </p:sp>
      <p:sp>
        <p:nvSpPr>
          <p:cNvPr id="737" name="Rectangle 649">
            <a:extLst>
              <a:ext uri="{FF2B5EF4-FFF2-40B4-BE49-F238E27FC236}">
                <a16:creationId xmlns:a16="http://schemas.microsoft.com/office/drawing/2014/main" id="{884D5578-7E41-8645-BD31-029BE07C6AF2}"/>
              </a:ext>
            </a:extLst>
          </p:cNvPr>
          <p:cNvSpPr>
            <a:spLocks noChangeArrowheads="1"/>
          </p:cNvSpPr>
          <p:nvPr/>
        </p:nvSpPr>
        <p:spPr bwMode="auto">
          <a:xfrm>
            <a:off x="5907947" y="2290570"/>
            <a:ext cx="604838" cy="282575"/>
          </a:xfrm>
          <a:prstGeom prst="rect">
            <a:avLst/>
          </a:prstGeom>
          <a:solidFill>
            <a:sysClr val="window" lastClr="FFFFFF"/>
          </a:solidFill>
          <a:ln w="19050">
            <a:solidFill>
              <a:srgbClr val="1F497D"/>
            </a:solidFill>
            <a:miter lim="800000"/>
            <a:headEnd/>
            <a:tailEnd/>
          </a:ln>
        </p:spPr>
        <p:txBody>
          <a:bodyPr wrap="none" lIns="36000" tIns="0" rIns="36000" bIns="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700" b="0" i="0" u="none" strike="noStrike" kern="1200" cap="small" spc="0" normalizeH="0" baseline="0" noProof="0" dirty="0">
              <a:ln>
                <a:noFill/>
              </a:ln>
              <a:solidFill>
                <a:prstClr val="black"/>
              </a:solidFill>
              <a:effectLst/>
              <a:uLnTx/>
              <a:uFillTx/>
              <a:ea typeface="ＭＳ Ｐゴシック"/>
              <a:cs typeface="MS PGothic" charset="0"/>
            </a:endParaRPr>
          </a:p>
        </p:txBody>
      </p:sp>
      <p:sp>
        <p:nvSpPr>
          <p:cNvPr id="738" name="TextBox 237">
            <a:extLst>
              <a:ext uri="{FF2B5EF4-FFF2-40B4-BE49-F238E27FC236}">
                <a16:creationId xmlns:a16="http://schemas.microsoft.com/office/drawing/2014/main" id="{678602BA-1531-BA4F-869C-3FFCDC0F96FA}"/>
              </a:ext>
            </a:extLst>
          </p:cNvPr>
          <p:cNvSpPr txBox="1">
            <a:spLocks noChangeArrowheads="1"/>
          </p:cNvSpPr>
          <p:nvPr/>
        </p:nvSpPr>
        <p:spPr bwMode="auto">
          <a:xfrm>
            <a:off x="5620614" y="776257"/>
            <a:ext cx="99937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defTabSz="457200"/>
            <a:r>
              <a:rPr lang="en-US" sz="1200" kern="1200">
                <a:solidFill>
                  <a:srgbClr val="000000"/>
                </a:solidFill>
                <a:latin typeface="Calibri" charset="0"/>
              </a:rPr>
              <a:t>Data Located</a:t>
            </a:r>
          </a:p>
        </p:txBody>
      </p:sp>
      <p:sp>
        <p:nvSpPr>
          <p:cNvPr id="739" name="Oval 738">
            <a:extLst>
              <a:ext uri="{FF2B5EF4-FFF2-40B4-BE49-F238E27FC236}">
                <a16:creationId xmlns:a16="http://schemas.microsoft.com/office/drawing/2014/main" id="{B47560E2-9582-9C4D-965D-DD7F9924F576}"/>
              </a:ext>
            </a:extLst>
          </p:cNvPr>
          <p:cNvSpPr/>
          <p:nvPr/>
        </p:nvSpPr>
        <p:spPr>
          <a:xfrm>
            <a:off x="6236560" y="2325495"/>
            <a:ext cx="211137" cy="211137"/>
          </a:xfrm>
          <a:prstGeom prst="ellipse">
            <a:avLst/>
          </a:prstGeom>
          <a:solidFill>
            <a:srgbClr val="4BACC6">
              <a:lumMod val="40000"/>
              <a:lumOff val="6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740" name="Oval 739">
            <a:extLst>
              <a:ext uri="{FF2B5EF4-FFF2-40B4-BE49-F238E27FC236}">
                <a16:creationId xmlns:a16="http://schemas.microsoft.com/office/drawing/2014/main" id="{932C619D-C20E-5646-A4FD-EEA8FBDA9446}"/>
              </a:ext>
            </a:extLst>
          </p:cNvPr>
          <p:cNvSpPr/>
          <p:nvPr/>
        </p:nvSpPr>
        <p:spPr>
          <a:xfrm>
            <a:off x="5965097" y="2325495"/>
            <a:ext cx="211138" cy="211137"/>
          </a:xfrm>
          <a:prstGeom prst="ellipse">
            <a:avLst/>
          </a:prstGeom>
          <a:solidFill>
            <a:srgbClr val="4BACC6">
              <a:lumMod val="40000"/>
              <a:lumOff val="6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741" name="Rounded Rectangle 359">
            <a:extLst>
              <a:ext uri="{FF2B5EF4-FFF2-40B4-BE49-F238E27FC236}">
                <a16:creationId xmlns:a16="http://schemas.microsoft.com/office/drawing/2014/main" id="{22CC6D5D-7562-DB40-A9B2-16B61FD73976}"/>
              </a:ext>
            </a:extLst>
          </p:cNvPr>
          <p:cNvSpPr>
            <a:spLocks noChangeArrowheads="1"/>
          </p:cNvSpPr>
          <p:nvPr/>
        </p:nvSpPr>
        <p:spPr bwMode="auto">
          <a:xfrm>
            <a:off x="9399360" y="2947632"/>
            <a:ext cx="1498600" cy="901700"/>
          </a:xfrm>
          <a:prstGeom prst="roundRect">
            <a:avLst>
              <a:gd name="adj" fmla="val 6014"/>
            </a:avLst>
          </a:prstGeom>
          <a:solidFill>
            <a:srgbClr val="C6E9F2"/>
          </a:solidFill>
          <a:ln w="12700">
            <a:solidFill>
              <a:srgbClr val="1F497D"/>
            </a:solidFill>
            <a:round/>
            <a:headEnd/>
            <a:tailEnd/>
          </a:ln>
        </p:spPr>
        <p:txBody>
          <a:bodyPr wrap="none" tIns="0" bIns="0"/>
          <a:lstStyle/>
          <a:p>
            <a:pPr algn="ctr" defTabSz="457200"/>
            <a:r>
              <a:rPr lang="en-GB" sz="1000" kern="1200" dirty="0">
                <a:ea typeface="ＭＳ Ｐゴシック"/>
                <a:cs typeface="+mn-cs"/>
              </a:rPr>
              <a:t>Data Lake</a:t>
            </a:r>
          </a:p>
          <a:p>
            <a:pPr algn="ctr" defTabSz="457200"/>
            <a:r>
              <a:rPr lang="en-GB" sz="1000" kern="1200" dirty="0">
                <a:ea typeface="ＭＳ Ｐゴシック"/>
                <a:cs typeface="+mn-cs"/>
              </a:rPr>
              <a:t>Operations</a:t>
            </a:r>
          </a:p>
        </p:txBody>
      </p:sp>
      <p:sp>
        <p:nvSpPr>
          <p:cNvPr id="742" name="TextBox 376">
            <a:extLst>
              <a:ext uri="{FF2B5EF4-FFF2-40B4-BE49-F238E27FC236}">
                <a16:creationId xmlns:a16="http://schemas.microsoft.com/office/drawing/2014/main" id="{2FC7A8F3-280C-094E-8ED6-29E9FF9C2675}"/>
              </a:ext>
            </a:extLst>
          </p:cNvPr>
          <p:cNvSpPr txBox="1">
            <a:spLocks noChangeArrowheads="1"/>
          </p:cNvSpPr>
          <p:nvPr/>
        </p:nvSpPr>
        <p:spPr bwMode="auto">
          <a:xfrm>
            <a:off x="10294710" y="4038244"/>
            <a:ext cx="684213"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srgbClr val="000000"/>
                </a:solidFill>
                <a:latin typeface="Calibri" charset="0"/>
              </a:rPr>
              <a:t>Management</a:t>
            </a:r>
          </a:p>
        </p:txBody>
      </p:sp>
      <p:grpSp>
        <p:nvGrpSpPr>
          <p:cNvPr id="743" name="Group 364">
            <a:extLst>
              <a:ext uri="{FF2B5EF4-FFF2-40B4-BE49-F238E27FC236}">
                <a16:creationId xmlns:a16="http://schemas.microsoft.com/office/drawing/2014/main" id="{BA2704C2-1D03-5545-8632-05CE9D9DAE3A}"/>
              </a:ext>
            </a:extLst>
          </p:cNvPr>
          <p:cNvGrpSpPr>
            <a:grpSpLocks/>
          </p:cNvGrpSpPr>
          <p:nvPr/>
        </p:nvGrpSpPr>
        <p:grpSpPr bwMode="auto">
          <a:xfrm>
            <a:off x="9499373" y="3363557"/>
            <a:ext cx="1316037" cy="404812"/>
            <a:chOff x="7669213" y="5995405"/>
            <a:chExt cx="1368425" cy="420688"/>
          </a:xfrm>
        </p:grpSpPr>
        <p:grpSp>
          <p:nvGrpSpPr>
            <p:cNvPr id="744" name="Group 87">
              <a:extLst>
                <a:ext uri="{FF2B5EF4-FFF2-40B4-BE49-F238E27FC236}">
                  <a16:creationId xmlns:a16="http://schemas.microsoft.com/office/drawing/2014/main" id="{1377315C-BB53-8745-B5F4-D28EFAEE4B65}"/>
                </a:ext>
              </a:extLst>
            </p:cNvPr>
            <p:cNvGrpSpPr>
              <a:grpSpLocks/>
            </p:cNvGrpSpPr>
            <p:nvPr/>
          </p:nvGrpSpPr>
          <p:grpSpPr bwMode="auto">
            <a:xfrm>
              <a:off x="8523489" y="5996993"/>
              <a:ext cx="229986" cy="417512"/>
              <a:chOff x="6438900" y="5651500"/>
              <a:chExt cx="355600" cy="654050"/>
            </a:xfrm>
          </p:grpSpPr>
          <p:grpSp>
            <p:nvGrpSpPr>
              <p:cNvPr id="774" name="Group 29">
                <a:extLst>
                  <a:ext uri="{FF2B5EF4-FFF2-40B4-BE49-F238E27FC236}">
                    <a16:creationId xmlns:a16="http://schemas.microsoft.com/office/drawing/2014/main" id="{5F16D4DC-382C-0943-9BEB-55826CE91D5D}"/>
                  </a:ext>
                </a:extLst>
              </p:cNvPr>
              <p:cNvGrpSpPr>
                <a:grpSpLocks/>
              </p:cNvGrpSpPr>
              <p:nvPr/>
            </p:nvGrpSpPr>
            <p:grpSpPr bwMode="auto">
              <a:xfrm>
                <a:off x="6438900" y="5651500"/>
                <a:ext cx="355600" cy="654050"/>
                <a:chOff x="603250" y="4737100"/>
                <a:chExt cx="355600" cy="654050"/>
              </a:xfrm>
            </p:grpSpPr>
            <p:sp>
              <p:nvSpPr>
                <p:cNvPr id="780" name="Delay 779">
                  <a:extLst>
                    <a:ext uri="{FF2B5EF4-FFF2-40B4-BE49-F238E27FC236}">
                      <a16:creationId xmlns:a16="http://schemas.microsoft.com/office/drawing/2014/main" id="{B5AAC48C-4A02-684C-8FC8-2F121CD201D8}"/>
                    </a:ext>
                  </a:extLst>
                </p:cNvPr>
                <p:cNvSpPr/>
                <p:nvPr/>
              </p:nvSpPr>
              <p:spPr>
                <a:xfrm rot="16200000">
                  <a:off x="546662" y="4978490"/>
                  <a:ext cx="470364" cy="354766"/>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81" name="Oval 780">
                  <a:extLst>
                    <a:ext uri="{FF2B5EF4-FFF2-40B4-BE49-F238E27FC236}">
                      <a16:creationId xmlns:a16="http://schemas.microsoft.com/office/drawing/2014/main" id="{5DFDF16F-7370-F64C-9DBA-192539C739FD}"/>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775" name="Rectangle 774">
                <a:extLst>
                  <a:ext uri="{FF2B5EF4-FFF2-40B4-BE49-F238E27FC236}">
                    <a16:creationId xmlns:a16="http://schemas.microsoft.com/office/drawing/2014/main" id="{63E4A190-B704-C846-B5E4-0C79D726B81F}"/>
                  </a:ext>
                </a:extLst>
              </p:cNvPr>
              <p:cNvSpPr/>
              <p:nvPr/>
            </p:nvSpPr>
            <p:spPr bwMode="auto">
              <a:xfrm>
                <a:off x="6447768" y="6044427"/>
                <a:ext cx="339454" cy="227429"/>
              </a:xfrm>
              <a:prstGeom prst="rect">
                <a:avLst/>
              </a:prstGeom>
              <a:solidFill>
                <a:sysClr val="window" lastClr="FFFFFF"/>
              </a:solidFill>
              <a:ln w="9525"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nvGrpSpPr>
              <p:cNvPr id="776" name="Group 85">
                <a:extLst>
                  <a:ext uri="{FF2B5EF4-FFF2-40B4-BE49-F238E27FC236}">
                    <a16:creationId xmlns:a16="http://schemas.microsoft.com/office/drawing/2014/main" id="{86FE4F02-B448-0040-BFC1-599551EA844B}"/>
                  </a:ext>
                </a:extLst>
              </p:cNvPr>
              <p:cNvGrpSpPr>
                <a:grpSpLocks/>
              </p:cNvGrpSpPr>
              <p:nvPr/>
            </p:nvGrpSpPr>
            <p:grpSpPr bwMode="auto">
              <a:xfrm>
                <a:off x="6496261" y="6159106"/>
                <a:ext cx="257057" cy="76568"/>
                <a:chOff x="6769311" y="4216006"/>
                <a:chExt cx="257057" cy="76568"/>
              </a:xfrm>
            </p:grpSpPr>
            <p:sp>
              <p:nvSpPr>
                <p:cNvPr id="777" name="Rectangle 776">
                  <a:extLst>
                    <a:ext uri="{FF2B5EF4-FFF2-40B4-BE49-F238E27FC236}">
                      <a16:creationId xmlns:a16="http://schemas.microsoft.com/office/drawing/2014/main" id="{CFFD20E7-7474-1A42-ADF4-CAEA2C2A7F4A}"/>
                    </a:ext>
                  </a:extLst>
                </p:cNvPr>
                <p:cNvSpPr/>
                <p:nvPr/>
              </p:nvSpPr>
              <p:spPr>
                <a:xfrm flipV="1">
                  <a:off x="6769313" y="4222796"/>
                  <a:ext cx="86777" cy="6977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78" name="Rectangle 777">
                  <a:extLst>
                    <a:ext uri="{FF2B5EF4-FFF2-40B4-BE49-F238E27FC236}">
                      <a16:creationId xmlns:a16="http://schemas.microsoft.com/office/drawing/2014/main" id="{778064BC-EEAD-744C-9CE3-6F76E7709B87}"/>
                    </a:ext>
                  </a:extLst>
                </p:cNvPr>
                <p:cNvSpPr/>
                <p:nvPr/>
              </p:nvSpPr>
              <p:spPr>
                <a:xfrm>
                  <a:off x="6922449" y="4215042"/>
                  <a:ext cx="104642" cy="7494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cxnSp>
              <p:nvCxnSpPr>
                <p:cNvPr id="779" name="Straight Connector 778">
                  <a:extLst>
                    <a:ext uri="{FF2B5EF4-FFF2-40B4-BE49-F238E27FC236}">
                      <a16:creationId xmlns:a16="http://schemas.microsoft.com/office/drawing/2014/main" id="{DD7960B6-8CB6-D143-A958-689AFB03BE69}"/>
                    </a:ext>
                  </a:extLst>
                </p:cNvPr>
                <p:cNvCxnSpPr>
                  <a:stCxn id="777" idx="3"/>
                  <a:endCxn id="778" idx="1"/>
                </p:cNvCxnSpPr>
                <p:nvPr/>
              </p:nvCxnSpPr>
              <p:spPr>
                <a:xfrm flipV="1">
                  <a:off x="6856090" y="4253809"/>
                  <a:ext cx="66359" cy="2584"/>
                </a:xfrm>
                <a:prstGeom prst="line">
                  <a:avLst/>
                </a:prstGeom>
                <a:noFill/>
                <a:ln w="9525" cap="flat" cmpd="sng" algn="ctr">
                  <a:solidFill>
                    <a:srgbClr val="1F497D"/>
                  </a:solidFill>
                  <a:prstDash val="solid"/>
                  <a:tailEnd type="none"/>
                </a:ln>
                <a:effectLst>
                  <a:outerShdw blurRad="40000" dist="20000" dir="5400000" rotWithShape="0">
                    <a:srgbClr val="000000">
                      <a:alpha val="38000"/>
                    </a:srgbClr>
                  </a:outerShdw>
                </a:effectLst>
              </p:spPr>
            </p:cxnSp>
          </p:grpSp>
        </p:grpSp>
        <p:grpSp>
          <p:nvGrpSpPr>
            <p:cNvPr id="745" name="Group 105">
              <a:extLst>
                <a:ext uri="{FF2B5EF4-FFF2-40B4-BE49-F238E27FC236}">
                  <a16:creationId xmlns:a16="http://schemas.microsoft.com/office/drawing/2014/main" id="{E762E9AA-3338-4B4A-AC9E-2867F03D1629}"/>
                </a:ext>
              </a:extLst>
            </p:cNvPr>
            <p:cNvGrpSpPr>
              <a:grpSpLocks/>
            </p:cNvGrpSpPr>
            <p:nvPr/>
          </p:nvGrpSpPr>
          <p:grpSpPr bwMode="auto">
            <a:xfrm>
              <a:off x="8232224" y="5996993"/>
              <a:ext cx="229986" cy="417512"/>
              <a:chOff x="3003550" y="5378450"/>
              <a:chExt cx="355600" cy="654050"/>
            </a:xfrm>
          </p:grpSpPr>
          <p:grpSp>
            <p:nvGrpSpPr>
              <p:cNvPr id="768" name="Group 17">
                <a:extLst>
                  <a:ext uri="{FF2B5EF4-FFF2-40B4-BE49-F238E27FC236}">
                    <a16:creationId xmlns:a16="http://schemas.microsoft.com/office/drawing/2014/main" id="{10101010-4125-484C-938E-E9664198ECB2}"/>
                  </a:ext>
                </a:extLst>
              </p:cNvPr>
              <p:cNvGrpSpPr>
                <a:grpSpLocks/>
              </p:cNvGrpSpPr>
              <p:nvPr/>
            </p:nvGrpSpPr>
            <p:grpSpPr bwMode="auto">
              <a:xfrm>
                <a:off x="3003550" y="5378450"/>
                <a:ext cx="355600" cy="654050"/>
                <a:chOff x="603250" y="4737100"/>
                <a:chExt cx="355600" cy="654050"/>
              </a:xfrm>
            </p:grpSpPr>
            <p:sp>
              <p:nvSpPr>
                <p:cNvPr id="772" name="Delay 771">
                  <a:extLst>
                    <a:ext uri="{FF2B5EF4-FFF2-40B4-BE49-F238E27FC236}">
                      <a16:creationId xmlns:a16="http://schemas.microsoft.com/office/drawing/2014/main" id="{05AB3545-737E-8C42-805C-059033F5C93F}"/>
                    </a:ext>
                  </a:extLst>
                </p:cNvPr>
                <p:cNvSpPr/>
                <p:nvPr/>
              </p:nvSpPr>
              <p:spPr>
                <a:xfrm rot="16200000">
                  <a:off x="545259" y="4978489"/>
                  <a:ext cx="470364" cy="354767"/>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73" name="Oval 772">
                  <a:extLst>
                    <a:ext uri="{FF2B5EF4-FFF2-40B4-BE49-F238E27FC236}">
                      <a16:creationId xmlns:a16="http://schemas.microsoft.com/office/drawing/2014/main" id="{F85F8B05-E57F-FF4B-9B24-229C426BD8B5}"/>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nvGrpSpPr>
              <p:cNvPr id="769" name="Group 72">
                <a:extLst>
                  <a:ext uri="{FF2B5EF4-FFF2-40B4-BE49-F238E27FC236}">
                    <a16:creationId xmlns:a16="http://schemas.microsoft.com/office/drawing/2014/main" id="{E2317239-1F40-B240-AF1F-F3D40C4DB583}"/>
                  </a:ext>
                </a:extLst>
              </p:cNvPr>
              <p:cNvGrpSpPr/>
              <p:nvPr/>
            </p:nvGrpSpPr>
            <p:grpSpPr>
              <a:xfrm rot="1819195">
                <a:off x="3081920" y="5692337"/>
                <a:ext cx="162527" cy="281297"/>
                <a:chOff x="2832100" y="4165600"/>
                <a:chExt cx="330200" cy="571500"/>
              </a:xfrm>
              <a:solidFill>
                <a:sysClr val="window" lastClr="FFFFFF"/>
              </a:solidFill>
            </p:grpSpPr>
            <p:sp>
              <p:nvSpPr>
                <p:cNvPr id="770" name="Freeform 769">
                  <a:extLst>
                    <a:ext uri="{FF2B5EF4-FFF2-40B4-BE49-F238E27FC236}">
                      <a16:creationId xmlns:a16="http://schemas.microsoft.com/office/drawing/2014/main" id="{1027684F-1B2A-4C46-A7F5-5C9FC9622861}"/>
                    </a:ext>
                  </a:extLst>
                </p:cNvPr>
                <p:cNvSpPr/>
                <p:nvPr/>
              </p:nvSpPr>
              <p:spPr>
                <a:xfrm>
                  <a:off x="2959100" y="4419600"/>
                  <a:ext cx="76200" cy="317500"/>
                </a:xfrm>
                <a:custGeom>
                  <a:avLst/>
                  <a:gdLst>
                    <a:gd name="connsiteX0" fmla="*/ 0 w 76200"/>
                    <a:gd name="connsiteY0" fmla="*/ 9525 h 317500"/>
                    <a:gd name="connsiteX1" fmla="*/ 38100 w 76200"/>
                    <a:gd name="connsiteY1" fmla="*/ 19050 h 317500"/>
                    <a:gd name="connsiteX2" fmla="*/ 76200 w 76200"/>
                    <a:gd name="connsiteY2" fmla="*/ 9525 h 317500"/>
                    <a:gd name="connsiteX3" fmla="*/ 76200 w 76200"/>
                    <a:gd name="connsiteY3" fmla="*/ 307975 h 317500"/>
                    <a:gd name="connsiteX4" fmla="*/ 38100 w 76200"/>
                    <a:gd name="connsiteY4" fmla="*/ 317500 h 317500"/>
                    <a:gd name="connsiteX5" fmla="*/ 0 w 76200"/>
                    <a:gd name="connsiteY5" fmla="*/ 307975 h 317500"/>
                    <a:gd name="connsiteX6" fmla="*/ 0 w 76200"/>
                    <a:gd name="connsiteY6" fmla="*/ 9525 h 317500"/>
                    <a:gd name="connsiteX0" fmla="*/ 0 w 76200"/>
                    <a:gd name="connsiteY0" fmla="*/ 9525 h 317500"/>
                    <a:gd name="connsiteX1" fmla="*/ 38100 w 76200"/>
                    <a:gd name="connsiteY1" fmla="*/ 0 h 317500"/>
                    <a:gd name="connsiteX2" fmla="*/ 76200 w 76200"/>
                    <a:gd name="connsiteY2" fmla="*/ 9525 h 317500"/>
                    <a:gd name="connsiteX3" fmla="*/ 38100 w 76200"/>
                    <a:gd name="connsiteY3" fmla="*/ 19050 h 317500"/>
                    <a:gd name="connsiteX4" fmla="*/ 0 w 76200"/>
                    <a:gd name="connsiteY4" fmla="*/ 9525 h 317500"/>
                    <a:gd name="connsiteX0" fmla="*/ 76200 w 76200"/>
                    <a:gd name="connsiteY0" fmla="*/ 9525 h 317500"/>
                    <a:gd name="connsiteX1" fmla="*/ 38100 w 76200"/>
                    <a:gd name="connsiteY1" fmla="*/ 19050 h 317500"/>
                    <a:gd name="connsiteX2" fmla="*/ 0 w 76200"/>
                    <a:gd name="connsiteY2" fmla="*/ 9525 h 317500"/>
                    <a:gd name="connsiteX3" fmla="*/ 38100 w 76200"/>
                    <a:gd name="connsiteY3" fmla="*/ 0 h 317500"/>
                    <a:gd name="connsiteX4" fmla="*/ 76200 w 76200"/>
                    <a:gd name="connsiteY4" fmla="*/ 9525 h 317500"/>
                    <a:gd name="connsiteX5" fmla="*/ 76200 w 76200"/>
                    <a:gd name="connsiteY5" fmla="*/ 307975 h 317500"/>
                    <a:gd name="connsiteX6" fmla="*/ 38100 w 76200"/>
                    <a:gd name="connsiteY6" fmla="*/ 317500 h 317500"/>
                    <a:gd name="connsiteX7" fmla="*/ 0 w 76200"/>
                    <a:gd name="connsiteY7" fmla="*/ 307975 h 317500"/>
                    <a:gd name="connsiteX8" fmla="*/ 0 w 76200"/>
                    <a:gd name="connsiteY8" fmla="*/ 9525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317500" stroke="0" extrusionOk="0">
                      <a:moveTo>
                        <a:pt x="0" y="9525"/>
                      </a:moveTo>
                      <a:cubicBezTo>
                        <a:pt x="0" y="14786"/>
                        <a:pt x="17058" y="19050"/>
                        <a:pt x="38100" y="19050"/>
                      </a:cubicBezTo>
                      <a:cubicBezTo>
                        <a:pt x="59142" y="19050"/>
                        <a:pt x="76200" y="14786"/>
                        <a:pt x="76200" y="9525"/>
                      </a:cubicBezTo>
                      <a:lnTo>
                        <a:pt x="76200" y="307975"/>
                      </a:lnTo>
                      <a:cubicBezTo>
                        <a:pt x="76200" y="313236"/>
                        <a:pt x="59142" y="317500"/>
                        <a:pt x="38100" y="317500"/>
                      </a:cubicBezTo>
                      <a:cubicBezTo>
                        <a:pt x="17058" y="317500"/>
                        <a:pt x="0" y="313236"/>
                        <a:pt x="0" y="307975"/>
                      </a:cubicBezTo>
                      <a:lnTo>
                        <a:pt x="0" y="9525"/>
                      </a:lnTo>
                      <a:close/>
                    </a:path>
                    <a:path w="76200" h="317500" fill="lighten" stroke="0" extrusionOk="0">
                      <a:moveTo>
                        <a:pt x="0" y="9525"/>
                      </a:moveTo>
                      <a:cubicBezTo>
                        <a:pt x="0" y="4264"/>
                        <a:pt x="17058" y="0"/>
                        <a:pt x="38100" y="0"/>
                      </a:cubicBezTo>
                      <a:cubicBezTo>
                        <a:pt x="59142" y="0"/>
                        <a:pt x="76200" y="4264"/>
                        <a:pt x="76200" y="9525"/>
                      </a:cubicBezTo>
                      <a:cubicBezTo>
                        <a:pt x="76200" y="14786"/>
                        <a:pt x="59142" y="19050"/>
                        <a:pt x="38100" y="19050"/>
                      </a:cubicBezTo>
                      <a:cubicBezTo>
                        <a:pt x="17058" y="19050"/>
                        <a:pt x="0" y="14786"/>
                        <a:pt x="0" y="9525"/>
                      </a:cubicBezTo>
                      <a:close/>
                    </a:path>
                    <a:path w="76200" h="317500" fill="none" extrusionOk="0">
                      <a:moveTo>
                        <a:pt x="76200" y="9525"/>
                      </a:moveTo>
                      <a:cubicBezTo>
                        <a:pt x="76200" y="14786"/>
                        <a:pt x="59142" y="19050"/>
                        <a:pt x="38100" y="19050"/>
                      </a:cubicBezTo>
                      <a:cubicBezTo>
                        <a:pt x="17058" y="19050"/>
                        <a:pt x="0" y="14786"/>
                        <a:pt x="0" y="9525"/>
                      </a:cubicBezTo>
                      <a:cubicBezTo>
                        <a:pt x="0" y="4264"/>
                        <a:pt x="17058" y="0"/>
                        <a:pt x="38100" y="0"/>
                      </a:cubicBezTo>
                      <a:cubicBezTo>
                        <a:pt x="59142" y="0"/>
                        <a:pt x="76200" y="4264"/>
                        <a:pt x="76200" y="9525"/>
                      </a:cubicBezTo>
                      <a:lnTo>
                        <a:pt x="76200" y="307975"/>
                      </a:lnTo>
                      <a:cubicBezTo>
                        <a:pt x="76200" y="313236"/>
                        <a:pt x="59142" y="317500"/>
                        <a:pt x="38100" y="317500"/>
                      </a:cubicBezTo>
                      <a:cubicBezTo>
                        <a:pt x="17058" y="317500"/>
                        <a:pt x="0" y="313236"/>
                        <a:pt x="0" y="307975"/>
                      </a:cubicBezTo>
                      <a:lnTo>
                        <a:pt x="0" y="9525"/>
                      </a:lnTo>
                    </a:path>
                  </a:pathLst>
                </a:custGeom>
                <a:grpFill/>
                <a:ln w="9525"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71" name="Oval 770">
                  <a:extLst>
                    <a:ext uri="{FF2B5EF4-FFF2-40B4-BE49-F238E27FC236}">
                      <a16:creationId xmlns:a16="http://schemas.microsoft.com/office/drawing/2014/main" id="{AE7AADC6-24E2-4649-8C2C-A851EC49185E}"/>
                    </a:ext>
                  </a:extLst>
                </p:cNvPr>
                <p:cNvSpPr/>
                <p:nvPr/>
              </p:nvSpPr>
              <p:spPr>
                <a:xfrm>
                  <a:off x="2832100" y="4165600"/>
                  <a:ext cx="330200" cy="330200"/>
                </a:xfrm>
                <a:prstGeom prst="ellipse">
                  <a:avLst/>
                </a:prstGeom>
                <a:grpFill/>
                <a:ln w="9525"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grpSp>
          <p:nvGrpSpPr>
            <p:cNvPr id="746" name="Group 57">
              <a:extLst>
                <a:ext uri="{FF2B5EF4-FFF2-40B4-BE49-F238E27FC236}">
                  <a16:creationId xmlns:a16="http://schemas.microsoft.com/office/drawing/2014/main" id="{0E1ADB45-64C7-6741-BADC-E5D3B6A45C83}"/>
                </a:ext>
              </a:extLst>
            </p:cNvPr>
            <p:cNvGrpSpPr>
              <a:grpSpLocks/>
            </p:cNvGrpSpPr>
            <p:nvPr/>
          </p:nvGrpSpPr>
          <p:grpSpPr bwMode="auto">
            <a:xfrm>
              <a:off x="7948459" y="5996993"/>
              <a:ext cx="229986" cy="417512"/>
              <a:chOff x="6026150" y="4826000"/>
              <a:chExt cx="355600" cy="654050"/>
            </a:xfrm>
          </p:grpSpPr>
          <p:grpSp>
            <p:nvGrpSpPr>
              <p:cNvPr id="764" name="Group 23">
                <a:extLst>
                  <a:ext uri="{FF2B5EF4-FFF2-40B4-BE49-F238E27FC236}">
                    <a16:creationId xmlns:a16="http://schemas.microsoft.com/office/drawing/2014/main" id="{9670AC24-A653-D34F-A343-E60F4536CE59}"/>
                  </a:ext>
                </a:extLst>
              </p:cNvPr>
              <p:cNvGrpSpPr>
                <a:grpSpLocks/>
              </p:cNvGrpSpPr>
              <p:nvPr/>
            </p:nvGrpSpPr>
            <p:grpSpPr bwMode="auto">
              <a:xfrm>
                <a:off x="6026150" y="4826000"/>
                <a:ext cx="355600" cy="654050"/>
                <a:chOff x="603250" y="4737100"/>
                <a:chExt cx="355600" cy="654050"/>
              </a:xfrm>
            </p:grpSpPr>
            <p:sp>
              <p:nvSpPr>
                <p:cNvPr id="766" name="Delay 765">
                  <a:extLst>
                    <a:ext uri="{FF2B5EF4-FFF2-40B4-BE49-F238E27FC236}">
                      <a16:creationId xmlns:a16="http://schemas.microsoft.com/office/drawing/2014/main" id="{6D5D5A01-DCCD-254F-959F-FF679E3D672B}"/>
                    </a:ext>
                  </a:extLst>
                </p:cNvPr>
                <p:cNvSpPr/>
                <p:nvPr/>
              </p:nvSpPr>
              <p:spPr>
                <a:xfrm rot="16200000">
                  <a:off x="536085" y="4987423"/>
                  <a:ext cx="470364" cy="336900"/>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67" name="Oval 766">
                  <a:extLst>
                    <a:ext uri="{FF2B5EF4-FFF2-40B4-BE49-F238E27FC236}">
                      <a16:creationId xmlns:a16="http://schemas.microsoft.com/office/drawing/2014/main" id="{1FFE6A62-A651-F24F-B430-53918E9AE49A}"/>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765" name="Folded Corner 764">
                <a:extLst>
                  <a:ext uri="{FF2B5EF4-FFF2-40B4-BE49-F238E27FC236}">
                    <a16:creationId xmlns:a16="http://schemas.microsoft.com/office/drawing/2014/main" id="{1846D748-4D88-2F47-91C3-6F8B364E374B}"/>
                  </a:ext>
                </a:extLst>
              </p:cNvPr>
              <p:cNvSpPr/>
              <p:nvPr/>
            </p:nvSpPr>
            <p:spPr>
              <a:xfrm>
                <a:off x="6094630" y="5169824"/>
                <a:ext cx="216943" cy="253273"/>
              </a:xfrm>
              <a:prstGeom prst="foldedCorner">
                <a:avLst/>
              </a:prstGeom>
              <a:solidFill>
                <a:sysClr val="window" lastClr="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nvGrpSpPr>
            <p:cNvPr id="747" name="Group 29">
              <a:extLst>
                <a:ext uri="{FF2B5EF4-FFF2-40B4-BE49-F238E27FC236}">
                  <a16:creationId xmlns:a16="http://schemas.microsoft.com/office/drawing/2014/main" id="{4642E617-9BD6-BD49-ACD9-717DF0A0576C}"/>
                </a:ext>
              </a:extLst>
            </p:cNvPr>
            <p:cNvGrpSpPr>
              <a:grpSpLocks/>
            </p:cNvGrpSpPr>
            <p:nvPr/>
          </p:nvGrpSpPr>
          <p:grpSpPr bwMode="auto">
            <a:xfrm>
              <a:off x="7669213" y="5996993"/>
              <a:ext cx="229986" cy="417512"/>
              <a:chOff x="603250" y="4737100"/>
              <a:chExt cx="355600" cy="654050"/>
            </a:xfrm>
          </p:grpSpPr>
          <p:sp>
            <p:nvSpPr>
              <p:cNvPr id="762" name="Delay 761">
                <a:extLst>
                  <a:ext uri="{FF2B5EF4-FFF2-40B4-BE49-F238E27FC236}">
                    <a16:creationId xmlns:a16="http://schemas.microsoft.com/office/drawing/2014/main" id="{D4890404-C600-8946-8AD4-024C2DBB0B88}"/>
                  </a:ext>
                </a:extLst>
              </p:cNvPr>
              <p:cNvSpPr/>
              <p:nvPr/>
            </p:nvSpPr>
            <p:spPr>
              <a:xfrm rot="16200000">
                <a:off x="545450" y="4978490"/>
                <a:ext cx="470364" cy="354766"/>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63" name="Oval 762">
                <a:extLst>
                  <a:ext uri="{FF2B5EF4-FFF2-40B4-BE49-F238E27FC236}">
                    <a16:creationId xmlns:a16="http://schemas.microsoft.com/office/drawing/2014/main" id="{9537065D-76E1-2440-B3CA-1F1446FFB397}"/>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nvGrpSpPr>
            <p:cNvPr id="748" name="Group 51">
              <a:extLst>
                <a:ext uri="{FF2B5EF4-FFF2-40B4-BE49-F238E27FC236}">
                  <a16:creationId xmlns:a16="http://schemas.microsoft.com/office/drawing/2014/main" id="{65AACAF9-C501-244D-90FD-9B145E18251E}"/>
                </a:ext>
              </a:extLst>
            </p:cNvPr>
            <p:cNvGrpSpPr>
              <a:grpSpLocks/>
            </p:cNvGrpSpPr>
            <p:nvPr/>
          </p:nvGrpSpPr>
          <p:grpSpPr bwMode="auto">
            <a:xfrm>
              <a:off x="8815388" y="5995405"/>
              <a:ext cx="222250" cy="420688"/>
              <a:chOff x="2317750" y="3276600"/>
              <a:chExt cx="355600" cy="654050"/>
            </a:xfrm>
          </p:grpSpPr>
          <p:grpSp>
            <p:nvGrpSpPr>
              <p:cNvPr id="756" name="Group 17">
                <a:extLst>
                  <a:ext uri="{FF2B5EF4-FFF2-40B4-BE49-F238E27FC236}">
                    <a16:creationId xmlns:a16="http://schemas.microsoft.com/office/drawing/2014/main" id="{C3A6BC73-5046-E643-B0E4-47C287E04DD2}"/>
                  </a:ext>
                </a:extLst>
              </p:cNvPr>
              <p:cNvGrpSpPr>
                <a:grpSpLocks/>
              </p:cNvGrpSpPr>
              <p:nvPr/>
            </p:nvGrpSpPr>
            <p:grpSpPr bwMode="auto">
              <a:xfrm>
                <a:off x="2317750" y="3276600"/>
                <a:ext cx="355600" cy="654050"/>
                <a:chOff x="603250" y="4737100"/>
                <a:chExt cx="355600" cy="654050"/>
              </a:xfrm>
            </p:grpSpPr>
            <p:sp>
              <p:nvSpPr>
                <p:cNvPr id="760" name="Delay 759">
                  <a:extLst>
                    <a:ext uri="{FF2B5EF4-FFF2-40B4-BE49-F238E27FC236}">
                      <a16:creationId xmlns:a16="http://schemas.microsoft.com/office/drawing/2014/main" id="{B98B34A4-E133-BC43-960F-27650F2DA991}"/>
                    </a:ext>
                  </a:extLst>
                </p:cNvPr>
                <p:cNvSpPr/>
                <p:nvPr/>
              </p:nvSpPr>
              <p:spPr>
                <a:xfrm rot="16200000">
                  <a:off x="545887" y="4978187"/>
                  <a:ext cx="469377" cy="356548"/>
                </a:xfrm>
                <a:prstGeom prst="flowChartDelay">
                  <a:avLst/>
                </a:prstGeom>
                <a:solidFill>
                  <a:srgbClr val="1F497D"/>
                </a:solidFill>
                <a:ln w="9525"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61" name="Oval 760">
                  <a:extLst>
                    <a:ext uri="{FF2B5EF4-FFF2-40B4-BE49-F238E27FC236}">
                      <a16:creationId xmlns:a16="http://schemas.microsoft.com/office/drawing/2014/main" id="{60C6ABEE-8FB6-2D42-A393-D78650330B9D}"/>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757" name="Rectangle 756">
                <a:extLst>
                  <a:ext uri="{FF2B5EF4-FFF2-40B4-BE49-F238E27FC236}">
                    <a16:creationId xmlns:a16="http://schemas.microsoft.com/office/drawing/2014/main" id="{AA2D8716-679C-0449-8FC7-D621A9446956}"/>
                  </a:ext>
                </a:extLst>
              </p:cNvPr>
              <p:cNvSpPr/>
              <p:nvPr/>
            </p:nvSpPr>
            <p:spPr bwMode="auto">
              <a:xfrm>
                <a:off x="2343213" y="3584389"/>
                <a:ext cx="184877" cy="200063"/>
              </a:xfrm>
              <a:prstGeom prst="rect">
                <a:avLst/>
              </a:prstGeom>
              <a:solidFill>
                <a:sysClr val="window" lastClr="FFFFFF"/>
              </a:solidFill>
              <a:ln w="9525"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58" name="Rectangle 757">
                <a:extLst>
                  <a:ext uri="{FF2B5EF4-FFF2-40B4-BE49-F238E27FC236}">
                    <a16:creationId xmlns:a16="http://schemas.microsoft.com/office/drawing/2014/main" id="{2A27EC2B-8A59-3E4D-9CFF-C726D5A753D0}"/>
                  </a:ext>
                </a:extLst>
              </p:cNvPr>
              <p:cNvSpPr/>
              <p:nvPr/>
            </p:nvSpPr>
            <p:spPr bwMode="auto">
              <a:xfrm>
                <a:off x="2393393" y="3648510"/>
                <a:ext cx="184877" cy="200063"/>
              </a:xfrm>
              <a:prstGeom prst="rect">
                <a:avLst/>
              </a:prstGeom>
              <a:solidFill>
                <a:sysClr val="window" lastClr="FFFFFF"/>
              </a:solidFill>
              <a:ln w="9525"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59" name="Rectangle 758">
                <a:extLst>
                  <a:ext uri="{FF2B5EF4-FFF2-40B4-BE49-F238E27FC236}">
                    <a16:creationId xmlns:a16="http://schemas.microsoft.com/office/drawing/2014/main" id="{E82F148B-317C-D643-AC7F-B4BC22A42FD7}"/>
                  </a:ext>
                </a:extLst>
              </p:cNvPr>
              <p:cNvSpPr/>
              <p:nvPr/>
            </p:nvSpPr>
            <p:spPr bwMode="auto">
              <a:xfrm>
                <a:off x="2443575" y="3712634"/>
                <a:ext cx="187518" cy="197497"/>
              </a:xfrm>
              <a:prstGeom prst="rect">
                <a:avLst/>
              </a:prstGeom>
              <a:solidFill>
                <a:sysClr val="window" lastClr="FFFFFF"/>
              </a:solidFill>
              <a:ln w="9525"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nvGrpSpPr>
            <p:cNvPr id="749" name="Group 109">
              <a:extLst>
                <a:ext uri="{FF2B5EF4-FFF2-40B4-BE49-F238E27FC236}">
                  <a16:creationId xmlns:a16="http://schemas.microsoft.com/office/drawing/2014/main" id="{99197D47-652F-3943-85D0-BC84D621D33E}"/>
                </a:ext>
              </a:extLst>
            </p:cNvPr>
            <p:cNvGrpSpPr>
              <a:grpSpLocks/>
            </p:cNvGrpSpPr>
            <p:nvPr/>
          </p:nvGrpSpPr>
          <p:grpSpPr bwMode="auto">
            <a:xfrm>
              <a:off x="7674611" y="6221528"/>
              <a:ext cx="209720" cy="157548"/>
              <a:chOff x="8077200" y="3670300"/>
              <a:chExt cx="342900" cy="241300"/>
            </a:xfrm>
          </p:grpSpPr>
          <p:sp>
            <p:nvSpPr>
              <p:cNvPr id="750" name="Rectangle 749">
                <a:extLst>
                  <a:ext uri="{FF2B5EF4-FFF2-40B4-BE49-F238E27FC236}">
                    <a16:creationId xmlns:a16="http://schemas.microsoft.com/office/drawing/2014/main" id="{4E6AA3F8-33D8-7C46-B45B-86696CCD1CBC}"/>
                  </a:ext>
                </a:extLst>
              </p:cNvPr>
              <p:cNvSpPr/>
              <p:nvPr/>
            </p:nvSpPr>
            <p:spPr>
              <a:xfrm>
                <a:off x="8176333" y="3670136"/>
                <a:ext cx="143043" cy="88438"/>
              </a:xfrm>
              <a:prstGeom prst="rect">
                <a:avLst/>
              </a:prstGeom>
              <a:solidFill>
                <a:srgbClr val="FFFFFF"/>
              </a:solidFill>
              <a:ln w="9525" cap="flat" cmpd="sng" algn="ctr">
                <a:solidFill>
                  <a:srgbClr val="4F81B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nvGrpSpPr>
              <p:cNvPr id="751" name="Group 102">
                <a:extLst>
                  <a:ext uri="{FF2B5EF4-FFF2-40B4-BE49-F238E27FC236}">
                    <a16:creationId xmlns:a16="http://schemas.microsoft.com/office/drawing/2014/main" id="{8FE9DDBA-1922-9642-807A-A10EAB84E25A}"/>
                  </a:ext>
                </a:extLst>
              </p:cNvPr>
              <p:cNvGrpSpPr>
                <a:grpSpLocks/>
              </p:cNvGrpSpPr>
              <p:nvPr/>
            </p:nvGrpSpPr>
            <p:grpSpPr bwMode="auto">
              <a:xfrm>
                <a:off x="8077200" y="3822700"/>
                <a:ext cx="342900" cy="88900"/>
                <a:chOff x="8293100" y="3771900"/>
                <a:chExt cx="342900" cy="88900"/>
              </a:xfrm>
            </p:grpSpPr>
            <p:sp>
              <p:nvSpPr>
                <p:cNvPr id="754" name="Rectangle 753">
                  <a:extLst>
                    <a:ext uri="{FF2B5EF4-FFF2-40B4-BE49-F238E27FC236}">
                      <a16:creationId xmlns:a16="http://schemas.microsoft.com/office/drawing/2014/main" id="{F2012EE3-64AB-5348-90E5-C368EFCD9C61}"/>
                    </a:ext>
                  </a:extLst>
                </p:cNvPr>
                <p:cNvSpPr/>
                <p:nvPr/>
              </p:nvSpPr>
              <p:spPr>
                <a:xfrm>
                  <a:off x="8292371" y="3831585"/>
                  <a:ext cx="137647" cy="73278"/>
                </a:xfrm>
                <a:prstGeom prst="rect">
                  <a:avLst/>
                </a:prstGeom>
                <a:solidFill>
                  <a:srgbClr val="FFFFFF"/>
                </a:solidFill>
                <a:ln w="9525" cap="flat" cmpd="sng" algn="ctr">
                  <a:solidFill>
                    <a:srgbClr val="4F81B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755" name="Rectangle 754">
                  <a:extLst>
                    <a:ext uri="{FF2B5EF4-FFF2-40B4-BE49-F238E27FC236}">
                      <a16:creationId xmlns:a16="http://schemas.microsoft.com/office/drawing/2014/main" id="{56EFD9F0-8515-ED4E-B3E2-703C7B3EFA81}"/>
                    </a:ext>
                  </a:extLst>
                </p:cNvPr>
                <p:cNvSpPr/>
                <p:nvPr/>
              </p:nvSpPr>
              <p:spPr>
                <a:xfrm>
                  <a:off x="8497491" y="3831585"/>
                  <a:ext cx="137647" cy="73278"/>
                </a:xfrm>
                <a:prstGeom prst="rect">
                  <a:avLst/>
                </a:prstGeom>
                <a:solidFill>
                  <a:srgbClr val="FFFFFF"/>
                </a:solidFill>
                <a:ln w="9525" cap="flat" cmpd="sng" algn="ctr">
                  <a:solidFill>
                    <a:srgbClr val="4F81B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cxnSp>
            <p:nvCxnSpPr>
              <p:cNvPr id="752" name="Straight Connector 751">
                <a:extLst>
                  <a:ext uri="{FF2B5EF4-FFF2-40B4-BE49-F238E27FC236}">
                    <a16:creationId xmlns:a16="http://schemas.microsoft.com/office/drawing/2014/main" id="{B5C3AAE2-BDEB-B24F-B4EA-F47E1D321C14}"/>
                  </a:ext>
                </a:extLst>
              </p:cNvPr>
              <p:cNvCxnSpPr>
                <a:stCxn id="750" idx="2"/>
                <a:endCxn id="755" idx="0"/>
              </p:cNvCxnSpPr>
              <p:nvPr/>
            </p:nvCxnSpPr>
            <p:spPr>
              <a:xfrm rot="16200000" flipH="1">
                <a:off x="8244809" y="3762968"/>
                <a:ext cx="108650" cy="99862"/>
              </a:xfrm>
              <a:prstGeom prst="line">
                <a:avLst/>
              </a:prstGeom>
              <a:noFill/>
              <a:ln w="25400" cap="flat" cmpd="sng" algn="ctr">
                <a:solidFill>
                  <a:srgbClr val="4F81BD"/>
                </a:solidFill>
                <a:prstDash val="solid"/>
                <a:tailEnd type="none"/>
              </a:ln>
              <a:effectLst>
                <a:outerShdw blurRad="40000" dist="20000" dir="5400000" rotWithShape="0">
                  <a:srgbClr val="000000">
                    <a:alpha val="38000"/>
                  </a:srgbClr>
                </a:outerShdw>
              </a:effectLst>
            </p:spPr>
          </p:cxnSp>
          <p:cxnSp>
            <p:nvCxnSpPr>
              <p:cNvPr id="753" name="Elbow Connector 106">
                <a:extLst>
                  <a:ext uri="{FF2B5EF4-FFF2-40B4-BE49-F238E27FC236}">
                    <a16:creationId xmlns:a16="http://schemas.microsoft.com/office/drawing/2014/main" id="{F901EC82-C55B-1947-97B1-28EB131E9822}"/>
                  </a:ext>
                </a:extLst>
              </p:cNvPr>
              <p:cNvCxnSpPr>
                <a:stCxn id="750" idx="2"/>
                <a:endCxn id="754" idx="0"/>
              </p:cNvCxnSpPr>
              <p:nvPr/>
            </p:nvCxnSpPr>
            <p:spPr>
              <a:xfrm rot="5400000">
                <a:off x="8143599" y="3761618"/>
                <a:ext cx="108650" cy="102560"/>
              </a:xfrm>
              <a:prstGeom prst="straightConnector1">
                <a:avLst/>
              </a:prstGeom>
              <a:noFill/>
              <a:ln w="25400" cap="flat" cmpd="sng" algn="ctr">
                <a:solidFill>
                  <a:srgbClr val="4F81BD"/>
                </a:solidFill>
                <a:prstDash val="solid"/>
                <a:tailEnd type="none"/>
              </a:ln>
              <a:effectLst>
                <a:outerShdw blurRad="40000" dist="20000" dir="5400000" rotWithShape="0">
                  <a:srgbClr val="000000">
                    <a:alpha val="38000"/>
                  </a:srgbClr>
                </a:outerShdw>
              </a:effectLst>
            </p:spPr>
          </p:cxnSp>
        </p:grpSp>
      </p:grpSp>
      <p:sp>
        <p:nvSpPr>
          <p:cNvPr id="782" name="Left-Right Arrow 283">
            <a:extLst>
              <a:ext uri="{FF2B5EF4-FFF2-40B4-BE49-F238E27FC236}">
                <a16:creationId xmlns:a16="http://schemas.microsoft.com/office/drawing/2014/main" id="{7CA7B1D7-9B88-8041-BCBE-AE426FC82AF9}"/>
              </a:ext>
            </a:extLst>
          </p:cNvPr>
          <p:cNvSpPr/>
          <p:nvPr/>
        </p:nvSpPr>
        <p:spPr bwMode="auto">
          <a:xfrm rot="5400000">
            <a:off x="9939110" y="4047769"/>
            <a:ext cx="439738" cy="141288"/>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783" name="TextBox 284">
            <a:extLst>
              <a:ext uri="{FF2B5EF4-FFF2-40B4-BE49-F238E27FC236}">
                <a16:creationId xmlns:a16="http://schemas.microsoft.com/office/drawing/2014/main" id="{73B02FDF-25C1-CA4C-B9BD-BA6D33A894C8}"/>
              </a:ext>
            </a:extLst>
          </p:cNvPr>
          <p:cNvSpPr txBox="1">
            <a:spLocks noChangeArrowheads="1"/>
          </p:cNvSpPr>
          <p:nvPr/>
        </p:nvSpPr>
        <p:spPr bwMode="auto">
          <a:xfrm>
            <a:off x="9199335" y="5068532"/>
            <a:ext cx="18669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1200" kern="1200">
                <a:solidFill>
                  <a:srgbClr val="000000"/>
                </a:solidFill>
                <a:latin typeface="Calibri" charset="0"/>
              </a:rPr>
              <a:t>Infrastructure and software maintenance</a:t>
            </a:r>
          </a:p>
        </p:txBody>
      </p:sp>
      <p:sp>
        <p:nvSpPr>
          <p:cNvPr id="784" name="Right Arrow 783">
            <a:extLst>
              <a:ext uri="{FF2B5EF4-FFF2-40B4-BE49-F238E27FC236}">
                <a16:creationId xmlns:a16="http://schemas.microsoft.com/office/drawing/2014/main" id="{2EEB91D2-7160-6A4D-80AE-CC01D5727F87}"/>
              </a:ext>
            </a:extLst>
          </p:cNvPr>
          <p:cNvSpPr/>
          <p:nvPr/>
        </p:nvSpPr>
        <p:spPr>
          <a:xfrm flipH="1">
            <a:off x="1838325" y="4802188"/>
            <a:ext cx="188913" cy="134937"/>
          </a:xfrm>
          <a:prstGeom prs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785" name="Rounded Rectangle 197">
            <a:extLst>
              <a:ext uri="{FF2B5EF4-FFF2-40B4-BE49-F238E27FC236}">
                <a16:creationId xmlns:a16="http://schemas.microsoft.com/office/drawing/2014/main" id="{F3D23781-22BE-E248-B936-7C7487A1EF7B}"/>
              </a:ext>
            </a:extLst>
          </p:cNvPr>
          <p:cNvSpPr>
            <a:spLocks noChangeArrowheads="1"/>
          </p:cNvSpPr>
          <p:nvPr/>
        </p:nvSpPr>
        <p:spPr bwMode="auto">
          <a:xfrm>
            <a:off x="930275" y="2733675"/>
            <a:ext cx="885825" cy="2901950"/>
          </a:xfrm>
          <a:prstGeom prst="roundRect">
            <a:avLst>
              <a:gd name="adj" fmla="val 7907"/>
            </a:avLst>
          </a:prstGeom>
          <a:solidFill>
            <a:srgbClr val="CCFFCC"/>
          </a:solidFill>
          <a:ln w="9525">
            <a:solidFill>
              <a:srgbClr val="1F497D"/>
            </a:solidFill>
            <a:round/>
            <a:headEnd/>
            <a:tailEnd/>
          </a:ln>
        </p:spPr>
        <p:txBody>
          <a:bodyPr lIns="36000" tIns="36000" rIns="36000" bIns="36000"/>
          <a:lstStyle/>
          <a:p>
            <a:pPr algn="ctr" defTabSz="457200"/>
            <a:r>
              <a:rPr lang="en-GB" sz="800" kern="1200">
                <a:solidFill>
                  <a:prstClr val="black"/>
                </a:solidFill>
                <a:ea typeface="ＭＳ Ｐゴシック"/>
                <a:cs typeface="+mn-cs"/>
              </a:rPr>
              <a:t>Enterprise IT Interaction</a:t>
            </a:r>
          </a:p>
        </p:txBody>
      </p:sp>
      <p:sp>
        <p:nvSpPr>
          <p:cNvPr id="786" name="Rounded Rectangle 197">
            <a:extLst>
              <a:ext uri="{FF2B5EF4-FFF2-40B4-BE49-F238E27FC236}">
                <a16:creationId xmlns:a16="http://schemas.microsoft.com/office/drawing/2014/main" id="{AFEBBBC0-B06D-7E42-888C-E76E784C4C23}"/>
              </a:ext>
            </a:extLst>
          </p:cNvPr>
          <p:cNvSpPr>
            <a:spLocks noChangeArrowheads="1"/>
          </p:cNvSpPr>
          <p:nvPr/>
        </p:nvSpPr>
        <p:spPr bwMode="auto">
          <a:xfrm>
            <a:off x="966788" y="4205288"/>
            <a:ext cx="806450" cy="315912"/>
          </a:xfrm>
          <a:prstGeom prst="roundRect">
            <a:avLst>
              <a:gd name="adj" fmla="val 7907"/>
            </a:avLst>
          </a:prstGeom>
          <a:solidFill>
            <a:sysClr val="window" lastClr="FFFFFF">
              <a:lumMod val="85000"/>
            </a:sysClr>
          </a:solidFill>
          <a:ln w="9525">
            <a:solidFill>
              <a:srgbClr val="1F497D"/>
            </a:solidFill>
            <a:round/>
            <a:headEnd/>
            <a:tailEnd/>
          </a:ln>
        </p:spPr>
        <p:txBody>
          <a:bodyPr lIns="72000" tIns="36000" rIns="36000" bIns="3600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ea typeface="ＭＳ Ｐゴシック"/>
                <a:cs typeface="MS PGothic" charset="0"/>
              </a:rPr>
              <a:t>Service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ea typeface="ＭＳ Ｐゴシック"/>
                <a:cs typeface="MS PGothic" charset="0"/>
              </a:rPr>
              <a:t>Interfaces</a:t>
            </a:r>
          </a:p>
        </p:txBody>
      </p:sp>
      <p:sp>
        <p:nvSpPr>
          <p:cNvPr id="787" name="Rounded Rectangle 197">
            <a:extLst>
              <a:ext uri="{FF2B5EF4-FFF2-40B4-BE49-F238E27FC236}">
                <a16:creationId xmlns:a16="http://schemas.microsoft.com/office/drawing/2014/main" id="{784FAE53-DF17-CA48-BA18-DBF14FE2DD11}"/>
              </a:ext>
            </a:extLst>
          </p:cNvPr>
          <p:cNvSpPr>
            <a:spLocks noChangeArrowheads="1"/>
          </p:cNvSpPr>
          <p:nvPr/>
        </p:nvSpPr>
        <p:spPr bwMode="auto">
          <a:xfrm>
            <a:off x="966788" y="5199063"/>
            <a:ext cx="806450" cy="338137"/>
          </a:xfrm>
          <a:prstGeom prst="roundRect">
            <a:avLst>
              <a:gd name="adj" fmla="val 6778"/>
            </a:avLst>
          </a:prstGeom>
          <a:solidFill>
            <a:sysClr val="window" lastClr="FFFFFF">
              <a:lumMod val="85000"/>
            </a:sysClr>
          </a:solidFill>
          <a:ln w="9525">
            <a:solidFill>
              <a:srgbClr val="1F497D"/>
            </a:solidFill>
            <a:round/>
            <a:headEnd/>
            <a:tailEnd/>
          </a:ln>
        </p:spPr>
        <p:txBody>
          <a:bodyPr lIns="72000" tIns="36000" rIns="36000" bIns="3600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ea typeface="ＭＳ Ｐゴシック"/>
                <a:cs typeface="MS PGothic" charset="0"/>
              </a:rPr>
              <a:t>Data</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ea typeface="ＭＳ Ｐゴシック"/>
                <a:cs typeface="MS PGothic" charset="0"/>
              </a:rPr>
              <a:t>Ingestion</a:t>
            </a:r>
          </a:p>
        </p:txBody>
      </p:sp>
      <p:sp>
        <p:nvSpPr>
          <p:cNvPr id="788" name="Rounded Rectangle 197">
            <a:extLst>
              <a:ext uri="{FF2B5EF4-FFF2-40B4-BE49-F238E27FC236}">
                <a16:creationId xmlns:a16="http://schemas.microsoft.com/office/drawing/2014/main" id="{E2287E1B-107E-C942-AC8D-C58B58116A15}"/>
              </a:ext>
            </a:extLst>
          </p:cNvPr>
          <p:cNvSpPr>
            <a:spLocks noChangeArrowheads="1"/>
          </p:cNvSpPr>
          <p:nvPr/>
        </p:nvSpPr>
        <p:spPr bwMode="auto">
          <a:xfrm>
            <a:off x="965200" y="4654550"/>
            <a:ext cx="806450" cy="398463"/>
          </a:xfrm>
          <a:prstGeom prst="roundRect">
            <a:avLst>
              <a:gd name="adj" fmla="val 6778"/>
            </a:avLst>
          </a:prstGeom>
          <a:solidFill>
            <a:sysClr val="window" lastClr="FFFFFF">
              <a:lumMod val="85000"/>
            </a:sysClr>
          </a:solidFill>
          <a:ln w="9525">
            <a:solidFill>
              <a:srgbClr val="1F497D"/>
            </a:solidFill>
            <a:round/>
            <a:headEnd/>
            <a:tailEnd/>
          </a:ln>
        </p:spPr>
        <p:txBody>
          <a:bodyPr lIns="72000" tIns="36000" rIns="36000" bIns="3600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ea typeface="ＭＳ Ｐゴシック"/>
                <a:cs typeface="MS PGothic" charset="0"/>
              </a:rPr>
              <a:t>Publishing</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ea typeface="ＭＳ Ｐゴシック"/>
                <a:cs typeface="MS PGothic" charset="0"/>
              </a:rPr>
              <a:t>Feeds</a:t>
            </a:r>
          </a:p>
        </p:txBody>
      </p:sp>
      <p:sp>
        <p:nvSpPr>
          <p:cNvPr id="789" name="Up Arrow 788">
            <a:extLst>
              <a:ext uri="{FF2B5EF4-FFF2-40B4-BE49-F238E27FC236}">
                <a16:creationId xmlns:a16="http://schemas.microsoft.com/office/drawing/2014/main" id="{E655477B-61A7-7745-8D03-517F74E79750}"/>
              </a:ext>
            </a:extLst>
          </p:cNvPr>
          <p:cNvSpPr/>
          <p:nvPr/>
        </p:nvSpPr>
        <p:spPr>
          <a:xfrm flipV="1">
            <a:off x="1312863" y="4516438"/>
            <a:ext cx="98425" cy="125412"/>
          </a:xfrm>
          <a:prstGeom prst="up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pic>
        <p:nvPicPr>
          <p:cNvPr id="790" name="Picture 62">
            <a:extLst>
              <a:ext uri="{FF2B5EF4-FFF2-40B4-BE49-F238E27FC236}">
                <a16:creationId xmlns:a16="http://schemas.microsoft.com/office/drawing/2014/main" id="{969F4962-A170-2E45-8955-74F648FBE61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800" y="4727575"/>
            <a:ext cx="309563"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1" name="Picture 62">
            <a:extLst>
              <a:ext uri="{FF2B5EF4-FFF2-40B4-BE49-F238E27FC236}">
                <a16:creationId xmlns:a16="http://schemas.microsoft.com/office/drawing/2014/main" id="{6E2B0415-CBDD-0C41-AB87-0A5E2655384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50" y="5218113"/>
            <a:ext cx="309563"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2" name="Rounded Rectangle 197">
            <a:extLst>
              <a:ext uri="{FF2B5EF4-FFF2-40B4-BE49-F238E27FC236}">
                <a16:creationId xmlns:a16="http://schemas.microsoft.com/office/drawing/2014/main" id="{85FF0591-A13F-DA4F-9F3B-F30CA33A0F9D}"/>
              </a:ext>
            </a:extLst>
          </p:cNvPr>
          <p:cNvSpPr>
            <a:spLocks noChangeArrowheads="1"/>
          </p:cNvSpPr>
          <p:nvPr/>
        </p:nvSpPr>
        <p:spPr bwMode="auto">
          <a:xfrm>
            <a:off x="981075" y="3090863"/>
            <a:ext cx="795338" cy="993775"/>
          </a:xfrm>
          <a:prstGeom prst="roundRect">
            <a:avLst>
              <a:gd name="adj" fmla="val 6778"/>
            </a:avLst>
          </a:prstGeom>
          <a:solidFill>
            <a:sysClr val="window" lastClr="FFFFFF">
              <a:lumMod val="85000"/>
            </a:sysClr>
          </a:solidFill>
          <a:ln w="9525">
            <a:solidFill>
              <a:srgbClr val="1F497D"/>
            </a:solidFill>
            <a:round/>
            <a:headEnd/>
            <a:tailEnd/>
          </a:ln>
        </p:spPr>
        <p:txBody>
          <a:bodyPr lIns="36000" tIns="36000" rIns="36000" bIns="3600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ea typeface="ＭＳ Ｐゴシック"/>
                <a:cs typeface="MS PGothic" charset="0"/>
              </a:rPr>
              <a:t>Continuous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ea typeface="ＭＳ Ｐゴシック"/>
                <a:cs typeface="MS PGothic" charset="0"/>
              </a:rPr>
              <a:t>Analytics</a:t>
            </a:r>
          </a:p>
        </p:txBody>
      </p:sp>
      <p:sp>
        <p:nvSpPr>
          <p:cNvPr id="793" name="Rectangle 792">
            <a:extLst>
              <a:ext uri="{FF2B5EF4-FFF2-40B4-BE49-F238E27FC236}">
                <a16:creationId xmlns:a16="http://schemas.microsoft.com/office/drawing/2014/main" id="{57708C48-2E3C-A041-B8C4-CE387549C85B}"/>
              </a:ext>
            </a:extLst>
          </p:cNvPr>
          <p:cNvSpPr/>
          <p:nvPr/>
        </p:nvSpPr>
        <p:spPr bwMode="auto">
          <a:xfrm>
            <a:off x="1017588" y="3403600"/>
            <a:ext cx="715962" cy="295275"/>
          </a:xfrm>
          <a:prstGeom prst="rect">
            <a:avLst/>
          </a:prstGeom>
          <a:solidFill>
            <a:sysClr val="window" lastClr="FFFFFF"/>
          </a:solidFill>
          <a:ln w="19050"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wrap="none" lIns="36000" tIns="36000" rIns="36000" bIns="36000"/>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small" spc="0" normalizeH="0" baseline="0" noProof="0" dirty="0">
                <a:ln>
                  <a:noFill/>
                </a:ln>
                <a:solidFill>
                  <a:prstClr val="black"/>
                </a:solidFill>
                <a:effectLst/>
                <a:uLnTx/>
                <a:uFillTx/>
                <a:latin typeface="Arial"/>
                <a:ea typeface="ＭＳ Ｐゴシック"/>
                <a:cs typeface="+mn-cs"/>
              </a:rPr>
              <a:t>Streaming</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small" spc="0" normalizeH="0" baseline="0" noProof="0" dirty="0">
                <a:ln>
                  <a:noFill/>
                </a:ln>
                <a:solidFill>
                  <a:prstClr val="black"/>
                </a:solidFill>
                <a:effectLst/>
                <a:uLnTx/>
                <a:uFillTx/>
                <a:latin typeface="Arial"/>
                <a:ea typeface="ＭＳ Ｐゴシック"/>
                <a:cs typeface="+mn-cs"/>
              </a:rPr>
              <a:t>Analytics</a:t>
            </a:r>
          </a:p>
        </p:txBody>
      </p:sp>
      <p:grpSp>
        <p:nvGrpSpPr>
          <p:cNvPr id="794" name="Group 77">
            <a:extLst>
              <a:ext uri="{FF2B5EF4-FFF2-40B4-BE49-F238E27FC236}">
                <a16:creationId xmlns:a16="http://schemas.microsoft.com/office/drawing/2014/main" id="{9BA65948-2FB0-CA4B-933A-334F8B91E559}"/>
              </a:ext>
            </a:extLst>
          </p:cNvPr>
          <p:cNvGrpSpPr>
            <a:grpSpLocks/>
          </p:cNvGrpSpPr>
          <p:nvPr/>
        </p:nvGrpSpPr>
        <p:grpSpPr bwMode="auto">
          <a:xfrm>
            <a:off x="1512888" y="3482975"/>
            <a:ext cx="185737" cy="150813"/>
            <a:chOff x="-1104900" y="5684881"/>
            <a:chExt cx="812800" cy="417318"/>
          </a:xfrm>
        </p:grpSpPr>
        <p:sp>
          <p:nvSpPr>
            <p:cNvPr id="795" name="Oval 794">
              <a:extLst>
                <a:ext uri="{FF2B5EF4-FFF2-40B4-BE49-F238E27FC236}">
                  <a16:creationId xmlns:a16="http://schemas.microsoft.com/office/drawing/2014/main" id="{5F2618BC-75CE-F748-8A1C-1A6E5E2DDAA3}"/>
                </a:ext>
              </a:extLst>
            </p:cNvPr>
            <p:cNvSpPr/>
            <p:nvPr/>
          </p:nvSpPr>
          <p:spPr>
            <a:xfrm>
              <a:off x="-1097955" y="5684881"/>
              <a:ext cx="76419" cy="70285"/>
            </a:xfrm>
            <a:prstGeom prst="ellipse">
              <a:avLst/>
            </a:prstGeom>
            <a:solidFill>
              <a:srgbClr val="9DD7E2"/>
            </a:solidFill>
            <a:ln w="9525" cap="flat" cmpd="sng" algn="ctr">
              <a:solidFill>
                <a:srgbClr val="1F497D"/>
              </a:solidFill>
              <a:prstDash val="solid"/>
              <a:headEnd type="none"/>
              <a:tailEnd type="none"/>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796" name="Oval 795">
              <a:extLst>
                <a:ext uri="{FF2B5EF4-FFF2-40B4-BE49-F238E27FC236}">
                  <a16:creationId xmlns:a16="http://schemas.microsoft.com/office/drawing/2014/main" id="{BE1B3050-9591-AE4E-B716-8E57508C5A47}"/>
                </a:ext>
              </a:extLst>
            </p:cNvPr>
            <p:cNvSpPr/>
            <p:nvPr/>
          </p:nvSpPr>
          <p:spPr>
            <a:xfrm>
              <a:off x="-778392" y="5772737"/>
              <a:ext cx="76419" cy="70285"/>
            </a:xfrm>
            <a:prstGeom prst="ellipse">
              <a:avLst/>
            </a:prstGeom>
            <a:solidFill>
              <a:srgbClr val="9DD7E2"/>
            </a:solidFill>
            <a:ln w="9525" cap="flat" cmpd="sng" algn="ctr">
              <a:solidFill>
                <a:srgbClr val="1F497D"/>
              </a:solidFill>
              <a:prstDash val="solid"/>
              <a:headEnd type="none"/>
              <a:tailEnd type="none"/>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797" name="Oval 796">
              <a:extLst>
                <a:ext uri="{FF2B5EF4-FFF2-40B4-BE49-F238E27FC236}">
                  <a16:creationId xmlns:a16="http://schemas.microsoft.com/office/drawing/2014/main" id="{C55A911C-7647-7840-BF16-A88C58715BB7}"/>
                </a:ext>
              </a:extLst>
            </p:cNvPr>
            <p:cNvSpPr/>
            <p:nvPr/>
          </p:nvSpPr>
          <p:spPr>
            <a:xfrm>
              <a:off x="-1097955" y="5794703"/>
              <a:ext cx="76419" cy="70285"/>
            </a:xfrm>
            <a:prstGeom prst="ellipse">
              <a:avLst/>
            </a:prstGeom>
            <a:solidFill>
              <a:srgbClr val="9DD7E2"/>
            </a:solidFill>
            <a:ln w="9525" cap="flat" cmpd="sng" algn="ctr">
              <a:solidFill>
                <a:srgbClr val="1F497D"/>
              </a:solidFill>
              <a:prstDash val="solid"/>
              <a:headEnd type="none"/>
              <a:tailEnd type="none"/>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798" name="Oval 797">
              <a:extLst>
                <a:ext uri="{FF2B5EF4-FFF2-40B4-BE49-F238E27FC236}">
                  <a16:creationId xmlns:a16="http://schemas.microsoft.com/office/drawing/2014/main" id="{D6246A37-5C38-2D45-B382-AE6434459394}"/>
                </a:ext>
              </a:extLst>
            </p:cNvPr>
            <p:cNvSpPr/>
            <p:nvPr/>
          </p:nvSpPr>
          <p:spPr>
            <a:xfrm>
              <a:off x="-945121" y="5684881"/>
              <a:ext cx="83364" cy="70285"/>
            </a:xfrm>
            <a:prstGeom prst="ellipse">
              <a:avLst/>
            </a:prstGeom>
            <a:solidFill>
              <a:srgbClr val="9DD7E2"/>
            </a:solidFill>
            <a:ln w="9525" cap="flat" cmpd="sng" algn="ctr">
              <a:solidFill>
                <a:srgbClr val="1F497D"/>
              </a:solidFill>
              <a:prstDash val="solid"/>
              <a:headEnd type="none"/>
              <a:tailEnd type="none"/>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799" name="Oval 798">
              <a:extLst>
                <a:ext uri="{FF2B5EF4-FFF2-40B4-BE49-F238E27FC236}">
                  <a16:creationId xmlns:a16="http://schemas.microsoft.com/office/drawing/2014/main" id="{969F0A1B-FBCB-9B4D-9CEF-373843A7F0C5}"/>
                </a:ext>
              </a:extLst>
            </p:cNvPr>
            <p:cNvSpPr/>
            <p:nvPr/>
          </p:nvSpPr>
          <p:spPr>
            <a:xfrm>
              <a:off x="-778392" y="5917701"/>
              <a:ext cx="76419" cy="70285"/>
            </a:xfrm>
            <a:prstGeom prst="ellipse">
              <a:avLst/>
            </a:prstGeom>
            <a:solidFill>
              <a:srgbClr val="9DD7E2"/>
            </a:solidFill>
            <a:ln w="9525" cap="flat" cmpd="sng" algn="ctr">
              <a:solidFill>
                <a:srgbClr val="1F497D"/>
              </a:solidFill>
              <a:prstDash val="solid"/>
              <a:headEnd type="none"/>
              <a:tailEnd type="none"/>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800" name="Oval 799">
              <a:extLst>
                <a:ext uri="{FF2B5EF4-FFF2-40B4-BE49-F238E27FC236}">
                  <a16:creationId xmlns:a16="http://schemas.microsoft.com/office/drawing/2014/main" id="{1EB6225D-6B31-C941-8CA6-69DC1BEBE902}"/>
                </a:ext>
              </a:extLst>
            </p:cNvPr>
            <p:cNvSpPr/>
            <p:nvPr/>
          </p:nvSpPr>
          <p:spPr>
            <a:xfrm>
              <a:off x="-1097955" y="5917701"/>
              <a:ext cx="76419" cy="70285"/>
            </a:xfrm>
            <a:prstGeom prst="ellipse">
              <a:avLst/>
            </a:prstGeom>
            <a:solidFill>
              <a:srgbClr val="9DD7E2"/>
            </a:solidFill>
            <a:ln w="9525" cap="flat" cmpd="sng" algn="ctr">
              <a:solidFill>
                <a:srgbClr val="1F497D"/>
              </a:solidFill>
              <a:prstDash val="solid"/>
              <a:headEnd type="none"/>
              <a:tailEnd type="none"/>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801" name="Oval 800">
              <a:extLst>
                <a:ext uri="{FF2B5EF4-FFF2-40B4-BE49-F238E27FC236}">
                  <a16:creationId xmlns:a16="http://schemas.microsoft.com/office/drawing/2014/main" id="{BE08D911-A350-754A-805C-091DEA567F36}"/>
                </a:ext>
              </a:extLst>
            </p:cNvPr>
            <p:cNvSpPr/>
            <p:nvPr/>
          </p:nvSpPr>
          <p:spPr>
            <a:xfrm>
              <a:off x="-945121" y="5917701"/>
              <a:ext cx="83364" cy="70285"/>
            </a:xfrm>
            <a:prstGeom prst="ellipse">
              <a:avLst/>
            </a:prstGeom>
            <a:solidFill>
              <a:srgbClr val="9DD7E2"/>
            </a:solidFill>
            <a:ln w="9525" cap="flat" cmpd="sng" algn="ctr">
              <a:solidFill>
                <a:srgbClr val="1F497D"/>
              </a:solidFill>
              <a:prstDash val="solid"/>
              <a:headEnd type="none"/>
              <a:tailEnd type="none"/>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802" name="Oval 801">
              <a:extLst>
                <a:ext uri="{FF2B5EF4-FFF2-40B4-BE49-F238E27FC236}">
                  <a16:creationId xmlns:a16="http://schemas.microsoft.com/office/drawing/2014/main" id="{DC29BD53-2F69-DD46-A310-66F758AD8193}"/>
                </a:ext>
              </a:extLst>
            </p:cNvPr>
            <p:cNvSpPr/>
            <p:nvPr/>
          </p:nvSpPr>
          <p:spPr>
            <a:xfrm>
              <a:off x="-611663" y="5851808"/>
              <a:ext cx="83364" cy="74679"/>
            </a:xfrm>
            <a:prstGeom prst="ellipse">
              <a:avLst/>
            </a:prstGeom>
            <a:solidFill>
              <a:srgbClr val="9DD7E2"/>
            </a:solidFill>
            <a:ln w="9525" cap="flat" cmpd="sng" algn="ctr">
              <a:solidFill>
                <a:srgbClr val="1F497D"/>
              </a:solidFill>
              <a:prstDash val="solid"/>
              <a:headEnd type="none"/>
              <a:tailEnd type="none"/>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803" name="Oval 802">
              <a:extLst>
                <a:ext uri="{FF2B5EF4-FFF2-40B4-BE49-F238E27FC236}">
                  <a16:creationId xmlns:a16="http://schemas.microsoft.com/office/drawing/2014/main" id="{5D5F1E19-CC64-184A-809D-F01DF2A390A4}"/>
                </a:ext>
              </a:extLst>
            </p:cNvPr>
            <p:cNvSpPr/>
            <p:nvPr/>
          </p:nvSpPr>
          <p:spPr>
            <a:xfrm>
              <a:off x="-451879" y="5851808"/>
              <a:ext cx="83364" cy="74679"/>
            </a:xfrm>
            <a:prstGeom prst="ellipse">
              <a:avLst/>
            </a:prstGeom>
            <a:solidFill>
              <a:srgbClr val="9DD7E2"/>
            </a:solidFill>
            <a:ln w="9525" cap="flat" cmpd="sng" algn="ctr">
              <a:solidFill>
                <a:srgbClr val="1F497D"/>
              </a:solidFill>
              <a:prstDash val="solid"/>
              <a:headEnd type="none"/>
              <a:tailEnd type="none"/>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prstClr val="black"/>
                </a:solidFill>
                <a:effectLst/>
                <a:uLnTx/>
                <a:uFillTx/>
                <a:latin typeface="Arial"/>
                <a:ea typeface="ＭＳ Ｐゴシック"/>
                <a:cs typeface="+mn-cs"/>
              </a:endParaRPr>
            </a:p>
          </p:txBody>
        </p:sp>
        <p:cxnSp>
          <p:nvCxnSpPr>
            <p:cNvPr id="804" name="Curved Connector 803">
              <a:extLst>
                <a:ext uri="{FF2B5EF4-FFF2-40B4-BE49-F238E27FC236}">
                  <a16:creationId xmlns:a16="http://schemas.microsoft.com/office/drawing/2014/main" id="{1F6D8D91-4161-974E-A0F8-0D4A09B257B4}"/>
                </a:ext>
              </a:extLst>
            </p:cNvPr>
            <p:cNvCxnSpPr>
              <a:stCxn id="795" idx="6"/>
              <a:endCxn id="798" idx="2"/>
            </p:cNvCxnSpPr>
            <p:nvPr/>
          </p:nvCxnSpPr>
          <p:spPr>
            <a:xfrm>
              <a:off x="-1021536" y="5720023"/>
              <a:ext cx="76415" cy="0"/>
            </a:xfrm>
            <a:prstGeom prst="curvedConnector3">
              <a:avLst>
                <a:gd name="adj1" fmla="val 50000"/>
              </a:avLst>
            </a:prstGeom>
            <a:noFill/>
            <a:ln w="25400" cap="flat" cmpd="sng" algn="ctr">
              <a:solidFill>
                <a:srgbClr val="1F497D"/>
              </a:solidFill>
              <a:prstDash val="solid"/>
              <a:headEnd type="none"/>
              <a:tailEnd type="none"/>
            </a:ln>
            <a:effectLst>
              <a:outerShdw blurRad="40000" dist="20000" dir="5400000" rotWithShape="0">
                <a:srgbClr val="000000">
                  <a:alpha val="38000"/>
                </a:srgbClr>
              </a:outerShdw>
            </a:effectLst>
          </p:spPr>
        </p:cxnSp>
        <p:cxnSp>
          <p:nvCxnSpPr>
            <p:cNvPr id="805" name="Curved Connector 804">
              <a:extLst>
                <a:ext uri="{FF2B5EF4-FFF2-40B4-BE49-F238E27FC236}">
                  <a16:creationId xmlns:a16="http://schemas.microsoft.com/office/drawing/2014/main" id="{8275F55D-098C-3144-BD33-71500F8181FE}"/>
                </a:ext>
              </a:extLst>
            </p:cNvPr>
            <p:cNvCxnSpPr>
              <a:stCxn id="797" idx="6"/>
              <a:endCxn id="796" idx="2"/>
            </p:cNvCxnSpPr>
            <p:nvPr/>
          </p:nvCxnSpPr>
          <p:spPr>
            <a:xfrm flipV="1">
              <a:off x="-1021536" y="5807880"/>
              <a:ext cx="243144" cy="17571"/>
            </a:xfrm>
            <a:prstGeom prst="curvedConnector3">
              <a:avLst>
                <a:gd name="adj1" fmla="val 50000"/>
              </a:avLst>
            </a:prstGeom>
            <a:noFill/>
            <a:ln w="25400" cap="flat" cmpd="sng" algn="ctr">
              <a:solidFill>
                <a:srgbClr val="1F497D"/>
              </a:solidFill>
              <a:prstDash val="solid"/>
              <a:headEnd type="none"/>
              <a:tailEnd type="none"/>
            </a:ln>
            <a:effectLst>
              <a:outerShdw blurRad="40000" dist="20000" dir="5400000" rotWithShape="0">
                <a:srgbClr val="000000">
                  <a:alpha val="38000"/>
                </a:srgbClr>
              </a:outerShdw>
            </a:effectLst>
          </p:spPr>
        </p:cxnSp>
        <p:cxnSp>
          <p:nvCxnSpPr>
            <p:cNvPr id="806" name="Curved Connector 805">
              <a:extLst>
                <a:ext uri="{FF2B5EF4-FFF2-40B4-BE49-F238E27FC236}">
                  <a16:creationId xmlns:a16="http://schemas.microsoft.com/office/drawing/2014/main" id="{10719BF9-A091-FD46-AB69-8F773100BC2A}"/>
                </a:ext>
              </a:extLst>
            </p:cNvPr>
            <p:cNvCxnSpPr>
              <a:stCxn id="798" idx="6"/>
              <a:endCxn id="796" idx="2"/>
            </p:cNvCxnSpPr>
            <p:nvPr/>
          </p:nvCxnSpPr>
          <p:spPr>
            <a:xfrm>
              <a:off x="-861756" y="5720023"/>
              <a:ext cx="83364" cy="87856"/>
            </a:xfrm>
            <a:prstGeom prst="curvedConnector3">
              <a:avLst>
                <a:gd name="adj1" fmla="val 50000"/>
              </a:avLst>
            </a:prstGeom>
            <a:noFill/>
            <a:ln w="25400" cap="flat" cmpd="sng" algn="ctr">
              <a:solidFill>
                <a:srgbClr val="1F497D"/>
              </a:solidFill>
              <a:prstDash val="solid"/>
              <a:headEnd type="none"/>
              <a:tailEnd type="none"/>
            </a:ln>
            <a:effectLst>
              <a:outerShdw blurRad="40000" dist="20000" dir="5400000" rotWithShape="0">
                <a:srgbClr val="000000">
                  <a:alpha val="38000"/>
                </a:srgbClr>
              </a:outerShdw>
            </a:effectLst>
          </p:spPr>
        </p:cxnSp>
        <p:cxnSp>
          <p:nvCxnSpPr>
            <p:cNvPr id="807" name="Curved Connector 806">
              <a:extLst>
                <a:ext uri="{FF2B5EF4-FFF2-40B4-BE49-F238E27FC236}">
                  <a16:creationId xmlns:a16="http://schemas.microsoft.com/office/drawing/2014/main" id="{B8D98A91-3C55-7345-A37C-08A82638151F}"/>
                </a:ext>
              </a:extLst>
            </p:cNvPr>
            <p:cNvCxnSpPr>
              <a:stCxn id="796" idx="6"/>
              <a:endCxn id="802" idx="2"/>
            </p:cNvCxnSpPr>
            <p:nvPr/>
          </p:nvCxnSpPr>
          <p:spPr>
            <a:xfrm>
              <a:off x="-701972" y="5807880"/>
              <a:ext cx="90309" cy="79071"/>
            </a:xfrm>
            <a:prstGeom prst="curvedConnector3">
              <a:avLst>
                <a:gd name="adj1" fmla="val 50000"/>
              </a:avLst>
            </a:prstGeom>
            <a:noFill/>
            <a:ln w="25400" cap="flat" cmpd="sng" algn="ctr">
              <a:solidFill>
                <a:srgbClr val="1F497D"/>
              </a:solidFill>
              <a:prstDash val="solid"/>
              <a:headEnd type="none"/>
              <a:tailEnd type="none"/>
            </a:ln>
            <a:effectLst>
              <a:outerShdw blurRad="40000" dist="20000" dir="5400000" rotWithShape="0">
                <a:srgbClr val="000000">
                  <a:alpha val="38000"/>
                </a:srgbClr>
              </a:outerShdw>
            </a:effectLst>
          </p:spPr>
        </p:cxnSp>
        <p:cxnSp>
          <p:nvCxnSpPr>
            <p:cNvPr id="808" name="Curved Connector 807">
              <a:extLst>
                <a:ext uri="{FF2B5EF4-FFF2-40B4-BE49-F238E27FC236}">
                  <a16:creationId xmlns:a16="http://schemas.microsoft.com/office/drawing/2014/main" id="{0DC8B71F-920D-9944-A6EE-DCD0C8686E40}"/>
                </a:ext>
              </a:extLst>
            </p:cNvPr>
            <p:cNvCxnSpPr>
              <a:stCxn id="800" idx="6"/>
              <a:endCxn id="801" idx="2"/>
            </p:cNvCxnSpPr>
            <p:nvPr/>
          </p:nvCxnSpPr>
          <p:spPr>
            <a:xfrm>
              <a:off x="-1021536" y="5952844"/>
              <a:ext cx="76415" cy="0"/>
            </a:xfrm>
            <a:prstGeom prst="curvedConnector3">
              <a:avLst>
                <a:gd name="adj1" fmla="val 50000"/>
              </a:avLst>
            </a:prstGeom>
            <a:noFill/>
            <a:ln w="25400" cap="flat" cmpd="sng" algn="ctr">
              <a:solidFill>
                <a:srgbClr val="1F497D"/>
              </a:solidFill>
              <a:prstDash val="solid"/>
              <a:headEnd type="none"/>
              <a:tailEnd type="none"/>
            </a:ln>
            <a:effectLst>
              <a:outerShdw blurRad="40000" dist="20000" dir="5400000" rotWithShape="0">
                <a:srgbClr val="000000">
                  <a:alpha val="38000"/>
                </a:srgbClr>
              </a:outerShdw>
            </a:effectLst>
          </p:spPr>
        </p:cxnSp>
        <p:cxnSp>
          <p:nvCxnSpPr>
            <p:cNvPr id="809" name="Curved Connector 808">
              <a:extLst>
                <a:ext uri="{FF2B5EF4-FFF2-40B4-BE49-F238E27FC236}">
                  <a16:creationId xmlns:a16="http://schemas.microsoft.com/office/drawing/2014/main" id="{DFC1397C-DBC9-734F-9616-FB9AF355CFA1}"/>
                </a:ext>
              </a:extLst>
            </p:cNvPr>
            <p:cNvCxnSpPr>
              <a:stCxn id="801" idx="6"/>
              <a:endCxn id="799" idx="2"/>
            </p:cNvCxnSpPr>
            <p:nvPr/>
          </p:nvCxnSpPr>
          <p:spPr>
            <a:xfrm>
              <a:off x="-861756" y="5952844"/>
              <a:ext cx="83364" cy="0"/>
            </a:xfrm>
            <a:prstGeom prst="curvedConnector3">
              <a:avLst>
                <a:gd name="adj1" fmla="val 50000"/>
              </a:avLst>
            </a:prstGeom>
            <a:noFill/>
            <a:ln w="25400" cap="flat" cmpd="sng" algn="ctr">
              <a:solidFill>
                <a:srgbClr val="1F497D"/>
              </a:solidFill>
              <a:prstDash val="solid"/>
              <a:headEnd type="none"/>
              <a:tailEnd type="none"/>
            </a:ln>
            <a:effectLst>
              <a:outerShdw blurRad="40000" dist="20000" dir="5400000" rotWithShape="0">
                <a:srgbClr val="000000">
                  <a:alpha val="38000"/>
                </a:srgbClr>
              </a:outerShdw>
            </a:effectLst>
          </p:spPr>
        </p:cxnSp>
        <p:cxnSp>
          <p:nvCxnSpPr>
            <p:cNvPr id="810" name="Curved Connector 809">
              <a:extLst>
                <a:ext uri="{FF2B5EF4-FFF2-40B4-BE49-F238E27FC236}">
                  <a16:creationId xmlns:a16="http://schemas.microsoft.com/office/drawing/2014/main" id="{CDBA5353-332A-AB46-A820-75C69115F053}"/>
                </a:ext>
              </a:extLst>
            </p:cNvPr>
            <p:cNvCxnSpPr>
              <a:stCxn id="799" idx="6"/>
              <a:endCxn id="802" idx="2"/>
            </p:cNvCxnSpPr>
            <p:nvPr/>
          </p:nvCxnSpPr>
          <p:spPr>
            <a:xfrm flipV="1">
              <a:off x="-701972" y="5886950"/>
              <a:ext cx="90309" cy="65893"/>
            </a:xfrm>
            <a:prstGeom prst="curvedConnector3">
              <a:avLst>
                <a:gd name="adj1" fmla="val 50000"/>
              </a:avLst>
            </a:prstGeom>
            <a:noFill/>
            <a:ln w="25400" cap="flat" cmpd="sng" algn="ctr">
              <a:solidFill>
                <a:srgbClr val="1F497D"/>
              </a:solidFill>
              <a:prstDash val="solid"/>
              <a:headEnd type="none"/>
              <a:tailEnd type="none"/>
            </a:ln>
            <a:effectLst>
              <a:outerShdw blurRad="40000" dist="20000" dir="5400000" rotWithShape="0">
                <a:srgbClr val="000000">
                  <a:alpha val="38000"/>
                </a:srgbClr>
              </a:outerShdw>
            </a:effectLst>
          </p:spPr>
        </p:cxnSp>
        <p:cxnSp>
          <p:nvCxnSpPr>
            <p:cNvPr id="811" name="Curved Connector 810">
              <a:extLst>
                <a:ext uri="{FF2B5EF4-FFF2-40B4-BE49-F238E27FC236}">
                  <a16:creationId xmlns:a16="http://schemas.microsoft.com/office/drawing/2014/main" id="{C334A4D1-4BC6-6F4E-8029-79F0A66202F6}"/>
                </a:ext>
              </a:extLst>
            </p:cNvPr>
            <p:cNvCxnSpPr>
              <a:stCxn id="802" idx="6"/>
              <a:endCxn id="803" idx="2"/>
            </p:cNvCxnSpPr>
            <p:nvPr/>
          </p:nvCxnSpPr>
          <p:spPr>
            <a:xfrm>
              <a:off x="-528299" y="5886950"/>
              <a:ext cx="76419" cy="0"/>
            </a:xfrm>
            <a:prstGeom prst="curvedConnector3">
              <a:avLst>
                <a:gd name="adj1" fmla="val 50000"/>
              </a:avLst>
            </a:prstGeom>
            <a:noFill/>
            <a:ln w="25400" cap="flat" cmpd="sng" algn="ctr">
              <a:solidFill>
                <a:srgbClr val="1F497D"/>
              </a:solidFill>
              <a:prstDash val="solid"/>
              <a:headEnd type="none"/>
              <a:tailEnd type="none"/>
            </a:ln>
            <a:effectLst>
              <a:outerShdw blurRad="40000" dist="20000" dir="5400000" rotWithShape="0">
                <a:srgbClr val="000000">
                  <a:alpha val="38000"/>
                </a:srgbClr>
              </a:outerShdw>
            </a:effectLst>
          </p:spPr>
        </p:cxnSp>
        <p:sp>
          <p:nvSpPr>
            <p:cNvPr id="812" name="Oval 811">
              <a:extLst>
                <a:ext uri="{FF2B5EF4-FFF2-40B4-BE49-F238E27FC236}">
                  <a16:creationId xmlns:a16="http://schemas.microsoft.com/office/drawing/2014/main" id="{435695ED-3F7B-0C4B-816C-127C72CF34A8}"/>
                </a:ext>
              </a:extLst>
            </p:cNvPr>
            <p:cNvSpPr/>
            <p:nvPr/>
          </p:nvSpPr>
          <p:spPr>
            <a:xfrm>
              <a:off x="-1104900" y="6031914"/>
              <a:ext cx="83364" cy="70285"/>
            </a:xfrm>
            <a:prstGeom prst="ellipse">
              <a:avLst/>
            </a:prstGeom>
            <a:solidFill>
              <a:srgbClr val="9DD7E2"/>
            </a:solidFill>
            <a:ln w="9525" cap="flat" cmpd="sng" algn="ctr">
              <a:solidFill>
                <a:srgbClr val="1F497D"/>
              </a:solidFill>
              <a:prstDash val="solid"/>
              <a:headEnd type="none"/>
              <a:tailEnd type="none"/>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813" name="Oval 812">
              <a:extLst>
                <a:ext uri="{FF2B5EF4-FFF2-40B4-BE49-F238E27FC236}">
                  <a16:creationId xmlns:a16="http://schemas.microsoft.com/office/drawing/2014/main" id="{CDC1D8A8-219A-234B-A6A0-3645BDC3B8FE}"/>
                </a:ext>
              </a:extLst>
            </p:cNvPr>
            <p:cNvSpPr/>
            <p:nvPr/>
          </p:nvSpPr>
          <p:spPr>
            <a:xfrm>
              <a:off x="-945121" y="6031914"/>
              <a:ext cx="76419" cy="70285"/>
            </a:xfrm>
            <a:prstGeom prst="ellipse">
              <a:avLst/>
            </a:prstGeom>
            <a:solidFill>
              <a:srgbClr val="9DD7E2"/>
            </a:solidFill>
            <a:ln w="9525" cap="flat" cmpd="sng" algn="ctr">
              <a:solidFill>
                <a:srgbClr val="1F497D"/>
              </a:solidFill>
              <a:prstDash val="solid"/>
              <a:headEnd type="none"/>
              <a:tailEnd type="none"/>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prstClr val="black"/>
                </a:solidFill>
                <a:effectLst/>
                <a:uLnTx/>
                <a:uFillTx/>
                <a:latin typeface="Arial"/>
                <a:ea typeface="ＭＳ Ｐゴシック"/>
                <a:cs typeface="+mn-cs"/>
              </a:endParaRPr>
            </a:p>
          </p:txBody>
        </p:sp>
        <p:cxnSp>
          <p:nvCxnSpPr>
            <p:cNvPr id="814" name="Curved Connector 813">
              <a:extLst>
                <a:ext uri="{FF2B5EF4-FFF2-40B4-BE49-F238E27FC236}">
                  <a16:creationId xmlns:a16="http://schemas.microsoft.com/office/drawing/2014/main" id="{3789F622-06A0-874A-BA17-D954AF2CE4CE}"/>
                </a:ext>
              </a:extLst>
            </p:cNvPr>
            <p:cNvCxnSpPr>
              <a:stCxn id="812" idx="6"/>
              <a:endCxn id="813" idx="2"/>
            </p:cNvCxnSpPr>
            <p:nvPr/>
          </p:nvCxnSpPr>
          <p:spPr>
            <a:xfrm>
              <a:off x="-1021536" y="6067057"/>
              <a:ext cx="76415" cy="0"/>
            </a:xfrm>
            <a:prstGeom prst="curvedConnector3">
              <a:avLst>
                <a:gd name="adj1" fmla="val 50000"/>
              </a:avLst>
            </a:prstGeom>
            <a:noFill/>
            <a:ln w="25400" cap="flat" cmpd="sng" algn="ctr">
              <a:solidFill>
                <a:srgbClr val="1F497D"/>
              </a:solidFill>
              <a:prstDash val="solid"/>
              <a:headEnd type="none"/>
              <a:tailEnd type="none"/>
            </a:ln>
            <a:effectLst>
              <a:outerShdw blurRad="40000" dist="20000" dir="5400000" rotWithShape="0">
                <a:srgbClr val="000000">
                  <a:alpha val="38000"/>
                </a:srgbClr>
              </a:outerShdw>
            </a:effectLst>
          </p:spPr>
        </p:cxnSp>
        <p:cxnSp>
          <p:nvCxnSpPr>
            <p:cNvPr id="815" name="Curved Connector 96">
              <a:extLst>
                <a:ext uri="{FF2B5EF4-FFF2-40B4-BE49-F238E27FC236}">
                  <a16:creationId xmlns:a16="http://schemas.microsoft.com/office/drawing/2014/main" id="{3C5462C1-8B92-E24C-B8C7-893218245149}"/>
                </a:ext>
              </a:extLst>
            </p:cNvPr>
            <p:cNvCxnSpPr>
              <a:stCxn id="813" idx="6"/>
              <a:endCxn id="799" idx="4"/>
            </p:cNvCxnSpPr>
            <p:nvPr/>
          </p:nvCxnSpPr>
          <p:spPr>
            <a:xfrm flipV="1">
              <a:off x="-868701" y="5987986"/>
              <a:ext cx="125046" cy="79071"/>
            </a:xfrm>
            <a:prstGeom prst="curvedConnector2">
              <a:avLst/>
            </a:prstGeom>
            <a:noFill/>
            <a:ln w="25400" cap="flat" cmpd="sng" algn="ctr">
              <a:solidFill>
                <a:srgbClr val="1F497D"/>
              </a:solidFill>
              <a:prstDash val="solid"/>
              <a:headEnd type="none"/>
              <a:tailEnd type="none"/>
            </a:ln>
            <a:effectLst>
              <a:outerShdw blurRad="40000" dist="20000" dir="5400000" rotWithShape="0">
                <a:srgbClr val="000000">
                  <a:alpha val="38000"/>
                </a:srgbClr>
              </a:outerShdw>
            </a:effectLst>
          </p:spPr>
        </p:cxnSp>
        <p:cxnSp>
          <p:nvCxnSpPr>
            <p:cNvPr id="816" name="Curved Connector 815">
              <a:extLst>
                <a:ext uri="{FF2B5EF4-FFF2-40B4-BE49-F238E27FC236}">
                  <a16:creationId xmlns:a16="http://schemas.microsoft.com/office/drawing/2014/main" id="{253099DC-A66B-CE42-A2F0-864EE3F926CC}"/>
                </a:ext>
              </a:extLst>
            </p:cNvPr>
            <p:cNvCxnSpPr/>
            <p:nvPr/>
          </p:nvCxnSpPr>
          <p:spPr>
            <a:xfrm>
              <a:off x="-368515" y="5891344"/>
              <a:ext cx="76415" cy="0"/>
            </a:xfrm>
            <a:prstGeom prst="curvedConnector3">
              <a:avLst>
                <a:gd name="adj1" fmla="val 50000"/>
              </a:avLst>
            </a:prstGeom>
            <a:noFill/>
            <a:ln w="25400" cap="flat" cmpd="sng" algn="ctr">
              <a:solidFill>
                <a:srgbClr val="1F497D"/>
              </a:solidFill>
              <a:prstDash val="solid"/>
              <a:headEnd type="none"/>
              <a:tailEnd type="none"/>
            </a:ln>
            <a:effectLst>
              <a:outerShdw blurRad="40000" dist="20000" dir="5400000" rotWithShape="0">
                <a:srgbClr val="000000">
                  <a:alpha val="38000"/>
                </a:srgbClr>
              </a:outerShdw>
            </a:effectLst>
          </p:spPr>
        </p:cxnSp>
      </p:grpSp>
      <p:sp>
        <p:nvSpPr>
          <p:cNvPr id="817" name="Left-Right Arrow 307">
            <a:extLst>
              <a:ext uri="{FF2B5EF4-FFF2-40B4-BE49-F238E27FC236}">
                <a16:creationId xmlns:a16="http://schemas.microsoft.com/office/drawing/2014/main" id="{1F949B86-BB30-914B-8647-7F1A734B0A9C}"/>
              </a:ext>
            </a:extLst>
          </p:cNvPr>
          <p:cNvSpPr/>
          <p:nvPr/>
        </p:nvSpPr>
        <p:spPr>
          <a:xfrm rot="5400000">
            <a:off x="1281906" y="4093369"/>
            <a:ext cx="150813" cy="85725"/>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nvGrpSpPr>
          <p:cNvPr id="818" name="Group 21">
            <a:extLst>
              <a:ext uri="{FF2B5EF4-FFF2-40B4-BE49-F238E27FC236}">
                <a16:creationId xmlns:a16="http://schemas.microsoft.com/office/drawing/2014/main" id="{38A29167-F2BC-004A-9DCA-A5758842FE29}"/>
              </a:ext>
            </a:extLst>
          </p:cNvPr>
          <p:cNvGrpSpPr>
            <a:grpSpLocks/>
          </p:cNvGrpSpPr>
          <p:nvPr/>
        </p:nvGrpSpPr>
        <p:grpSpPr bwMode="auto">
          <a:xfrm>
            <a:off x="1519238" y="4260850"/>
            <a:ext cx="195262" cy="182563"/>
            <a:chOff x="3541316" y="2788443"/>
            <a:chExt cx="196266" cy="183891"/>
          </a:xfrm>
        </p:grpSpPr>
        <p:sp>
          <p:nvSpPr>
            <p:cNvPr id="819" name="Off-page Connector 818">
              <a:extLst>
                <a:ext uri="{FF2B5EF4-FFF2-40B4-BE49-F238E27FC236}">
                  <a16:creationId xmlns:a16="http://schemas.microsoft.com/office/drawing/2014/main" id="{30AC0415-49F5-6249-9074-EC35D924DE97}"/>
                </a:ext>
              </a:extLst>
            </p:cNvPr>
            <p:cNvSpPr>
              <a:spLocks noChangeArrowheads="1"/>
            </p:cNvSpPr>
            <p:nvPr/>
          </p:nvSpPr>
          <p:spPr bwMode="auto">
            <a:xfrm>
              <a:off x="3541316" y="2788443"/>
              <a:ext cx="196266" cy="183891"/>
            </a:xfrm>
            <a:prstGeom prst="flowChartOffpageConnector">
              <a:avLst/>
            </a:prstGeom>
            <a:solidFill>
              <a:srgbClr val="4F81B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457200">
                <a:defRPr/>
              </a:pPr>
              <a:endParaRPr lang="en-GB" sz="2000">
                <a:solidFill>
                  <a:prstClr val="white"/>
                </a:solidFill>
                <a:ea typeface="ＭＳ Ｐゴシック"/>
                <a:cs typeface="MS PGothic" charset="0"/>
              </a:endParaRPr>
            </a:p>
          </p:txBody>
        </p:sp>
        <p:sp>
          <p:nvSpPr>
            <p:cNvPr id="820" name="Rounded Rectangle 819">
              <a:extLst>
                <a:ext uri="{FF2B5EF4-FFF2-40B4-BE49-F238E27FC236}">
                  <a16:creationId xmlns:a16="http://schemas.microsoft.com/office/drawing/2014/main" id="{05F23573-4F7E-F849-8A5C-0B88888B62FD}"/>
                </a:ext>
              </a:extLst>
            </p:cNvPr>
            <p:cNvSpPr>
              <a:spLocks noChangeArrowheads="1"/>
            </p:cNvSpPr>
            <p:nvPr/>
          </p:nvSpPr>
          <p:spPr bwMode="auto">
            <a:xfrm>
              <a:off x="3563655" y="2799637"/>
              <a:ext cx="153184" cy="129522"/>
            </a:xfrm>
            <a:prstGeom prst="roundRect">
              <a:avLst>
                <a:gd name="adj" fmla="val 16667"/>
              </a:avLst>
            </a:prstGeom>
            <a:solidFill>
              <a:srgbClr val="FFFFFF"/>
            </a:solidFill>
            <a:ln w="9525">
              <a:solidFill>
                <a:srgbClr val="4A7EBB"/>
              </a:solidFill>
              <a:round/>
              <a:headEnd/>
              <a:tailEnd/>
            </a:ln>
            <a:effectLst>
              <a:outerShdw blurRad="40000" dist="23000" dir="5400000" rotWithShape="0">
                <a:srgbClr val="000000">
                  <a:alpha val="34998"/>
                </a:srgbClr>
              </a:outerShdw>
            </a:effectLst>
          </p:spPr>
          <p:txBody>
            <a:bodyPr anchor="ctr"/>
            <a:lstStyle/>
            <a:p>
              <a:pPr algn="ctr" defTabSz="457200">
                <a:defRPr/>
              </a:pPr>
              <a:endParaRPr lang="en-GB" sz="2000">
                <a:solidFill>
                  <a:prstClr val="white"/>
                </a:solidFill>
                <a:ea typeface="ＭＳ Ｐゴシック"/>
                <a:cs typeface="MS PGothic" charset="0"/>
              </a:endParaRPr>
            </a:p>
          </p:txBody>
        </p:sp>
      </p:grpSp>
      <p:grpSp>
        <p:nvGrpSpPr>
          <p:cNvPr id="821" name="Group 541">
            <a:extLst>
              <a:ext uri="{FF2B5EF4-FFF2-40B4-BE49-F238E27FC236}">
                <a16:creationId xmlns:a16="http://schemas.microsoft.com/office/drawing/2014/main" id="{71610337-C4E3-144B-8450-21D6CD17FC7B}"/>
              </a:ext>
            </a:extLst>
          </p:cNvPr>
          <p:cNvGrpSpPr>
            <a:grpSpLocks/>
          </p:cNvGrpSpPr>
          <p:nvPr/>
        </p:nvGrpSpPr>
        <p:grpSpPr bwMode="auto">
          <a:xfrm>
            <a:off x="1023938" y="3736975"/>
            <a:ext cx="715962" cy="295275"/>
            <a:chOff x="2428755" y="3488750"/>
            <a:chExt cx="715962" cy="295275"/>
          </a:xfrm>
        </p:grpSpPr>
        <p:sp>
          <p:nvSpPr>
            <p:cNvPr id="822" name="Rectangle 821">
              <a:extLst>
                <a:ext uri="{FF2B5EF4-FFF2-40B4-BE49-F238E27FC236}">
                  <a16:creationId xmlns:a16="http://schemas.microsoft.com/office/drawing/2014/main" id="{72C36FAC-A81E-8644-8B6C-396738FF32EA}"/>
                </a:ext>
              </a:extLst>
            </p:cNvPr>
            <p:cNvSpPr/>
            <p:nvPr/>
          </p:nvSpPr>
          <p:spPr bwMode="auto">
            <a:xfrm>
              <a:off x="2428755" y="3488750"/>
              <a:ext cx="715962" cy="295275"/>
            </a:xfrm>
            <a:prstGeom prst="rect">
              <a:avLst/>
            </a:prstGeom>
            <a:solidFill>
              <a:sysClr val="window" lastClr="FFFFFF"/>
            </a:solidFill>
            <a:ln w="19050"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wrap="none" lIns="36000" tIns="36000" rIns="36000" bIns="36000"/>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small" spc="0" normalizeH="0" baseline="0" noProof="0" dirty="0">
                  <a:ln>
                    <a:noFill/>
                  </a:ln>
                  <a:solidFill>
                    <a:prstClr val="black"/>
                  </a:solidFill>
                  <a:effectLst/>
                  <a:uLnTx/>
                  <a:uFillTx/>
                  <a:latin typeface="Arial"/>
                  <a:ea typeface="ＭＳ Ｐゴシック"/>
                  <a:cs typeface="+mn-cs"/>
                </a:rPr>
                <a:t>Event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small" spc="0" normalizeH="0" baseline="0" noProof="0" dirty="0">
                  <a:ln>
                    <a:noFill/>
                  </a:ln>
                  <a:solidFill>
                    <a:prstClr val="black"/>
                  </a:solidFill>
                  <a:effectLst/>
                  <a:uLnTx/>
                  <a:uFillTx/>
                  <a:latin typeface="Arial"/>
                  <a:ea typeface="ＭＳ Ｐゴシック"/>
                  <a:cs typeface="+mn-cs"/>
                </a:rPr>
                <a:t>Correlation</a:t>
              </a:r>
            </a:p>
          </p:txBody>
        </p:sp>
        <p:sp>
          <p:nvSpPr>
            <p:cNvPr id="823" name="5-Point Star 313">
              <a:extLst>
                <a:ext uri="{FF2B5EF4-FFF2-40B4-BE49-F238E27FC236}">
                  <a16:creationId xmlns:a16="http://schemas.microsoft.com/office/drawing/2014/main" id="{427481EC-578B-8244-A71C-7E12F03E8983}"/>
                </a:ext>
              </a:extLst>
            </p:cNvPr>
            <p:cNvSpPr/>
            <p:nvPr/>
          </p:nvSpPr>
          <p:spPr bwMode="auto">
            <a:xfrm>
              <a:off x="2928817" y="3514150"/>
              <a:ext cx="92075" cy="92075"/>
            </a:xfrm>
            <a:prstGeom prst="star5">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824" name="5-Point Star 314">
              <a:extLst>
                <a:ext uri="{FF2B5EF4-FFF2-40B4-BE49-F238E27FC236}">
                  <a16:creationId xmlns:a16="http://schemas.microsoft.com/office/drawing/2014/main" id="{01121318-D3E9-DD4A-8925-69096AE75624}"/>
                </a:ext>
              </a:extLst>
            </p:cNvPr>
            <p:cNvSpPr/>
            <p:nvPr/>
          </p:nvSpPr>
          <p:spPr bwMode="auto">
            <a:xfrm>
              <a:off x="2978030" y="3571300"/>
              <a:ext cx="92075" cy="93663"/>
            </a:xfrm>
            <a:prstGeom prst="star5">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825" name="5-Point Star 315">
              <a:extLst>
                <a:ext uri="{FF2B5EF4-FFF2-40B4-BE49-F238E27FC236}">
                  <a16:creationId xmlns:a16="http://schemas.microsoft.com/office/drawing/2014/main" id="{27CEB7E9-CB84-324E-9C3B-00DFA64CFC5A}"/>
                </a:ext>
              </a:extLst>
            </p:cNvPr>
            <p:cNvSpPr/>
            <p:nvPr/>
          </p:nvSpPr>
          <p:spPr bwMode="auto">
            <a:xfrm>
              <a:off x="3025655" y="3637975"/>
              <a:ext cx="93662" cy="92075"/>
            </a:xfrm>
            <a:prstGeom prst="star5">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nvGrpSpPr>
          <p:cNvPr id="826" name="Group 255">
            <a:extLst>
              <a:ext uri="{FF2B5EF4-FFF2-40B4-BE49-F238E27FC236}">
                <a16:creationId xmlns:a16="http://schemas.microsoft.com/office/drawing/2014/main" id="{4BC5DE86-54AC-9B4E-A616-23E106110AAD}"/>
              </a:ext>
            </a:extLst>
          </p:cNvPr>
          <p:cNvGrpSpPr>
            <a:grpSpLocks/>
          </p:cNvGrpSpPr>
          <p:nvPr/>
        </p:nvGrpSpPr>
        <p:grpSpPr bwMode="auto">
          <a:xfrm>
            <a:off x="1262063" y="5054600"/>
            <a:ext cx="190500" cy="136525"/>
            <a:chOff x="2667000" y="4875530"/>
            <a:chExt cx="189865" cy="135573"/>
          </a:xfrm>
        </p:grpSpPr>
        <p:sp>
          <p:nvSpPr>
            <p:cNvPr id="827" name="Up Arrow 826">
              <a:extLst>
                <a:ext uri="{FF2B5EF4-FFF2-40B4-BE49-F238E27FC236}">
                  <a16:creationId xmlns:a16="http://schemas.microsoft.com/office/drawing/2014/main" id="{8217C04C-897A-A04E-8D28-6FF5E7110BD1}"/>
                </a:ext>
              </a:extLst>
            </p:cNvPr>
            <p:cNvSpPr/>
            <p:nvPr/>
          </p:nvSpPr>
          <p:spPr>
            <a:xfrm flipV="1">
              <a:off x="2758768" y="4884989"/>
              <a:ext cx="98097" cy="126114"/>
            </a:xfrm>
            <a:prstGeom prst="up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828" name="Up Arrow 827">
              <a:extLst>
                <a:ext uri="{FF2B5EF4-FFF2-40B4-BE49-F238E27FC236}">
                  <a16:creationId xmlns:a16="http://schemas.microsoft.com/office/drawing/2014/main" id="{83EDD4F6-BD75-BD45-A31B-1063EE05B517}"/>
                </a:ext>
              </a:extLst>
            </p:cNvPr>
            <p:cNvSpPr/>
            <p:nvPr/>
          </p:nvSpPr>
          <p:spPr>
            <a:xfrm>
              <a:off x="2667000" y="4875530"/>
              <a:ext cx="98097" cy="126114"/>
            </a:xfrm>
            <a:prstGeom prst="up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sp>
        <p:nvSpPr>
          <p:cNvPr id="829" name="Up Arrow 828">
            <a:extLst>
              <a:ext uri="{FF2B5EF4-FFF2-40B4-BE49-F238E27FC236}">
                <a16:creationId xmlns:a16="http://schemas.microsoft.com/office/drawing/2014/main" id="{C808A2B0-543F-9D46-9DFB-D825CF00E546}"/>
              </a:ext>
            </a:extLst>
          </p:cNvPr>
          <p:cNvSpPr/>
          <p:nvPr/>
        </p:nvSpPr>
        <p:spPr>
          <a:xfrm flipV="1">
            <a:off x="3349625" y="2698750"/>
            <a:ext cx="142875" cy="185738"/>
          </a:xfrm>
          <a:prstGeom prst="up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nvGrpSpPr>
          <p:cNvPr id="830" name="Group 44">
            <a:extLst>
              <a:ext uri="{FF2B5EF4-FFF2-40B4-BE49-F238E27FC236}">
                <a16:creationId xmlns:a16="http://schemas.microsoft.com/office/drawing/2014/main" id="{DD29502C-4BD4-B740-8F9F-8564ED699E0A}"/>
              </a:ext>
            </a:extLst>
          </p:cNvPr>
          <p:cNvGrpSpPr>
            <a:grpSpLocks/>
          </p:cNvGrpSpPr>
          <p:nvPr/>
        </p:nvGrpSpPr>
        <p:grpSpPr bwMode="auto">
          <a:xfrm>
            <a:off x="2905125" y="2336800"/>
            <a:ext cx="261938" cy="258763"/>
            <a:chOff x="6451600" y="0"/>
            <a:chExt cx="990600" cy="977900"/>
          </a:xfrm>
        </p:grpSpPr>
        <p:sp>
          <p:nvSpPr>
            <p:cNvPr id="831" name="Off-page Connector 830">
              <a:extLst>
                <a:ext uri="{FF2B5EF4-FFF2-40B4-BE49-F238E27FC236}">
                  <a16:creationId xmlns:a16="http://schemas.microsoft.com/office/drawing/2014/main" id="{BFD22095-76E0-AB45-BC43-EC090B41A8CA}"/>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sp>
          <p:nvSpPr>
            <p:cNvPr id="832" name="Rounded Rectangle 831">
              <a:extLst>
                <a:ext uri="{FF2B5EF4-FFF2-40B4-BE49-F238E27FC236}">
                  <a16:creationId xmlns:a16="http://schemas.microsoft.com/office/drawing/2014/main" id="{40D0B4F5-395C-BE4F-A0C2-788B67822A76}"/>
                </a:ext>
              </a:extLst>
            </p:cNvPr>
            <p:cNvSpPr>
              <a:spLocks noChangeArrowheads="1"/>
            </p:cNvSpPr>
            <p:nvPr/>
          </p:nvSpPr>
          <p:spPr bwMode="auto">
            <a:xfrm>
              <a:off x="6565671" y="59994"/>
              <a:ext cx="774466" cy="689930"/>
            </a:xfrm>
            <a:prstGeom prst="roundRect">
              <a:avLst>
                <a:gd name="adj" fmla="val 16667"/>
              </a:avLst>
            </a:prstGeom>
            <a:solidFill>
              <a:sysClr val="window" lastClr="FFFFFF"/>
            </a:solidFill>
            <a:ln w="9525">
              <a:solidFill>
                <a:srgbClr val="4A7EBB"/>
              </a:solidFill>
              <a:round/>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grpSp>
      <p:grpSp>
        <p:nvGrpSpPr>
          <p:cNvPr id="833" name="Group 44">
            <a:extLst>
              <a:ext uri="{FF2B5EF4-FFF2-40B4-BE49-F238E27FC236}">
                <a16:creationId xmlns:a16="http://schemas.microsoft.com/office/drawing/2014/main" id="{C10AE1B5-46F6-6440-AC51-51F69589CF14}"/>
              </a:ext>
            </a:extLst>
          </p:cNvPr>
          <p:cNvGrpSpPr>
            <a:grpSpLocks/>
          </p:cNvGrpSpPr>
          <p:nvPr/>
        </p:nvGrpSpPr>
        <p:grpSpPr bwMode="auto">
          <a:xfrm>
            <a:off x="8181748" y="2301682"/>
            <a:ext cx="261937" cy="258763"/>
            <a:chOff x="6451600" y="0"/>
            <a:chExt cx="990600" cy="977900"/>
          </a:xfrm>
        </p:grpSpPr>
        <p:sp>
          <p:nvSpPr>
            <p:cNvPr id="834" name="Off-page Connector 833">
              <a:extLst>
                <a:ext uri="{FF2B5EF4-FFF2-40B4-BE49-F238E27FC236}">
                  <a16:creationId xmlns:a16="http://schemas.microsoft.com/office/drawing/2014/main" id="{643277BD-8A7C-4743-B55B-B7F37A36DE40}"/>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sp>
          <p:nvSpPr>
            <p:cNvPr id="835" name="Rounded Rectangle 834">
              <a:extLst>
                <a:ext uri="{FF2B5EF4-FFF2-40B4-BE49-F238E27FC236}">
                  <a16:creationId xmlns:a16="http://schemas.microsoft.com/office/drawing/2014/main" id="{DB571E53-D6FD-7845-9FA3-4F8AA28DADD7}"/>
                </a:ext>
              </a:extLst>
            </p:cNvPr>
            <p:cNvSpPr>
              <a:spLocks noChangeArrowheads="1"/>
            </p:cNvSpPr>
            <p:nvPr/>
          </p:nvSpPr>
          <p:spPr bwMode="auto">
            <a:xfrm>
              <a:off x="6565667" y="59994"/>
              <a:ext cx="774472" cy="689930"/>
            </a:xfrm>
            <a:prstGeom prst="roundRect">
              <a:avLst>
                <a:gd name="adj" fmla="val 16667"/>
              </a:avLst>
            </a:prstGeom>
            <a:solidFill>
              <a:sysClr val="window" lastClr="FFFFFF"/>
            </a:solidFill>
            <a:ln w="9525">
              <a:solidFill>
                <a:srgbClr val="4A7EBB"/>
              </a:solidFill>
              <a:round/>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grpSp>
      <p:sp>
        <p:nvSpPr>
          <p:cNvPr id="836" name="Left-Right Arrow 326">
            <a:extLst>
              <a:ext uri="{FF2B5EF4-FFF2-40B4-BE49-F238E27FC236}">
                <a16:creationId xmlns:a16="http://schemas.microsoft.com/office/drawing/2014/main" id="{174043EE-547D-CD4A-9AA3-EA5F3C62A311}"/>
              </a:ext>
            </a:extLst>
          </p:cNvPr>
          <p:cNvSpPr/>
          <p:nvPr/>
        </p:nvSpPr>
        <p:spPr bwMode="auto">
          <a:xfrm rot="5400000">
            <a:off x="8103960" y="1928620"/>
            <a:ext cx="425450" cy="133350"/>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837" name="TextBox 388">
            <a:extLst>
              <a:ext uri="{FF2B5EF4-FFF2-40B4-BE49-F238E27FC236}">
                <a16:creationId xmlns:a16="http://schemas.microsoft.com/office/drawing/2014/main" id="{D80DCCBB-444F-CB43-9F39-56035592F56E}"/>
              </a:ext>
            </a:extLst>
          </p:cNvPr>
          <p:cNvSpPr txBox="1">
            <a:spLocks noChangeArrowheads="1"/>
          </p:cNvSpPr>
          <p:nvPr/>
        </p:nvSpPr>
        <p:spPr bwMode="auto">
          <a:xfrm>
            <a:off x="7675335" y="1846070"/>
            <a:ext cx="6334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defTabSz="457200"/>
            <a:r>
              <a:rPr lang="en-US" sz="700" kern="1200">
                <a:solidFill>
                  <a:srgbClr val="000000"/>
                </a:solidFill>
                <a:latin typeface="Calibri" charset="0"/>
              </a:rPr>
              <a:t>Information</a:t>
            </a:r>
          </a:p>
          <a:p>
            <a:pPr algn="r" defTabSz="457200"/>
            <a:r>
              <a:rPr lang="en-US" sz="700" kern="1200">
                <a:solidFill>
                  <a:srgbClr val="000000"/>
                </a:solidFill>
                <a:latin typeface="Calibri" charset="0"/>
              </a:rPr>
              <a:t>Service Calls</a:t>
            </a:r>
          </a:p>
        </p:txBody>
      </p:sp>
      <p:sp>
        <p:nvSpPr>
          <p:cNvPr id="838" name="Up Arrow 837">
            <a:extLst>
              <a:ext uri="{FF2B5EF4-FFF2-40B4-BE49-F238E27FC236}">
                <a16:creationId xmlns:a16="http://schemas.microsoft.com/office/drawing/2014/main" id="{D95D2762-4FF9-7449-AA32-349B46FCB706}"/>
              </a:ext>
            </a:extLst>
          </p:cNvPr>
          <p:cNvSpPr/>
          <p:nvPr/>
        </p:nvSpPr>
        <p:spPr bwMode="auto">
          <a:xfrm flipV="1">
            <a:off x="10085105" y="1820757"/>
            <a:ext cx="152400" cy="393700"/>
          </a:xfrm>
          <a:prstGeom prst="upArrow">
            <a:avLst/>
          </a:prstGeom>
          <a:solidFill>
            <a:sysClr val="window" lastClr="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839" name="TextBox 384">
            <a:extLst>
              <a:ext uri="{FF2B5EF4-FFF2-40B4-BE49-F238E27FC236}">
                <a16:creationId xmlns:a16="http://schemas.microsoft.com/office/drawing/2014/main" id="{C12366C1-115C-D24D-9F83-0C1B10F3D6D3}"/>
              </a:ext>
            </a:extLst>
          </p:cNvPr>
          <p:cNvSpPr txBox="1">
            <a:spLocks noChangeArrowheads="1"/>
          </p:cNvSpPr>
          <p:nvPr/>
        </p:nvSpPr>
        <p:spPr bwMode="auto">
          <a:xfrm>
            <a:off x="9632668" y="1809645"/>
            <a:ext cx="493712" cy="41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prstClr val="black"/>
                </a:solidFill>
                <a:latin typeface="Calibri" charset="0"/>
              </a:rPr>
              <a:t>Deploy</a:t>
            </a:r>
          </a:p>
          <a:p>
            <a:pPr algn="ctr" defTabSz="457200"/>
            <a:r>
              <a:rPr lang="en-US" sz="700" kern="1200">
                <a:solidFill>
                  <a:prstClr val="black"/>
                </a:solidFill>
                <a:latin typeface="Calibri" charset="0"/>
              </a:rPr>
              <a:t>Decision</a:t>
            </a:r>
          </a:p>
          <a:p>
            <a:pPr algn="ctr" defTabSz="457200"/>
            <a:r>
              <a:rPr lang="en-US" sz="700" kern="1200">
                <a:solidFill>
                  <a:prstClr val="black"/>
                </a:solidFill>
                <a:latin typeface="Calibri" charset="0"/>
              </a:rPr>
              <a:t>Models</a:t>
            </a:r>
          </a:p>
        </p:txBody>
      </p:sp>
      <p:sp>
        <p:nvSpPr>
          <p:cNvPr id="840" name="Rounded Rectangle 359">
            <a:extLst>
              <a:ext uri="{FF2B5EF4-FFF2-40B4-BE49-F238E27FC236}">
                <a16:creationId xmlns:a16="http://schemas.microsoft.com/office/drawing/2014/main" id="{305C0166-5445-0F47-A908-E3F375D186EC}"/>
              </a:ext>
            </a:extLst>
          </p:cNvPr>
          <p:cNvSpPr>
            <a:spLocks noChangeArrowheads="1"/>
          </p:cNvSpPr>
          <p:nvPr/>
        </p:nvSpPr>
        <p:spPr bwMode="auto">
          <a:xfrm>
            <a:off x="9632668" y="1212745"/>
            <a:ext cx="1047750" cy="577850"/>
          </a:xfrm>
          <a:prstGeom prst="roundRect">
            <a:avLst>
              <a:gd name="adj" fmla="val 6014"/>
            </a:avLst>
          </a:prstGeom>
          <a:solidFill>
            <a:srgbClr val="C6E9F2"/>
          </a:solidFill>
          <a:ln w="12700">
            <a:solidFill>
              <a:srgbClr val="1F497D"/>
            </a:solidFill>
            <a:round/>
            <a:headEnd/>
            <a:tailEnd/>
          </a:ln>
        </p:spPr>
        <p:txBody>
          <a:bodyPr wrap="none" lIns="36000" tIns="0" rIns="36000" bIns="0" anchor="ctr"/>
          <a:lstStyle/>
          <a:p>
            <a:pPr defTabSz="457200"/>
            <a:r>
              <a:rPr lang="en-GB" sz="1000" kern="1200">
                <a:ea typeface="ＭＳ Ｐゴシック"/>
                <a:cs typeface="+mn-cs"/>
              </a:rPr>
              <a:t>Data</a:t>
            </a:r>
          </a:p>
          <a:p>
            <a:pPr defTabSz="457200"/>
            <a:r>
              <a:rPr lang="en-GB" sz="1000" kern="1200">
                <a:ea typeface="ＭＳ Ｐゴシック"/>
                <a:cs typeface="+mn-cs"/>
              </a:rPr>
              <a:t>Scientist</a:t>
            </a:r>
          </a:p>
        </p:txBody>
      </p:sp>
      <p:sp>
        <p:nvSpPr>
          <p:cNvPr id="841" name="TextBox 343">
            <a:extLst>
              <a:ext uri="{FF2B5EF4-FFF2-40B4-BE49-F238E27FC236}">
                <a16:creationId xmlns:a16="http://schemas.microsoft.com/office/drawing/2014/main" id="{AF9369B6-3B9A-6849-A3A3-EFE4CDB9BF70}"/>
              </a:ext>
            </a:extLst>
          </p:cNvPr>
          <p:cNvSpPr txBox="1">
            <a:spLocks noChangeArrowheads="1"/>
          </p:cNvSpPr>
          <p:nvPr/>
        </p:nvSpPr>
        <p:spPr bwMode="auto">
          <a:xfrm>
            <a:off x="9526152" y="776257"/>
            <a:ext cx="130522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1200" kern="1200" dirty="0">
                <a:solidFill>
                  <a:srgbClr val="000000"/>
                </a:solidFill>
                <a:latin typeface="Calibri" charset="0"/>
              </a:rPr>
              <a:t>Data Manipulated</a:t>
            </a:r>
          </a:p>
        </p:txBody>
      </p:sp>
      <p:grpSp>
        <p:nvGrpSpPr>
          <p:cNvPr id="842" name="Group 23">
            <a:extLst>
              <a:ext uri="{FF2B5EF4-FFF2-40B4-BE49-F238E27FC236}">
                <a16:creationId xmlns:a16="http://schemas.microsoft.com/office/drawing/2014/main" id="{C7022DE6-5AB4-ED46-94B8-22E3FF8A2880}"/>
              </a:ext>
            </a:extLst>
          </p:cNvPr>
          <p:cNvGrpSpPr>
            <a:grpSpLocks/>
          </p:cNvGrpSpPr>
          <p:nvPr/>
        </p:nvGrpSpPr>
        <p:grpSpPr bwMode="auto">
          <a:xfrm>
            <a:off x="10367680" y="1304820"/>
            <a:ext cx="206375" cy="393700"/>
            <a:chOff x="603250" y="4737100"/>
            <a:chExt cx="355600" cy="654050"/>
          </a:xfrm>
        </p:grpSpPr>
        <p:sp>
          <p:nvSpPr>
            <p:cNvPr id="843" name="Delay 842">
              <a:extLst>
                <a:ext uri="{FF2B5EF4-FFF2-40B4-BE49-F238E27FC236}">
                  <a16:creationId xmlns:a16="http://schemas.microsoft.com/office/drawing/2014/main" id="{B3837FFC-0224-B64A-A6B6-512540FB60C6}"/>
                </a:ext>
              </a:extLst>
            </p:cNvPr>
            <p:cNvSpPr/>
            <p:nvPr/>
          </p:nvSpPr>
          <p:spPr>
            <a:xfrm rot="16200000">
              <a:off x="546330" y="4978630"/>
              <a:ext cx="469439" cy="355600"/>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844" name="Oval 843">
              <a:extLst>
                <a:ext uri="{FF2B5EF4-FFF2-40B4-BE49-F238E27FC236}">
                  <a16:creationId xmlns:a16="http://schemas.microsoft.com/office/drawing/2014/main" id="{8F3ED567-A828-DE49-8259-EB11EA2D1166}"/>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nvGrpSpPr>
          <p:cNvPr id="845" name="Group 844">
            <a:extLst>
              <a:ext uri="{FF2B5EF4-FFF2-40B4-BE49-F238E27FC236}">
                <a16:creationId xmlns:a16="http://schemas.microsoft.com/office/drawing/2014/main" id="{4E74A421-696D-DE48-8989-209FE7A66DED}"/>
              </a:ext>
            </a:extLst>
          </p:cNvPr>
          <p:cNvGrpSpPr/>
          <p:nvPr/>
        </p:nvGrpSpPr>
        <p:grpSpPr>
          <a:xfrm>
            <a:off x="10378375" y="1504417"/>
            <a:ext cx="180249" cy="172636"/>
            <a:chOff x="5291296" y="-516674"/>
            <a:chExt cx="292418" cy="280067"/>
          </a:xfrm>
          <a:noFill/>
        </p:grpSpPr>
        <p:grpSp>
          <p:nvGrpSpPr>
            <p:cNvPr id="846" name="Group 845">
              <a:extLst>
                <a:ext uri="{FF2B5EF4-FFF2-40B4-BE49-F238E27FC236}">
                  <a16:creationId xmlns:a16="http://schemas.microsoft.com/office/drawing/2014/main" id="{206D8530-D944-834C-B4E8-7E7FFC73A1EC}"/>
                </a:ext>
              </a:extLst>
            </p:cNvPr>
            <p:cNvGrpSpPr/>
            <p:nvPr/>
          </p:nvGrpSpPr>
          <p:grpSpPr>
            <a:xfrm>
              <a:off x="5291296" y="-516674"/>
              <a:ext cx="292418" cy="82089"/>
              <a:chOff x="5283050" y="-516674"/>
              <a:chExt cx="292418" cy="82089"/>
            </a:xfrm>
            <a:grpFill/>
          </p:grpSpPr>
          <p:sp>
            <p:nvSpPr>
              <p:cNvPr id="859" name="Oval 858">
                <a:extLst>
                  <a:ext uri="{FF2B5EF4-FFF2-40B4-BE49-F238E27FC236}">
                    <a16:creationId xmlns:a16="http://schemas.microsoft.com/office/drawing/2014/main" id="{F8FF5701-DDCE-5E4B-9750-A85EECFDB14C}"/>
                  </a:ext>
                </a:extLst>
              </p:cNvPr>
              <p:cNvSpPr/>
              <p:nvPr/>
            </p:nvSpPr>
            <p:spPr>
              <a:xfrm>
                <a:off x="5283050" y="-516674"/>
                <a:ext cx="67558" cy="67558"/>
              </a:xfrm>
              <a:prstGeom prst="ellipse">
                <a:avLst/>
              </a:prstGeom>
              <a:grp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cxnSp>
            <p:nvCxnSpPr>
              <p:cNvPr id="860" name="Straight Connector 859">
                <a:extLst>
                  <a:ext uri="{FF2B5EF4-FFF2-40B4-BE49-F238E27FC236}">
                    <a16:creationId xmlns:a16="http://schemas.microsoft.com/office/drawing/2014/main" id="{CC0C55F6-48FD-E346-99A9-80FAFF7D2B15}"/>
                  </a:ext>
                </a:extLst>
              </p:cNvPr>
              <p:cNvCxnSpPr/>
              <p:nvPr/>
            </p:nvCxnSpPr>
            <p:spPr bwMode="auto">
              <a:xfrm>
                <a:off x="5373044" y="-516674"/>
                <a:ext cx="0" cy="82089"/>
              </a:xfrm>
              <a:prstGeom prst="line">
                <a:avLst/>
              </a:prstGeom>
              <a:grpFill/>
              <a:ln w="9525" cap="flat" cmpd="sng" algn="ctr">
                <a:solidFill>
                  <a:sysClr val="window" lastClr="FFFFFF"/>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61" name="Oval 860">
                <a:extLst>
                  <a:ext uri="{FF2B5EF4-FFF2-40B4-BE49-F238E27FC236}">
                    <a16:creationId xmlns:a16="http://schemas.microsoft.com/office/drawing/2014/main" id="{46A5AAD4-3E4B-1B45-98A3-9FAFD8216CA2}"/>
                  </a:ext>
                </a:extLst>
              </p:cNvPr>
              <p:cNvSpPr/>
              <p:nvPr/>
            </p:nvSpPr>
            <p:spPr>
              <a:xfrm>
                <a:off x="5395480" y="-516674"/>
                <a:ext cx="67558" cy="67558"/>
              </a:xfrm>
              <a:prstGeom prst="ellipse">
                <a:avLst/>
              </a:prstGeom>
              <a:grp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cxnSp>
            <p:nvCxnSpPr>
              <p:cNvPr id="862" name="Straight Connector 861">
                <a:extLst>
                  <a:ext uri="{FF2B5EF4-FFF2-40B4-BE49-F238E27FC236}">
                    <a16:creationId xmlns:a16="http://schemas.microsoft.com/office/drawing/2014/main" id="{4EF638B4-4C45-A847-BC27-BC0A876A5A11}"/>
                  </a:ext>
                </a:extLst>
              </p:cNvPr>
              <p:cNvCxnSpPr/>
              <p:nvPr/>
            </p:nvCxnSpPr>
            <p:spPr bwMode="auto">
              <a:xfrm>
                <a:off x="5485474" y="-516674"/>
                <a:ext cx="0" cy="82089"/>
              </a:xfrm>
              <a:prstGeom prst="line">
                <a:avLst/>
              </a:prstGeom>
              <a:grpFill/>
              <a:ln w="9525" cap="flat" cmpd="sng" algn="ctr">
                <a:solidFill>
                  <a:sysClr val="window" lastClr="FFFFFF"/>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63" name="Oval 862">
                <a:extLst>
                  <a:ext uri="{FF2B5EF4-FFF2-40B4-BE49-F238E27FC236}">
                    <a16:creationId xmlns:a16="http://schemas.microsoft.com/office/drawing/2014/main" id="{48914BC8-8287-344C-94D5-48EC7A840045}"/>
                  </a:ext>
                </a:extLst>
              </p:cNvPr>
              <p:cNvSpPr/>
              <p:nvPr/>
            </p:nvSpPr>
            <p:spPr>
              <a:xfrm>
                <a:off x="5507910" y="-516674"/>
                <a:ext cx="67558" cy="67558"/>
              </a:xfrm>
              <a:prstGeom prst="ellipse">
                <a:avLst/>
              </a:prstGeom>
              <a:grp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grpSp>
          <p:nvGrpSpPr>
            <p:cNvPr id="847" name="Group 846">
              <a:extLst>
                <a:ext uri="{FF2B5EF4-FFF2-40B4-BE49-F238E27FC236}">
                  <a16:creationId xmlns:a16="http://schemas.microsoft.com/office/drawing/2014/main" id="{5835BEC6-3927-F441-84BB-FAFD08484136}"/>
                </a:ext>
              </a:extLst>
            </p:cNvPr>
            <p:cNvGrpSpPr/>
            <p:nvPr/>
          </p:nvGrpSpPr>
          <p:grpSpPr>
            <a:xfrm>
              <a:off x="5291296" y="-318696"/>
              <a:ext cx="292418" cy="82089"/>
              <a:chOff x="5845200" y="-516674"/>
              <a:chExt cx="292418" cy="82089"/>
            </a:xfrm>
            <a:grpFill/>
          </p:grpSpPr>
          <p:sp>
            <p:nvSpPr>
              <p:cNvPr id="854" name="Oval 853">
                <a:extLst>
                  <a:ext uri="{FF2B5EF4-FFF2-40B4-BE49-F238E27FC236}">
                    <a16:creationId xmlns:a16="http://schemas.microsoft.com/office/drawing/2014/main" id="{628F6F9F-F45B-A64E-9D73-483A981672EE}"/>
                  </a:ext>
                </a:extLst>
              </p:cNvPr>
              <p:cNvSpPr/>
              <p:nvPr/>
            </p:nvSpPr>
            <p:spPr>
              <a:xfrm>
                <a:off x="5845200" y="-516674"/>
                <a:ext cx="67558" cy="67558"/>
              </a:xfrm>
              <a:prstGeom prst="ellipse">
                <a:avLst/>
              </a:prstGeom>
              <a:grp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cxnSp>
            <p:nvCxnSpPr>
              <p:cNvPr id="855" name="Straight Connector 854">
                <a:extLst>
                  <a:ext uri="{FF2B5EF4-FFF2-40B4-BE49-F238E27FC236}">
                    <a16:creationId xmlns:a16="http://schemas.microsoft.com/office/drawing/2014/main" id="{9C3252DD-8888-8043-9E31-F542CDD1826D}"/>
                  </a:ext>
                </a:extLst>
              </p:cNvPr>
              <p:cNvCxnSpPr/>
              <p:nvPr/>
            </p:nvCxnSpPr>
            <p:spPr bwMode="auto">
              <a:xfrm>
                <a:off x="5935194" y="-516674"/>
                <a:ext cx="0" cy="82089"/>
              </a:xfrm>
              <a:prstGeom prst="line">
                <a:avLst/>
              </a:prstGeom>
              <a:grpFill/>
              <a:ln w="9525" cap="flat" cmpd="sng" algn="ctr">
                <a:solidFill>
                  <a:sysClr val="window" lastClr="FFFFFF"/>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56" name="Oval 855">
                <a:extLst>
                  <a:ext uri="{FF2B5EF4-FFF2-40B4-BE49-F238E27FC236}">
                    <a16:creationId xmlns:a16="http://schemas.microsoft.com/office/drawing/2014/main" id="{F1C0FBC3-2517-A14A-B8C9-A23BDAD114E7}"/>
                  </a:ext>
                </a:extLst>
              </p:cNvPr>
              <p:cNvSpPr/>
              <p:nvPr/>
            </p:nvSpPr>
            <p:spPr>
              <a:xfrm>
                <a:off x="5957630" y="-516674"/>
                <a:ext cx="67558" cy="67558"/>
              </a:xfrm>
              <a:prstGeom prst="ellipse">
                <a:avLst/>
              </a:prstGeom>
              <a:grp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cxnSp>
            <p:nvCxnSpPr>
              <p:cNvPr id="857" name="Straight Connector 856">
                <a:extLst>
                  <a:ext uri="{FF2B5EF4-FFF2-40B4-BE49-F238E27FC236}">
                    <a16:creationId xmlns:a16="http://schemas.microsoft.com/office/drawing/2014/main" id="{87D52CDF-82DF-9A4E-92A2-E5F0E0CCD39D}"/>
                  </a:ext>
                </a:extLst>
              </p:cNvPr>
              <p:cNvCxnSpPr/>
              <p:nvPr/>
            </p:nvCxnSpPr>
            <p:spPr bwMode="auto">
              <a:xfrm>
                <a:off x="6047624" y="-516674"/>
                <a:ext cx="0" cy="82089"/>
              </a:xfrm>
              <a:prstGeom prst="line">
                <a:avLst/>
              </a:prstGeom>
              <a:grpFill/>
              <a:ln w="9525" cap="flat" cmpd="sng" algn="ctr">
                <a:solidFill>
                  <a:sysClr val="window" lastClr="FFFFFF"/>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58" name="Oval 857">
                <a:extLst>
                  <a:ext uri="{FF2B5EF4-FFF2-40B4-BE49-F238E27FC236}">
                    <a16:creationId xmlns:a16="http://schemas.microsoft.com/office/drawing/2014/main" id="{C698DC38-82B9-244E-A434-75F34DDACFA8}"/>
                  </a:ext>
                </a:extLst>
              </p:cNvPr>
              <p:cNvSpPr/>
              <p:nvPr/>
            </p:nvSpPr>
            <p:spPr>
              <a:xfrm>
                <a:off x="6070060" y="-516674"/>
                <a:ext cx="67558" cy="67558"/>
              </a:xfrm>
              <a:prstGeom prst="ellipse">
                <a:avLst/>
              </a:prstGeom>
              <a:grp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grpSp>
          <p:nvGrpSpPr>
            <p:cNvPr id="848" name="Group 847">
              <a:extLst>
                <a:ext uri="{FF2B5EF4-FFF2-40B4-BE49-F238E27FC236}">
                  <a16:creationId xmlns:a16="http://schemas.microsoft.com/office/drawing/2014/main" id="{64ED1ED5-7E25-2D49-AA98-C520852A88A6}"/>
                </a:ext>
              </a:extLst>
            </p:cNvPr>
            <p:cNvGrpSpPr/>
            <p:nvPr/>
          </p:nvGrpSpPr>
          <p:grpSpPr>
            <a:xfrm>
              <a:off x="5325075" y="-417685"/>
              <a:ext cx="224860" cy="82089"/>
              <a:chOff x="5597904" y="-516674"/>
              <a:chExt cx="224860" cy="82089"/>
            </a:xfrm>
            <a:grpFill/>
          </p:grpSpPr>
          <p:sp>
            <p:nvSpPr>
              <p:cNvPr id="849" name="Oval 848">
                <a:extLst>
                  <a:ext uri="{FF2B5EF4-FFF2-40B4-BE49-F238E27FC236}">
                    <a16:creationId xmlns:a16="http://schemas.microsoft.com/office/drawing/2014/main" id="{B7A54068-1D04-5043-84CB-9DC95972B3D7}"/>
                  </a:ext>
                </a:extLst>
              </p:cNvPr>
              <p:cNvSpPr/>
              <p:nvPr/>
            </p:nvSpPr>
            <p:spPr>
              <a:xfrm>
                <a:off x="5620340" y="-516674"/>
                <a:ext cx="67558" cy="67558"/>
              </a:xfrm>
              <a:prstGeom prst="ellipse">
                <a:avLst/>
              </a:prstGeom>
              <a:grp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cxnSp>
            <p:nvCxnSpPr>
              <p:cNvPr id="850" name="Straight Connector 849">
                <a:extLst>
                  <a:ext uri="{FF2B5EF4-FFF2-40B4-BE49-F238E27FC236}">
                    <a16:creationId xmlns:a16="http://schemas.microsoft.com/office/drawing/2014/main" id="{72DF56DA-48F3-E14C-B754-5F503EE4374C}"/>
                  </a:ext>
                </a:extLst>
              </p:cNvPr>
              <p:cNvCxnSpPr/>
              <p:nvPr/>
            </p:nvCxnSpPr>
            <p:spPr bwMode="auto">
              <a:xfrm>
                <a:off x="5710334" y="-516674"/>
                <a:ext cx="0" cy="82089"/>
              </a:xfrm>
              <a:prstGeom prst="line">
                <a:avLst/>
              </a:prstGeom>
              <a:grpFill/>
              <a:ln w="9525" cap="flat" cmpd="sng" algn="ctr">
                <a:solidFill>
                  <a:sysClr val="window" lastClr="FFFFFF"/>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51" name="Oval 850">
                <a:extLst>
                  <a:ext uri="{FF2B5EF4-FFF2-40B4-BE49-F238E27FC236}">
                    <a16:creationId xmlns:a16="http://schemas.microsoft.com/office/drawing/2014/main" id="{E81B1516-C365-1E44-B847-9BD284B64B4B}"/>
                  </a:ext>
                </a:extLst>
              </p:cNvPr>
              <p:cNvSpPr/>
              <p:nvPr/>
            </p:nvSpPr>
            <p:spPr>
              <a:xfrm>
                <a:off x="5732770" y="-516674"/>
                <a:ext cx="67558" cy="67558"/>
              </a:xfrm>
              <a:prstGeom prst="ellipse">
                <a:avLst/>
              </a:prstGeom>
              <a:grp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cxnSp>
            <p:nvCxnSpPr>
              <p:cNvPr id="852" name="Straight Connector 851">
                <a:extLst>
                  <a:ext uri="{FF2B5EF4-FFF2-40B4-BE49-F238E27FC236}">
                    <a16:creationId xmlns:a16="http://schemas.microsoft.com/office/drawing/2014/main" id="{CCFD345C-28ED-4541-91F9-2FA9A9DE6A20}"/>
                  </a:ext>
                </a:extLst>
              </p:cNvPr>
              <p:cNvCxnSpPr/>
              <p:nvPr/>
            </p:nvCxnSpPr>
            <p:spPr bwMode="auto">
              <a:xfrm>
                <a:off x="5822764" y="-516674"/>
                <a:ext cx="0" cy="82089"/>
              </a:xfrm>
              <a:prstGeom prst="line">
                <a:avLst/>
              </a:prstGeom>
              <a:grpFill/>
              <a:ln w="9525" cap="flat" cmpd="sng" algn="ctr">
                <a:solidFill>
                  <a:sysClr val="window" lastClr="FFFFFF"/>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53" name="Straight Connector 852">
                <a:extLst>
                  <a:ext uri="{FF2B5EF4-FFF2-40B4-BE49-F238E27FC236}">
                    <a16:creationId xmlns:a16="http://schemas.microsoft.com/office/drawing/2014/main" id="{7857EF0C-F2F8-FC4E-A3A3-A7CE8DAC2C58}"/>
                  </a:ext>
                </a:extLst>
              </p:cNvPr>
              <p:cNvCxnSpPr/>
              <p:nvPr/>
            </p:nvCxnSpPr>
            <p:spPr bwMode="auto">
              <a:xfrm>
                <a:off x="5597904" y="-516674"/>
                <a:ext cx="0" cy="82089"/>
              </a:xfrm>
              <a:prstGeom prst="line">
                <a:avLst/>
              </a:prstGeom>
              <a:grpFill/>
              <a:ln w="9525" cap="flat" cmpd="sng" algn="ctr">
                <a:solidFill>
                  <a:sysClr val="window" lastClr="FFFFFF"/>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grpSp>
      <p:grpSp>
        <p:nvGrpSpPr>
          <p:cNvPr id="864" name="Group 470">
            <a:extLst>
              <a:ext uri="{FF2B5EF4-FFF2-40B4-BE49-F238E27FC236}">
                <a16:creationId xmlns:a16="http://schemas.microsoft.com/office/drawing/2014/main" id="{27E420CA-5414-084C-955C-ACB97F1AE47E}"/>
              </a:ext>
            </a:extLst>
          </p:cNvPr>
          <p:cNvGrpSpPr>
            <a:grpSpLocks/>
          </p:cNvGrpSpPr>
          <p:nvPr/>
        </p:nvGrpSpPr>
        <p:grpSpPr bwMode="auto">
          <a:xfrm>
            <a:off x="10378793" y="1831870"/>
            <a:ext cx="255587" cy="371475"/>
            <a:chOff x="4884738" y="1239838"/>
            <a:chExt cx="255587" cy="371475"/>
          </a:xfrm>
        </p:grpSpPr>
        <p:sp>
          <p:nvSpPr>
            <p:cNvPr id="865" name="Rounded Rectangle 54">
              <a:extLst>
                <a:ext uri="{FF2B5EF4-FFF2-40B4-BE49-F238E27FC236}">
                  <a16:creationId xmlns:a16="http://schemas.microsoft.com/office/drawing/2014/main" id="{60809933-5970-2F45-A209-E848364F122F}"/>
                </a:ext>
              </a:extLst>
            </p:cNvPr>
            <p:cNvSpPr>
              <a:spLocks noChangeArrowheads="1"/>
            </p:cNvSpPr>
            <p:nvPr/>
          </p:nvSpPr>
          <p:spPr bwMode="auto">
            <a:xfrm>
              <a:off x="4884738" y="1239838"/>
              <a:ext cx="255587"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defTabSz="457200"/>
              <a:endParaRPr lang="en-GB" kern="1200">
                <a:solidFill>
                  <a:srgbClr val="FFFFFF"/>
                </a:solidFill>
                <a:ea typeface="ＭＳ Ｐゴシック"/>
                <a:cs typeface="+mn-cs"/>
              </a:endParaRPr>
            </a:p>
          </p:txBody>
        </p:sp>
        <p:sp>
          <p:nvSpPr>
            <p:cNvPr id="866" name="Rounded Rectangle 111">
              <a:extLst>
                <a:ext uri="{FF2B5EF4-FFF2-40B4-BE49-F238E27FC236}">
                  <a16:creationId xmlns:a16="http://schemas.microsoft.com/office/drawing/2014/main" id="{681079E5-EB87-3848-B4DC-CC363FB272FB}"/>
                </a:ext>
              </a:extLst>
            </p:cNvPr>
            <p:cNvSpPr>
              <a:spLocks noChangeArrowheads="1"/>
            </p:cNvSpPr>
            <p:nvPr/>
          </p:nvSpPr>
          <p:spPr bwMode="auto">
            <a:xfrm>
              <a:off x="4970463"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defTabSz="457200"/>
              <a:endParaRPr lang="en-GB" sz="1800" kern="1200">
                <a:solidFill>
                  <a:srgbClr val="FFFFFF"/>
                </a:solidFill>
                <a:ea typeface="ＭＳ Ｐゴシック"/>
                <a:cs typeface="+mn-cs"/>
              </a:endParaRPr>
            </a:p>
          </p:txBody>
        </p:sp>
        <p:sp>
          <p:nvSpPr>
            <p:cNvPr id="867" name="Diamond 102">
              <a:extLst>
                <a:ext uri="{FF2B5EF4-FFF2-40B4-BE49-F238E27FC236}">
                  <a16:creationId xmlns:a16="http://schemas.microsoft.com/office/drawing/2014/main" id="{C01F36A9-3BCC-7F4E-A0E8-D79CD9ED1147}"/>
                </a:ext>
              </a:extLst>
            </p:cNvPr>
            <p:cNvSpPr>
              <a:spLocks noChangeArrowheads="1"/>
            </p:cNvSpPr>
            <p:nvPr/>
          </p:nvSpPr>
          <p:spPr bwMode="auto">
            <a:xfrm>
              <a:off x="4930775" y="1265238"/>
              <a:ext cx="158750" cy="158750"/>
            </a:xfrm>
            <a:prstGeom prst="diamond">
              <a:avLst/>
            </a:prstGeom>
            <a:solidFill>
              <a:srgbClr val="1F497D"/>
            </a:solidFill>
            <a:ln w="9525">
              <a:solidFill>
                <a:srgbClr val="1F497D"/>
              </a:solidFill>
              <a:miter lim="800000"/>
              <a:headEnd/>
              <a:tailEnd/>
            </a:ln>
          </p:spPr>
          <p:txBody>
            <a:bodyPr anchor="ctr"/>
            <a:lstStyle/>
            <a:p>
              <a:pPr algn="ctr" defTabSz="457200"/>
              <a:endParaRPr lang="en-GB" sz="1800" kern="1200">
                <a:solidFill>
                  <a:srgbClr val="FFFFFF"/>
                </a:solidFill>
                <a:ea typeface="ＭＳ Ｐゴシック"/>
                <a:cs typeface="+mn-cs"/>
              </a:endParaRPr>
            </a:p>
          </p:txBody>
        </p:sp>
        <p:sp>
          <p:nvSpPr>
            <p:cNvPr id="868" name="Rounded Rectangle 371">
              <a:extLst>
                <a:ext uri="{FF2B5EF4-FFF2-40B4-BE49-F238E27FC236}">
                  <a16:creationId xmlns:a16="http://schemas.microsoft.com/office/drawing/2014/main" id="{BE9216B6-D60A-D44A-80EE-9A714F25C0DB}"/>
                </a:ext>
              </a:extLst>
            </p:cNvPr>
            <p:cNvSpPr>
              <a:spLocks noChangeArrowheads="1"/>
            </p:cNvSpPr>
            <p:nvPr/>
          </p:nvSpPr>
          <p:spPr bwMode="auto">
            <a:xfrm>
              <a:off x="4951413" y="1446213"/>
              <a:ext cx="36513" cy="33337"/>
            </a:xfrm>
            <a:prstGeom prst="roundRect">
              <a:avLst>
                <a:gd name="adj" fmla="val 16667"/>
              </a:avLst>
            </a:prstGeom>
            <a:solidFill>
              <a:srgbClr val="1F497D"/>
            </a:solidFill>
            <a:ln w="9525">
              <a:solidFill>
                <a:srgbClr val="1F497D"/>
              </a:solidFill>
              <a:round/>
              <a:headEnd/>
              <a:tailEnd/>
            </a:ln>
          </p:spPr>
          <p:txBody>
            <a:bodyPr anchor="ctr"/>
            <a:lstStyle/>
            <a:p>
              <a:pPr algn="ctr" defTabSz="457200"/>
              <a:endParaRPr lang="en-GB" sz="1800" kern="1200">
                <a:solidFill>
                  <a:srgbClr val="FFFFFF"/>
                </a:solidFill>
                <a:ea typeface="ＭＳ Ｐゴシック"/>
                <a:cs typeface="+mn-cs"/>
              </a:endParaRPr>
            </a:p>
          </p:txBody>
        </p:sp>
        <p:sp>
          <p:nvSpPr>
            <p:cNvPr id="869" name="Rounded Rectangle 105">
              <a:extLst>
                <a:ext uri="{FF2B5EF4-FFF2-40B4-BE49-F238E27FC236}">
                  <a16:creationId xmlns:a16="http://schemas.microsoft.com/office/drawing/2014/main" id="{2B1737C3-7EAC-FE42-9FBA-DA0A309AEB79}"/>
                </a:ext>
              </a:extLst>
            </p:cNvPr>
            <p:cNvSpPr>
              <a:spLocks noChangeArrowheads="1"/>
            </p:cNvSpPr>
            <p:nvPr/>
          </p:nvSpPr>
          <p:spPr bwMode="auto">
            <a:xfrm>
              <a:off x="5027612" y="1446213"/>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defTabSz="457200"/>
              <a:endParaRPr lang="en-GB" sz="1800" kern="1200">
                <a:solidFill>
                  <a:srgbClr val="FFFFFF"/>
                </a:solidFill>
                <a:ea typeface="ＭＳ Ｐゴシック"/>
                <a:cs typeface="+mn-cs"/>
              </a:endParaRPr>
            </a:p>
          </p:txBody>
        </p:sp>
        <p:sp>
          <p:nvSpPr>
            <p:cNvPr id="870" name="Rounded Rectangle 106">
              <a:extLst>
                <a:ext uri="{FF2B5EF4-FFF2-40B4-BE49-F238E27FC236}">
                  <a16:creationId xmlns:a16="http://schemas.microsoft.com/office/drawing/2014/main" id="{1028FD1B-B1E1-D941-AE0F-67E8C8B860A7}"/>
                </a:ext>
              </a:extLst>
            </p:cNvPr>
            <p:cNvSpPr>
              <a:spLocks noChangeArrowheads="1"/>
            </p:cNvSpPr>
            <p:nvPr/>
          </p:nvSpPr>
          <p:spPr bwMode="auto">
            <a:xfrm>
              <a:off x="5027612" y="14827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defTabSz="457200"/>
              <a:endParaRPr lang="en-GB" sz="1800" kern="1200">
                <a:solidFill>
                  <a:srgbClr val="FFFFFF"/>
                </a:solidFill>
                <a:ea typeface="ＭＳ Ｐゴシック"/>
                <a:cs typeface="+mn-cs"/>
              </a:endParaRPr>
            </a:p>
          </p:txBody>
        </p:sp>
        <p:sp>
          <p:nvSpPr>
            <p:cNvPr id="871" name="Rounded Rectangle 107">
              <a:extLst>
                <a:ext uri="{FF2B5EF4-FFF2-40B4-BE49-F238E27FC236}">
                  <a16:creationId xmlns:a16="http://schemas.microsoft.com/office/drawing/2014/main" id="{53E7E248-C5A0-6C42-99D5-F72D7873E838}"/>
                </a:ext>
              </a:extLst>
            </p:cNvPr>
            <p:cNvSpPr>
              <a:spLocks noChangeArrowheads="1"/>
            </p:cNvSpPr>
            <p:nvPr/>
          </p:nvSpPr>
          <p:spPr bwMode="auto">
            <a:xfrm>
              <a:off x="5022850" y="1485900"/>
              <a:ext cx="71437" cy="34925"/>
            </a:xfrm>
            <a:prstGeom prst="roundRect">
              <a:avLst>
                <a:gd name="adj" fmla="val 16667"/>
              </a:avLst>
            </a:prstGeom>
            <a:solidFill>
              <a:srgbClr val="1F497D"/>
            </a:solidFill>
            <a:ln w="9525">
              <a:solidFill>
                <a:srgbClr val="1F497D"/>
              </a:solidFill>
              <a:round/>
              <a:headEnd/>
              <a:tailEnd/>
            </a:ln>
          </p:spPr>
          <p:txBody>
            <a:bodyPr anchor="ctr"/>
            <a:lstStyle/>
            <a:p>
              <a:pPr algn="ctr" defTabSz="457200"/>
              <a:endParaRPr lang="en-GB" sz="1800" kern="1200">
                <a:solidFill>
                  <a:srgbClr val="FFFFFF"/>
                </a:solidFill>
                <a:ea typeface="ＭＳ Ｐゴシック"/>
                <a:cs typeface="+mn-cs"/>
              </a:endParaRPr>
            </a:p>
          </p:txBody>
        </p:sp>
        <p:sp>
          <p:nvSpPr>
            <p:cNvPr id="872" name="Rounded Rectangle 108">
              <a:extLst>
                <a:ext uri="{FF2B5EF4-FFF2-40B4-BE49-F238E27FC236}">
                  <a16:creationId xmlns:a16="http://schemas.microsoft.com/office/drawing/2014/main" id="{F9F3A74D-DAC9-9A4F-902C-9396099990DB}"/>
                </a:ext>
              </a:extLst>
            </p:cNvPr>
            <p:cNvSpPr>
              <a:spLocks noChangeArrowheads="1"/>
            </p:cNvSpPr>
            <p:nvPr/>
          </p:nvSpPr>
          <p:spPr bwMode="auto">
            <a:xfrm>
              <a:off x="4951413" y="1520825"/>
              <a:ext cx="36513" cy="34925"/>
            </a:xfrm>
            <a:prstGeom prst="roundRect">
              <a:avLst>
                <a:gd name="adj" fmla="val 16667"/>
              </a:avLst>
            </a:prstGeom>
            <a:solidFill>
              <a:srgbClr val="1F497D"/>
            </a:solidFill>
            <a:ln w="9525">
              <a:solidFill>
                <a:srgbClr val="1F497D"/>
              </a:solidFill>
              <a:round/>
              <a:headEnd/>
              <a:tailEnd/>
            </a:ln>
          </p:spPr>
          <p:txBody>
            <a:bodyPr anchor="ctr"/>
            <a:lstStyle/>
            <a:p>
              <a:pPr algn="ctr" defTabSz="457200"/>
              <a:endParaRPr lang="en-GB" sz="1800" kern="1200">
                <a:solidFill>
                  <a:srgbClr val="FFFFFF"/>
                </a:solidFill>
                <a:ea typeface="ＭＳ Ｐゴシック"/>
                <a:cs typeface="+mn-cs"/>
              </a:endParaRPr>
            </a:p>
          </p:txBody>
        </p:sp>
        <p:sp>
          <p:nvSpPr>
            <p:cNvPr id="873" name="Rounded Rectangle 109">
              <a:extLst>
                <a:ext uri="{FF2B5EF4-FFF2-40B4-BE49-F238E27FC236}">
                  <a16:creationId xmlns:a16="http://schemas.microsoft.com/office/drawing/2014/main" id="{30AAD95F-5765-8740-8448-95B0C9D8516E}"/>
                </a:ext>
              </a:extLst>
            </p:cNvPr>
            <p:cNvSpPr>
              <a:spLocks noChangeArrowheads="1"/>
            </p:cNvSpPr>
            <p:nvPr/>
          </p:nvSpPr>
          <p:spPr bwMode="auto">
            <a:xfrm>
              <a:off x="4989513" y="15208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defTabSz="457200"/>
              <a:endParaRPr lang="en-GB" sz="1800" kern="1200">
                <a:solidFill>
                  <a:srgbClr val="FFFFFF"/>
                </a:solidFill>
                <a:ea typeface="ＭＳ Ｐゴシック"/>
                <a:cs typeface="+mn-cs"/>
              </a:endParaRPr>
            </a:p>
          </p:txBody>
        </p:sp>
        <p:sp>
          <p:nvSpPr>
            <p:cNvPr id="874" name="Rounded Rectangle 110">
              <a:extLst>
                <a:ext uri="{FF2B5EF4-FFF2-40B4-BE49-F238E27FC236}">
                  <a16:creationId xmlns:a16="http://schemas.microsoft.com/office/drawing/2014/main" id="{018FE986-77A0-DA44-A63C-E783849EF5C0}"/>
                </a:ext>
              </a:extLst>
            </p:cNvPr>
            <p:cNvSpPr>
              <a:spLocks noChangeArrowheads="1"/>
            </p:cNvSpPr>
            <p:nvPr/>
          </p:nvSpPr>
          <p:spPr bwMode="auto">
            <a:xfrm>
              <a:off x="4994276" y="1552575"/>
              <a:ext cx="36512" cy="33338"/>
            </a:xfrm>
            <a:prstGeom prst="roundRect">
              <a:avLst>
                <a:gd name="adj" fmla="val 16667"/>
              </a:avLst>
            </a:prstGeom>
            <a:solidFill>
              <a:srgbClr val="1F497D"/>
            </a:solidFill>
            <a:ln w="9525">
              <a:solidFill>
                <a:srgbClr val="1F497D"/>
              </a:solidFill>
              <a:round/>
              <a:headEnd/>
              <a:tailEnd/>
            </a:ln>
          </p:spPr>
          <p:txBody>
            <a:bodyPr anchor="ctr"/>
            <a:lstStyle/>
            <a:p>
              <a:pPr algn="ctr" defTabSz="457200"/>
              <a:endParaRPr lang="en-GB" sz="1800" kern="1200">
                <a:solidFill>
                  <a:srgbClr val="FFFFFF"/>
                </a:solidFill>
                <a:ea typeface="ＭＳ Ｐゴシック"/>
                <a:cs typeface="+mn-cs"/>
              </a:endParaRPr>
            </a:p>
          </p:txBody>
        </p:sp>
        <p:sp>
          <p:nvSpPr>
            <p:cNvPr id="875" name="Rounded Rectangle 111">
              <a:extLst>
                <a:ext uri="{FF2B5EF4-FFF2-40B4-BE49-F238E27FC236}">
                  <a16:creationId xmlns:a16="http://schemas.microsoft.com/office/drawing/2014/main" id="{B6EEC92A-D18E-D84B-A45B-E5DB6640A31B}"/>
                </a:ext>
              </a:extLst>
            </p:cNvPr>
            <p:cNvSpPr>
              <a:spLocks noChangeArrowheads="1"/>
            </p:cNvSpPr>
            <p:nvPr/>
          </p:nvSpPr>
          <p:spPr bwMode="auto">
            <a:xfrm>
              <a:off x="4965701" y="1463675"/>
              <a:ext cx="80962" cy="90488"/>
            </a:xfrm>
            <a:prstGeom prst="roundRect">
              <a:avLst>
                <a:gd name="adj" fmla="val 16667"/>
              </a:avLst>
            </a:prstGeom>
            <a:solidFill>
              <a:srgbClr val="1F497D"/>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defTabSz="457200"/>
              <a:endParaRPr lang="en-GB" sz="1800" kern="1200">
                <a:solidFill>
                  <a:srgbClr val="FFFFFF"/>
                </a:solidFill>
                <a:ea typeface="ＭＳ Ｐゴシック"/>
                <a:cs typeface="+mn-cs"/>
              </a:endParaRPr>
            </a:p>
          </p:txBody>
        </p:sp>
      </p:grpSp>
      <p:sp>
        <p:nvSpPr>
          <p:cNvPr id="876" name="Rounded Rectangle 197">
            <a:extLst>
              <a:ext uri="{FF2B5EF4-FFF2-40B4-BE49-F238E27FC236}">
                <a16:creationId xmlns:a16="http://schemas.microsoft.com/office/drawing/2014/main" id="{FB660C7E-73B8-D246-A3A0-16F859541FC3}"/>
              </a:ext>
            </a:extLst>
          </p:cNvPr>
          <p:cNvSpPr>
            <a:spLocks noChangeArrowheads="1"/>
          </p:cNvSpPr>
          <p:nvPr/>
        </p:nvSpPr>
        <p:spPr bwMode="auto">
          <a:xfrm>
            <a:off x="9735855" y="2254145"/>
            <a:ext cx="885825" cy="428625"/>
          </a:xfrm>
          <a:prstGeom prst="roundRect">
            <a:avLst>
              <a:gd name="adj" fmla="val 7907"/>
            </a:avLst>
          </a:prstGeom>
          <a:solidFill>
            <a:srgbClr val="CCFFCC"/>
          </a:solidFill>
          <a:ln w="9525">
            <a:solidFill>
              <a:srgbClr val="1F497D"/>
            </a:solidFill>
            <a:round/>
            <a:headEnd/>
            <a:tailEnd/>
          </a:ln>
        </p:spPr>
        <p:txBody>
          <a:bodyPr lIns="36000" tIns="36000" rIns="36000" bIns="36000" anchor="ctr"/>
          <a:lstStyle/>
          <a:p>
            <a:pPr algn="ctr" defTabSz="457200"/>
            <a:r>
              <a:rPr lang="en-GB" sz="800" kern="1200">
                <a:ea typeface="ＭＳ Ｐゴシック"/>
                <a:cs typeface="+mn-cs"/>
              </a:rPr>
              <a:t>Data Repositories</a:t>
            </a:r>
          </a:p>
        </p:txBody>
      </p:sp>
      <p:sp>
        <p:nvSpPr>
          <p:cNvPr id="877" name="Rounded Rectangle 197">
            <a:extLst>
              <a:ext uri="{FF2B5EF4-FFF2-40B4-BE49-F238E27FC236}">
                <a16:creationId xmlns:a16="http://schemas.microsoft.com/office/drawing/2014/main" id="{AA3ED2F1-C8A1-DB46-93E1-8C6454C97009}"/>
              </a:ext>
            </a:extLst>
          </p:cNvPr>
          <p:cNvSpPr>
            <a:spLocks noChangeArrowheads="1"/>
          </p:cNvSpPr>
          <p:nvPr/>
        </p:nvSpPr>
        <p:spPr bwMode="auto">
          <a:xfrm>
            <a:off x="7053035" y="2923982"/>
            <a:ext cx="885825" cy="428625"/>
          </a:xfrm>
          <a:prstGeom prst="roundRect">
            <a:avLst>
              <a:gd name="adj" fmla="val 7907"/>
            </a:avLst>
          </a:prstGeom>
          <a:solidFill>
            <a:srgbClr val="CCFFCC"/>
          </a:solidFill>
          <a:ln w="9525">
            <a:solidFill>
              <a:srgbClr val="1F497D"/>
            </a:solidFill>
            <a:round/>
            <a:headEnd/>
            <a:tailEnd/>
          </a:ln>
        </p:spPr>
        <p:txBody>
          <a:bodyPr lIns="36000" tIns="36000" rIns="36000" bIns="36000" anchor="ctr"/>
          <a:lstStyle/>
          <a:p>
            <a:pPr algn="ctr" defTabSz="457200"/>
            <a:r>
              <a:rPr lang="en-GB" sz="800" kern="1200">
                <a:ea typeface="ＭＳ Ｐゴシック"/>
                <a:cs typeface="+mn-cs"/>
              </a:rPr>
              <a:t>Data Repositories</a:t>
            </a:r>
          </a:p>
        </p:txBody>
      </p:sp>
      <p:sp>
        <p:nvSpPr>
          <p:cNvPr id="878" name="Rounded Rectangle 197">
            <a:extLst>
              <a:ext uri="{FF2B5EF4-FFF2-40B4-BE49-F238E27FC236}">
                <a16:creationId xmlns:a16="http://schemas.microsoft.com/office/drawing/2014/main" id="{DFAD9633-C83E-8641-8D01-DF9D94FCB998}"/>
              </a:ext>
            </a:extLst>
          </p:cNvPr>
          <p:cNvSpPr>
            <a:spLocks noChangeArrowheads="1"/>
          </p:cNvSpPr>
          <p:nvPr/>
        </p:nvSpPr>
        <p:spPr bwMode="auto">
          <a:xfrm>
            <a:off x="8207148" y="2923982"/>
            <a:ext cx="885825" cy="428625"/>
          </a:xfrm>
          <a:prstGeom prst="roundRect">
            <a:avLst>
              <a:gd name="adj" fmla="val 7907"/>
            </a:avLst>
          </a:prstGeom>
          <a:solidFill>
            <a:srgbClr val="CCFFCC"/>
          </a:solidFill>
          <a:ln w="9525">
            <a:solidFill>
              <a:srgbClr val="1F497D"/>
            </a:solidFill>
            <a:round/>
            <a:headEnd/>
            <a:tailEnd/>
          </a:ln>
        </p:spPr>
        <p:txBody>
          <a:bodyPr lIns="36000" tIns="36000" rIns="36000" bIns="36000" anchor="ctr"/>
          <a:lstStyle/>
          <a:p>
            <a:pPr algn="ctr" defTabSz="457200"/>
            <a:r>
              <a:rPr lang="en-GB" sz="800" kern="1200">
                <a:ea typeface="ＭＳ Ｐゴシック"/>
                <a:cs typeface="+mn-cs"/>
              </a:rPr>
              <a:t>Data Repositories</a:t>
            </a:r>
          </a:p>
        </p:txBody>
      </p:sp>
      <p:sp>
        <p:nvSpPr>
          <p:cNvPr id="879" name="Rounded Rectangle 197">
            <a:extLst>
              <a:ext uri="{FF2B5EF4-FFF2-40B4-BE49-F238E27FC236}">
                <a16:creationId xmlns:a16="http://schemas.microsoft.com/office/drawing/2014/main" id="{A650AABF-0DA7-D14B-94F6-75D225D1B364}"/>
              </a:ext>
            </a:extLst>
          </p:cNvPr>
          <p:cNvSpPr>
            <a:spLocks noChangeArrowheads="1"/>
          </p:cNvSpPr>
          <p:nvPr/>
        </p:nvSpPr>
        <p:spPr bwMode="auto">
          <a:xfrm>
            <a:off x="5730147" y="2923982"/>
            <a:ext cx="885825" cy="428625"/>
          </a:xfrm>
          <a:prstGeom prst="roundRect">
            <a:avLst>
              <a:gd name="adj" fmla="val 7907"/>
            </a:avLst>
          </a:prstGeom>
          <a:solidFill>
            <a:srgbClr val="CCFFCC"/>
          </a:solidFill>
          <a:ln w="9525">
            <a:solidFill>
              <a:srgbClr val="1F497D"/>
            </a:solidFill>
            <a:round/>
            <a:headEnd/>
            <a:tailEnd/>
          </a:ln>
        </p:spPr>
        <p:txBody>
          <a:bodyPr lIns="36000" tIns="36000" rIns="36000" bIns="36000" anchor="ctr"/>
          <a:lstStyle/>
          <a:p>
            <a:pPr algn="ctr" defTabSz="457200"/>
            <a:r>
              <a:rPr lang="en-GB" sz="800" kern="1200" dirty="0">
                <a:ea typeface="ＭＳ Ｐゴシック"/>
                <a:cs typeface="+mn-cs"/>
              </a:rPr>
              <a:t>Data Repositories</a:t>
            </a:r>
          </a:p>
        </p:txBody>
      </p:sp>
      <p:sp>
        <p:nvSpPr>
          <p:cNvPr id="880" name="Rounded Rectangle 197">
            <a:extLst>
              <a:ext uri="{FF2B5EF4-FFF2-40B4-BE49-F238E27FC236}">
                <a16:creationId xmlns:a16="http://schemas.microsoft.com/office/drawing/2014/main" id="{DC981F94-B1C1-E844-B867-B48948B6BA62}"/>
              </a:ext>
            </a:extLst>
          </p:cNvPr>
          <p:cNvSpPr>
            <a:spLocks noChangeArrowheads="1"/>
          </p:cNvSpPr>
          <p:nvPr/>
        </p:nvSpPr>
        <p:spPr bwMode="auto">
          <a:xfrm>
            <a:off x="9715273" y="4517669"/>
            <a:ext cx="885825" cy="428625"/>
          </a:xfrm>
          <a:prstGeom prst="roundRect">
            <a:avLst>
              <a:gd name="adj" fmla="val 7907"/>
            </a:avLst>
          </a:prstGeom>
          <a:solidFill>
            <a:srgbClr val="CCFFCC"/>
          </a:solidFill>
          <a:ln w="9525">
            <a:solidFill>
              <a:srgbClr val="1F497D"/>
            </a:solidFill>
            <a:round/>
            <a:headEnd/>
            <a:tailEnd/>
          </a:ln>
        </p:spPr>
        <p:txBody>
          <a:bodyPr lIns="36000" tIns="36000" rIns="36000" bIns="36000" anchor="ctr"/>
          <a:lstStyle/>
          <a:p>
            <a:pPr algn="ctr" defTabSz="457200"/>
            <a:r>
              <a:rPr lang="en-GB" sz="800" kern="1200">
                <a:ea typeface="ＭＳ Ｐゴシック"/>
                <a:cs typeface="+mn-cs"/>
              </a:rPr>
              <a:t>Data Repositories</a:t>
            </a:r>
          </a:p>
        </p:txBody>
      </p:sp>
      <p:sp>
        <p:nvSpPr>
          <p:cNvPr id="881" name="Rounded Rectangle 359">
            <a:extLst>
              <a:ext uri="{FF2B5EF4-FFF2-40B4-BE49-F238E27FC236}">
                <a16:creationId xmlns:a16="http://schemas.microsoft.com/office/drawing/2014/main" id="{BDDA245F-E25C-3E43-A396-79C4CCEC6C24}"/>
              </a:ext>
            </a:extLst>
          </p:cNvPr>
          <p:cNvSpPr>
            <a:spLocks noChangeArrowheads="1"/>
          </p:cNvSpPr>
          <p:nvPr/>
        </p:nvSpPr>
        <p:spPr bwMode="auto">
          <a:xfrm>
            <a:off x="6933973" y="1204720"/>
            <a:ext cx="1047750" cy="577850"/>
          </a:xfrm>
          <a:prstGeom prst="roundRect">
            <a:avLst>
              <a:gd name="adj" fmla="val 6014"/>
            </a:avLst>
          </a:prstGeom>
          <a:solidFill>
            <a:srgbClr val="C6E9F2"/>
          </a:solidFill>
          <a:ln w="12700">
            <a:solidFill>
              <a:srgbClr val="1F497D"/>
            </a:solidFill>
            <a:round/>
            <a:headEnd/>
            <a:tailEnd/>
          </a:ln>
        </p:spPr>
        <p:txBody>
          <a:bodyPr wrap="none" lIns="36000" tIns="0" rIns="36000" bIns="0" anchor="ctr"/>
          <a:lstStyle/>
          <a:p>
            <a:pPr defTabSz="457200"/>
            <a:r>
              <a:rPr lang="en-GB" sz="1000" kern="1200">
                <a:ea typeface="ＭＳ Ｐゴシック"/>
                <a:cs typeface="+mn-cs"/>
              </a:rPr>
              <a:t>Information</a:t>
            </a:r>
          </a:p>
          <a:p>
            <a:pPr defTabSz="457200"/>
            <a:r>
              <a:rPr lang="en-GB" sz="1000" kern="1200">
                <a:ea typeface="ＭＳ Ｐゴシック"/>
                <a:cs typeface="+mn-cs"/>
              </a:rPr>
              <a:t>User</a:t>
            </a:r>
          </a:p>
        </p:txBody>
      </p:sp>
      <p:grpSp>
        <p:nvGrpSpPr>
          <p:cNvPr id="882" name="Group 88">
            <a:extLst>
              <a:ext uri="{FF2B5EF4-FFF2-40B4-BE49-F238E27FC236}">
                <a16:creationId xmlns:a16="http://schemas.microsoft.com/office/drawing/2014/main" id="{3AF87994-0BC0-2848-9998-E6A54F64A54A}"/>
              </a:ext>
            </a:extLst>
          </p:cNvPr>
          <p:cNvGrpSpPr>
            <a:grpSpLocks/>
          </p:cNvGrpSpPr>
          <p:nvPr/>
        </p:nvGrpSpPr>
        <p:grpSpPr bwMode="auto">
          <a:xfrm>
            <a:off x="7703910" y="1306320"/>
            <a:ext cx="204788" cy="374650"/>
            <a:chOff x="7802563" y="3073400"/>
            <a:chExt cx="355600" cy="654050"/>
          </a:xfrm>
        </p:grpSpPr>
        <p:sp>
          <p:nvSpPr>
            <p:cNvPr id="883" name="Delay 882">
              <a:extLst>
                <a:ext uri="{FF2B5EF4-FFF2-40B4-BE49-F238E27FC236}">
                  <a16:creationId xmlns:a16="http://schemas.microsoft.com/office/drawing/2014/main" id="{3C69C05D-9357-A248-AFF9-BB082F660B4A}"/>
                </a:ext>
              </a:extLst>
            </p:cNvPr>
            <p:cNvSpPr/>
            <p:nvPr/>
          </p:nvSpPr>
          <p:spPr bwMode="auto">
            <a:xfrm rot="16200000">
              <a:off x="7744793" y="3314082"/>
              <a:ext cx="471138" cy="355600"/>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884" name="Isosceles Triangle 387">
              <a:extLst>
                <a:ext uri="{FF2B5EF4-FFF2-40B4-BE49-F238E27FC236}">
                  <a16:creationId xmlns:a16="http://schemas.microsoft.com/office/drawing/2014/main" id="{2B77AEEE-74EF-F345-8297-9AC70698345C}"/>
                </a:ext>
              </a:extLst>
            </p:cNvPr>
            <p:cNvSpPr/>
            <p:nvPr/>
          </p:nvSpPr>
          <p:spPr>
            <a:xfrm flipV="1">
              <a:off x="7893531" y="3328369"/>
              <a:ext cx="173664" cy="155198"/>
            </a:xfrm>
            <a:prstGeom prst="triangle">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F497D"/>
                </a:solidFill>
                <a:effectLst/>
                <a:uLnTx/>
                <a:uFillTx/>
                <a:latin typeface="Arial"/>
                <a:ea typeface="ＭＳ Ｐゴシック"/>
                <a:cs typeface="Calibri"/>
              </a:endParaRPr>
            </a:p>
          </p:txBody>
        </p:sp>
        <p:sp>
          <p:nvSpPr>
            <p:cNvPr id="885" name="Oval 884">
              <a:extLst>
                <a:ext uri="{FF2B5EF4-FFF2-40B4-BE49-F238E27FC236}">
                  <a16:creationId xmlns:a16="http://schemas.microsoft.com/office/drawing/2014/main" id="{A0D0D61A-0CBB-A145-8E13-DAC215722C94}"/>
                </a:ext>
              </a:extLst>
            </p:cNvPr>
            <p:cNvSpPr/>
            <p:nvPr/>
          </p:nvSpPr>
          <p:spPr bwMode="auto">
            <a:xfrm>
              <a:off x="7827963" y="30734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886" name="Rounded Rectangle 359">
            <a:extLst>
              <a:ext uri="{FF2B5EF4-FFF2-40B4-BE49-F238E27FC236}">
                <a16:creationId xmlns:a16="http://schemas.microsoft.com/office/drawing/2014/main" id="{AB328E5D-165C-B74C-BC50-A0D151BE6F54}"/>
              </a:ext>
            </a:extLst>
          </p:cNvPr>
          <p:cNvSpPr>
            <a:spLocks noChangeArrowheads="1"/>
          </p:cNvSpPr>
          <p:nvPr/>
        </p:nvSpPr>
        <p:spPr bwMode="auto">
          <a:xfrm>
            <a:off x="8129360" y="1204720"/>
            <a:ext cx="1014640" cy="577850"/>
          </a:xfrm>
          <a:prstGeom prst="roundRect">
            <a:avLst>
              <a:gd name="adj" fmla="val 6014"/>
            </a:avLst>
          </a:prstGeom>
          <a:solidFill>
            <a:srgbClr val="C6E9F2"/>
          </a:solidFill>
          <a:ln w="12700">
            <a:solidFill>
              <a:srgbClr val="1F497D"/>
            </a:solidFill>
            <a:round/>
            <a:headEnd/>
            <a:tailEnd/>
          </a:ln>
        </p:spPr>
        <p:txBody>
          <a:bodyPr wrap="none" lIns="36000" tIns="0" rIns="36000" bIns="0" anchor="t"/>
          <a:lstStyle/>
          <a:p>
            <a:pPr algn="r" defTabSz="457200"/>
            <a:r>
              <a:rPr lang="en-GB" sz="900" kern="1200" dirty="0">
                <a:ea typeface="ＭＳ Ｐゴシック"/>
                <a:cs typeface="+mn-cs"/>
              </a:rPr>
              <a:t>Information</a:t>
            </a:r>
          </a:p>
          <a:p>
            <a:pPr algn="r" defTabSz="457200"/>
            <a:r>
              <a:rPr lang="en-GB" sz="900" kern="1200" dirty="0">
                <a:ea typeface="ＭＳ Ｐゴシック"/>
                <a:cs typeface="+mn-cs"/>
              </a:rPr>
              <a:t>User      </a:t>
            </a:r>
          </a:p>
        </p:txBody>
      </p:sp>
      <p:grpSp>
        <p:nvGrpSpPr>
          <p:cNvPr id="887" name="Group 88">
            <a:extLst>
              <a:ext uri="{FF2B5EF4-FFF2-40B4-BE49-F238E27FC236}">
                <a16:creationId xmlns:a16="http://schemas.microsoft.com/office/drawing/2014/main" id="{B2A91CEA-D338-9C41-9917-1B6EE60A3D1C}"/>
              </a:ext>
            </a:extLst>
          </p:cNvPr>
          <p:cNvGrpSpPr>
            <a:grpSpLocks/>
          </p:cNvGrpSpPr>
          <p:nvPr/>
        </p:nvGrpSpPr>
        <p:grpSpPr bwMode="auto">
          <a:xfrm>
            <a:off x="8915400" y="1382520"/>
            <a:ext cx="191294" cy="344680"/>
            <a:chOff x="7802563" y="3073400"/>
            <a:chExt cx="355600" cy="654050"/>
          </a:xfrm>
        </p:grpSpPr>
        <p:sp>
          <p:nvSpPr>
            <p:cNvPr id="888" name="Delay 887">
              <a:extLst>
                <a:ext uri="{FF2B5EF4-FFF2-40B4-BE49-F238E27FC236}">
                  <a16:creationId xmlns:a16="http://schemas.microsoft.com/office/drawing/2014/main" id="{2B8E21D1-3472-754C-9864-ED4E73390055}"/>
                </a:ext>
              </a:extLst>
            </p:cNvPr>
            <p:cNvSpPr/>
            <p:nvPr/>
          </p:nvSpPr>
          <p:spPr bwMode="auto">
            <a:xfrm rot="16200000">
              <a:off x="7744793" y="3314082"/>
              <a:ext cx="471138" cy="355600"/>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889" name="Isosceles Triangle 392">
              <a:extLst>
                <a:ext uri="{FF2B5EF4-FFF2-40B4-BE49-F238E27FC236}">
                  <a16:creationId xmlns:a16="http://schemas.microsoft.com/office/drawing/2014/main" id="{8B80FA53-648A-1240-A2B9-682A99670434}"/>
                </a:ext>
              </a:extLst>
            </p:cNvPr>
            <p:cNvSpPr/>
            <p:nvPr/>
          </p:nvSpPr>
          <p:spPr>
            <a:xfrm flipV="1">
              <a:off x="7893531" y="3328369"/>
              <a:ext cx="173664" cy="155198"/>
            </a:xfrm>
            <a:prstGeom prst="triangle">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F497D"/>
                </a:solidFill>
                <a:effectLst/>
                <a:uLnTx/>
                <a:uFillTx/>
                <a:latin typeface="Arial"/>
                <a:ea typeface="ＭＳ Ｐゴシック"/>
                <a:cs typeface="Calibri"/>
              </a:endParaRPr>
            </a:p>
          </p:txBody>
        </p:sp>
        <p:sp>
          <p:nvSpPr>
            <p:cNvPr id="890" name="Oval 889">
              <a:extLst>
                <a:ext uri="{FF2B5EF4-FFF2-40B4-BE49-F238E27FC236}">
                  <a16:creationId xmlns:a16="http://schemas.microsoft.com/office/drawing/2014/main" id="{0E138BD5-988C-934B-BE2C-06D2BDDB00C9}"/>
                </a:ext>
              </a:extLst>
            </p:cNvPr>
            <p:cNvSpPr/>
            <p:nvPr/>
          </p:nvSpPr>
          <p:spPr bwMode="auto">
            <a:xfrm>
              <a:off x="7827963" y="30734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891" name="Rounded Rectangle 359">
            <a:extLst>
              <a:ext uri="{FF2B5EF4-FFF2-40B4-BE49-F238E27FC236}">
                <a16:creationId xmlns:a16="http://schemas.microsoft.com/office/drawing/2014/main" id="{497E3BB8-632B-024D-AE8E-6865BCBCD045}"/>
              </a:ext>
            </a:extLst>
          </p:cNvPr>
          <p:cNvSpPr>
            <a:spLocks noChangeArrowheads="1"/>
          </p:cNvSpPr>
          <p:nvPr/>
        </p:nvSpPr>
        <p:spPr bwMode="auto">
          <a:xfrm>
            <a:off x="5677760" y="1204720"/>
            <a:ext cx="1047750" cy="577850"/>
          </a:xfrm>
          <a:prstGeom prst="roundRect">
            <a:avLst>
              <a:gd name="adj" fmla="val 6014"/>
            </a:avLst>
          </a:prstGeom>
          <a:solidFill>
            <a:srgbClr val="C6E9F2"/>
          </a:solidFill>
          <a:ln w="12700">
            <a:solidFill>
              <a:srgbClr val="1F497D"/>
            </a:solidFill>
            <a:round/>
            <a:headEnd/>
            <a:tailEnd/>
          </a:ln>
        </p:spPr>
        <p:txBody>
          <a:bodyPr wrap="none" lIns="36000" tIns="0" rIns="36000" bIns="0" anchor="ctr"/>
          <a:lstStyle/>
          <a:p>
            <a:pPr defTabSz="457200"/>
            <a:r>
              <a:rPr lang="en-GB" sz="1000" kern="1200">
                <a:ea typeface="ＭＳ Ｐゴシック"/>
                <a:cs typeface="+mn-cs"/>
              </a:rPr>
              <a:t>Information</a:t>
            </a:r>
          </a:p>
          <a:p>
            <a:pPr defTabSz="457200"/>
            <a:r>
              <a:rPr lang="en-GB" sz="1000" kern="1200">
                <a:ea typeface="ＭＳ Ｐゴシック"/>
                <a:cs typeface="+mn-cs"/>
              </a:rPr>
              <a:t>User</a:t>
            </a:r>
          </a:p>
        </p:txBody>
      </p:sp>
      <p:grpSp>
        <p:nvGrpSpPr>
          <p:cNvPr id="892" name="Group 88">
            <a:extLst>
              <a:ext uri="{FF2B5EF4-FFF2-40B4-BE49-F238E27FC236}">
                <a16:creationId xmlns:a16="http://schemas.microsoft.com/office/drawing/2014/main" id="{B0F48A9E-0B8C-5040-9857-AA70E5AD3703}"/>
              </a:ext>
            </a:extLst>
          </p:cNvPr>
          <p:cNvGrpSpPr>
            <a:grpSpLocks/>
          </p:cNvGrpSpPr>
          <p:nvPr/>
        </p:nvGrpSpPr>
        <p:grpSpPr bwMode="auto">
          <a:xfrm>
            <a:off x="6447697" y="1306320"/>
            <a:ext cx="204788" cy="374650"/>
            <a:chOff x="7802563" y="3073400"/>
            <a:chExt cx="355600" cy="654050"/>
          </a:xfrm>
        </p:grpSpPr>
        <p:sp>
          <p:nvSpPr>
            <p:cNvPr id="893" name="Delay 892">
              <a:extLst>
                <a:ext uri="{FF2B5EF4-FFF2-40B4-BE49-F238E27FC236}">
                  <a16:creationId xmlns:a16="http://schemas.microsoft.com/office/drawing/2014/main" id="{17E86F21-2B7B-E949-A178-CB3A2009DF31}"/>
                </a:ext>
              </a:extLst>
            </p:cNvPr>
            <p:cNvSpPr/>
            <p:nvPr/>
          </p:nvSpPr>
          <p:spPr bwMode="auto">
            <a:xfrm rot="16200000">
              <a:off x="7744793" y="3314082"/>
              <a:ext cx="471138" cy="355600"/>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894" name="Isosceles Triangle 397">
              <a:extLst>
                <a:ext uri="{FF2B5EF4-FFF2-40B4-BE49-F238E27FC236}">
                  <a16:creationId xmlns:a16="http://schemas.microsoft.com/office/drawing/2014/main" id="{75C16ACC-31E8-0F48-A679-DA9FABC02AAB}"/>
                </a:ext>
              </a:extLst>
            </p:cNvPr>
            <p:cNvSpPr/>
            <p:nvPr/>
          </p:nvSpPr>
          <p:spPr>
            <a:xfrm flipV="1">
              <a:off x="7893531" y="3328369"/>
              <a:ext cx="173664" cy="155198"/>
            </a:xfrm>
            <a:prstGeom prst="triangle">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F497D"/>
                </a:solidFill>
                <a:effectLst/>
                <a:uLnTx/>
                <a:uFillTx/>
                <a:latin typeface="Arial"/>
                <a:ea typeface="ＭＳ Ｐゴシック"/>
                <a:cs typeface="Calibri"/>
              </a:endParaRPr>
            </a:p>
          </p:txBody>
        </p:sp>
        <p:sp>
          <p:nvSpPr>
            <p:cNvPr id="895" name="Oval 894">
              <a:extLst>
                <a:ext uri="{FF2B5EF4-FFF2-40B4-BE49-F238E27FC236}">
                  <a16:creationId xmlns:a16="http://schemas.microsoft.com/office/drawing/2014/main" id="{C17E72C9-D696-4A4D-8A3E-9BBCC2C95596}"/>
                </a:ext>
              </a:extLst>
            </p:cNvPr>
            <p:cNvSpPr/>
            <p:nvPr/>
          </p:nvSpPr>
          <p:spPr bwMode="auto">
            <a:xfrm>
              <a:off x="7827963" y="30734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896" name="Rounded Rectangle 359">
            <a:extLst>
              <a:ext uri="{FF2B5EF4-FFF2-40B4-BE49-F238E27FC236}">
                <a16:creationId xmlns:a16="http://schemas.microsoft.com/office/drawing/2014/main" id="{3210350F-19B4-A14E-9A32-406516C71388}"/>
              </a:ext>
            </a:extLst>
          </p:cNvPr>
          <p:cNvSpPr>
            <a:spLocks noChangeArrowheads="1"/>
          </p:cNvSpPr>
          <p:nvPr/>
        </p:nvSpPr>
        <p:spPr bwMode="auto">
          <a:xfrm>
            <a:off x="2751138" y="1211263"/>
            <a:ext cx="1047750" cy="577850"/>
          </a:xfrm>
          <a:prstGeom prst="roundRect">
            <a:avLst>
              <a:gd name="adj" fmla="val 6014"/>
            </a:avLst>
          </a:prstGeom>
          <a:solidFill>
            <a:srgbClr val="C6E9F2"/>
          </a:solidFill>
          <a:ln w="12700">
            <a:solidFill>
              <a:srgbClr val="1F497D"/>
            </a:solidFill>
            <a:round/>
            <a:headEnd/>
            <a:tailEnd/>
          </a:ln>
        </p:spPr>
        <p:txBody>
          <a:bodyPr wrap="none" lIns="36000" tIns="0" rIns="36000" bIns="0" anchor="ctr"/>
          <a:lstStyle/>
          <a:p>
            <a:pPr defTabSz="457200"/>
            <a:r>
              <a:rPr lang="en-GB" sz="1000" kern="1200">
                <a:ea typeface="ＭＳ Ｐゴシック"/>
                <a:cs typeface="+mn-cs"/>
              </a:rPr>
              <a:t>Information</a:t>
            </a:r>
          </a:p>
          <a:p>
            <a:pPr defTabSz="457200"/>
            <a:r>
              <a:rPr lang="en-GB" sz="1000" kern="1200">
                <a:ea typeface="ＭＳ Ｐゴシック"/>
                <a:cs typeface="+mn-cs"/>
              </a:rPr>
              <a:t>User</a:t>
            </a:r>
          </a:p>
        </p:txBody>
      </p:sp>
      <p:grpSp>
        <p:nvGrpSpPr>
          <p:cNvPr id="897" name="Group 88">
            <a:extLst>
              <a:ext uri="{FF2B5EF4-FFF2-40B4-BE49-F238E27FC236}">
                <a16:creationId xmlns:a16="http://schemas.microsoft.com/office/drawing/2014/main" id="{EB84654A-A458-564F-B75A-05402A643E3B}"/>
              </a:ext>
            </a:extLst>
          </p:cNvPr>
          <p:cNvGrpSpPr>
            <a:grpSpLocks/>
          </p:cNvGrpSpPr>
          <p:nvPr/>
        </p:nvGrpSpPr>
        <p:grpSpPr bwMode="auto">
          <a:xfrm>
            <a:off x="3521075" y="1312863"/>
            <a:ext cx="204788" cy="374650"/>
            <a:chOff x="7802563" y="3073400"/>
            <a:chExt cx="355600" cy="654050"/>
          </a:xfrm>
        </p:grpSpPr>
        <p:sp>
          <p:nvSpPr>
            <p:cNvPr id="898" name="Delay 897">
              <a:extLst>
                <a:ext uri="{FF2B5EF4-FFF2-40B4-BE49-F238E27FC236}">
                  <a16:creationId xmlns:a16="http://schemas.microsoft.com/office/drawing/2014/main" id="{E21E3B19-EC59-084B-AED6-FC5ADBDE303B}"/>
                </a:ext>
              </a:extLst>
            </p:cNvPr>
            <p:cNvSpPr/>
            <p:nvPr/>
          </p:nvSpPr>
          <p:spPr bwMode="auto">
            <a:xfrm rot="16200000">
              <a:off x="7744793" y="3314082"/>
              <a:ext cx="471138" cy="355600"/>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899" name="Isosceles Triangle 402">
              <a:extLst>
                <a:ext uri="{FF2B5EF4-FFF2-40B4-BE49-F238E27FC236}">
                  <a16:creationId xmlns:a16="http://schemas.microsoft.com/office/drawing/2014/main" id="{B14E1294-B32A-954E-AE14-C5E2384BC9C3}"/>
                </a:ext>
              </a:extLst>
            </p:cNvPr>
            <p:cNvSpPr/>
            <p:nvPr/>
          </p:nvSpPr>
          <p:spPr>
            <a:xfrm flipV="1">
              <a:off x="7893531" y="3328369"/>
              <a:ext cx="173664" cy="155198"/>
            </a:xfrm>
            <a:prstGeom prst="triangle">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F497D"/>
                </a:solidFill>
                <a:effectLst/>
                <a:uLnTx/>
                <a:uFillTx/>
                <a:latin typeface="Arial"/>
                <a:ea typeface="ＭＳ Ｐゴシック"/>
                <a:cs typeface="Calibri"/>
              </a:endParaRPr>
            </a:p>
          </p:txBody>
        </p:sp>
        <p:sp>
          <p:nvSpPr>
            <p:cNvPr id="900" name="Oval 899">
              <a:extLst>
                <a:ext uri="{FF2B5EF4-FFF2-40B4-BE49-F238E27FC236}">
                  <a16:creationId xmlns:a16="http://schemas.microsoft.com/office/drawing/2014/main" id="{283B6D3A-C91F-0F4D-9DDC-45B0420880F6}"/>
                </a:ext>
              </a:extLst>
            </p:cNvPr>
            <p:cNvSpPr/>
            <p:nvPr/>
          </p:nvSpPr>
          <p:spPr bwMode="auto">
            <a:xfrm>
              <a:off x="7827963" y="30734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sp>
        <p:nvSpPr>
          <p:cNvPr id="901" name="Rounded Rectangle 359">
            <a:extLst>
              <a:ext uri="{FF2B5EF4-FFF2-40B4-BE49-F238E27FC236}">
                <a16:creationId xmlns:a16="http://schemas.microsoft.com/office/drawing/2014/main" id="{AD3E94F7-E881-C641-96C8-9DC8306EB258}"/>
              </a:ext>
            </a:extLst>
          </p:cNvPr>
          <p:cNvSpPr>
            <a:spLocks noChangeArrowheads="1"/>
          </p:cNvSpPr>
          <p:nvPr/>
        </p:nvSpPr>
        <p:spPr bwMode="auto">
          <a:xfrm rot="-5400000">
            <a:off x="-1035050" y="4194175"/>
            <a:ext cx="2652713" cy="284163"/>
          </a:xfrm>
          <a:prstGeom prst="roundRect">
            <a:avLst>
              <a:gd name="adj" fmla="val 6014"/>
            </a:avLst>
          </a:prstGeom>
          <a:solidFill>
            <a:srgbClr val="C6E9F2"/>
          </a:solidFill>
          <a:ln w="12700">
            <a:solidFill>
              <a:srgbClr val="1F497D"/>
            </a:solidFill>
            <a:round/>
            <a:headEnd/>
            <a:tailEnd/>
          </a:ln>
        </p:spPr>
        <p:txBody>
          <a:bodyPr wrap="none" lIns="36000" tIns="0" rIns="36000" bIns="0" anchor="ctr"/>
          <a:lstStyle/>
          <a:p>
            <a:pPr algn="ctr" defTabSz="457200"/>
            <a:r>
              <a:rPr lang="en-GB" sz="1000" kern="1200">
                <a:ea typeface="ＭＳ Ｐゴシック"/>
                <a:cs typeface="+mn-cs"/>
              </a:rPr>
              <a:t>Enterprise IT</a:t>
            </a:r>
          </a:p>
        </p:txBody>
      </p:sp>
      <p:sp>
        <p:nvSpPr>
          <p:cNvPr id="902" name="TextBox 405">
            <a:extLst>
              <a:ext uri="{FF2B5EF4-FFF2-40B4-BE49-F238E27FC236}">
                <a16:creationId xmlns:a16="http://schemas.microsoft.com/office/drawing/2014/main" id="{A0E3A039-0A5B-6045-9444-11EAA1799344}"/>
              </a:ext>
            </a:extLst>
          </p:cNvPr>
          <p:cNvSpPr txBox="1">
            <a:spLocks noChangeArrowheads="1"/>
          </p:cNvSpPr>
          <p:nvPr/>
        </p:nvSpPr>
        <p:spPr bwMode="auto">
          <a:xfrm>
            <a:off x="1549400" y="788988"/>
            <a:ext cx="113358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defTabSz="457200"/>
            <a:r>
              <a:rPr lang="en-US" sz="1200" kern="1200">
                <a:solidFill>
                  <a:srgbClr val="000000"/>
                </a:solidFill>
                <a:latin typeface="Calibri" charset="0"/>
              </a:rPr>
              <a:t>Data Described</a:t>
            </a:r>
          </a:p>
        </p:txBody>
      </p:sp>
      <p:sp>
        <p:nvSpPr>
          <p:cNvPr id="903" name="TextBox 407">
            <a:extLst>
              <a:ext uri="{FF2B5EF4-FFF2-40B4-BE49-F238E27FC236}">
                <a16:creationId xmlns:a16="http://schemas.microsoft.com/office/drawing/2014/main" id="{87E32613-651F-894B-A660-26320C8A054F}"/>
              </a:ext>
            </a:extLst>
          </p:cNvPr>
          <p:cNvSpPr txBox="1">
            <a:spLocks noChangeArrowheads="1"/>
          </p:cNvSpPr>
          <p:nvPr/>
        </p:nvSpPr>
        <p:spPr bwMode="auto">
          <a:xfrm>
            <a:off x="2846388" y="792163"/>
            <a:ext cx="91717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defTabSz="457200"/>
            <a:r>
              <a:rPr lang="en-US" sz="1200" kern="1200">
                <a:solidFill>
                  <a:srgbClr val="000000"/>
                </a:solidFill>
                <a:latin typeface="Calibri" charset="0"/>
              </a:rPr>
              <a:t>Data Added</a:t>
            </a:r>
          </a:p>
        </p:txBody>
      </p:sp>
      <p:sp>
        <p:nvSpPr>
          <p:cNvPr id="904" name="Left-Right Arrow 408">
            <a:extLst>
              <a:ext uri="{FF2B5EF4-FFF2-40B4-BE49-F238E27FC236}">
                <a16:creationId xmlns:a16="http://schemas.microsoft.com/office/drawing/2014/main" id="{CF722205-E22A-E440-A9AC-DBC701344727}"/>
              </a:ext>
            </a:extLst>
          </p:cNvPr>
          <p:cNvSpPr/>
          <p:nvPr/>
        </p:nvSpPr>
        <p:spPr>
          <a:xfrm rot="5400000">
            <a:off x="2189957" y="2713831"/>
            <a:ext cx="207962" cy="130175"/>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05" name="TextBox 409">
            <a:extLst>
              <a:ext uri="{FF2B5EF4-FFF2-40B4-BE49-F238E27FC236}">
                <a16:creationId xmlns:a16="http://schemas.microsoft.com/office/drawing/2014/main" id="{D4072D09-A22F-BC48-B43C-75FB8F32E83E}"/>
              </a:ext>
            </a:extLst>
          </p:cNvPr>
          <p:cNvSpPr txBox="1">
            <a:spLocks noChangeArrowheads="1"/>
          </p:cNvSpPr>
          <p:nvPr/>
        </p:nvSpPr>
        <p:spPr bwMode="auto">
          <a:xfrm>
            <a:off x="7000713" y="5150493"/>
            <a:ext cx="202725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1200" kern="1200" dirty="0">
                <a:solidFill>
                  <a:srgbClr val="000000"/>
                </a:solidFill>
                <a:latin typeface="Calibri" charset="0"/>
              </a:rPr>
              <a:t>Governance assessment and planning</a:t>
            </a:r>
          </a:p>
        </p:txBody>
      </p:sp>
      <p:sp>
        <p:nvSpPr>
          <p:cNvPr id="906" name="Rounded Rectangle 197">
            <a:extLst>
              <a:ext uri="{FF2B5EF4-FFF2-40B4-BE49-F238E27FC236}">
                <a16:creationId xmlns:a16="http://schemas.microsoft.com/office/drawing/2014/main" id="{BB81F6F3-12A0-E048-BAD5-E110751835D4}"/>
              </a:ext>
            </a:extLst>
          </p:cNvPr>
          <p:cNvSpPr>
            <a:spLocks noChangeArrowheads="1"/>
          </p:cNvSpPr>
          <p:nvPr/>
        </p:nvSpPr>
        <p:spPr bwMode="auto">
          <a:xfrm>
            <a:off x="4455838" y="2257830"/>
            <a:ext cx="882650" cy="404813"/>
          </a:xfrm>
          <a:prstGeom prst="roundRect">
            <a:avLst>
              <a:gd name="adj" fmla="val 11542"/>
            </a:avLst>
          </a:prstGeom>
          <a:solidFill>
            <a:srgbClr val="CCFFCC"/>
          </a:solidFill>
          <a:ln w="9525">
            <a:solidFill>
              <a:srgbClr val="1F497D"/>
            </a:solidFill>
            <a:round/>
            <a:headEnd/>
            <a:tailEnd/>
          </a:ln>
        </p:spPr>
        <p:txBody>
          <a:bodyPr lIns="36000" tIns="36000" rIns="36000" bIns="36000" anchor="ctr"/>
          <a:lstStyle/>
          <a:p>
            <a:pPr defTabSz="457200"/>
            <a:r>
              <a:rPr lang="en-GB" sz="800" kern="1200">
                <a:ea typeface="ＭＳ Ｐゴシック"/>
                <a:cs typeface="+mn-cs"/>
              </a:rPr>
              <a:t>Catalog</a:t>
            </a:r>
          </a:p>
          <a:p>
            <a:pPr defTabSz="457200"/>
            <a:r>
              <a:rPr lang="en-GB" sz="800" kern="1200">
                <a:ea typeface="ＭＳ Ｐゴシック"/>
                <a:cs typeface="+mn-cs"/>
              </a:rPr>
              <a:t>Interfaces</a:t>
            </a:r>
          </a:p>
        </p:txBody>
      </p:sp>
      <p:grpSp>
        <p:nvGrpSpPr>
          <p:cNvPr id="907" name="Group 44">
            <a:extLst>
              <a:ext uri="{FF2B5EF4-FFF2-40B4-BE49-F238E27FC236}">
                <a16:creationId xmlns:a16="http://schemas.microsoft.com/office/drawing/2014/main" id="{07FE88CB-5196-A348-A677-A33E4FB709F5}"/>
              </a:ext>
            </a:extLst>
          </p:cNvPr>
          <p:cNvGrpSpPr>
            <a:grpSpLocks/>
          </p:cNvGrpSpPr>
          <p:nvPr/>
        </p:nvGrpSpPr>
        <p:grpSpPr bwMode="auto">
          <a:xfrm>
            <a:off x="5013051" y="2330855"/>
            <a:ext cx="261937" cy="258763"/>
            <a:chOff x="6451600" y="0"/>
            <a:chExt cx="990600" cy="977900"/>
          </a:xfrm>
        </p:grpSpPr>
        <p:sp>
          <p:nvSpPr>
            <p:cNvPr id="908" name="Off-page Connector 907">
              <a:extLst>
                <a:ext uri="{FF2B5EF4-FFF2-40B4-BE49-F238E27FC236}">
                  <a16:creationId xmlns:a16="http://schemas.microsoft.com/office/drawing/2014/main" id="{960FA9CF-E1C4-154D-9D6D-0C4B19A2C218}"/>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sp>
          <p:nvSpPr>
            <p:cNvPr id="909" name="Rounded Rectangle 908">
              <a:extLst>
                <a:ext uri="{FF2B5EF4-FFF2-40B4-BE49-F238E27FC236}">
                  <a16:creationId xmlns:a16="http://schemas.microsoft.com/office/drawing/2014/main" id="{C157DBF9-79C9-2C40-90F9-F8F76539CE74}"/>
                </a:ext>
              </a:extLst>
            </p:cNvPr>
            <p:cNvSpPr>
              <a:spLocks noChangeArrowheads="1"/>
            </p:cNvSpPr>
            <p:nvPr/>
          </p:nvSpPr>
          <p:spPr bwMode="auto">
            <a:xfrm>
              <a:off x="6565667" y="59994"/>
              <a:ext cx="774472" cy="689930"/>
            </a:xfrm>
            <a:prstGeom prst="roundRect">
              <a:avLst>
                <a:gd name="adj" fmla="val 16667"/>
              </a:avLst>
            </a:prstGeom>
            <a:solidFill>
              <a:sysClr val="window" lastClr="FFFFFF"/>
            </a:solidFill>
            <a:ln w="9525">
              <a:solidFill>
                <a:srgbClr val="4A7EBB"/>
              </a:solidFill>
              <a:round/>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grpSp>
      <p:sp>
        <p:nvSpPr>
          <p:cNvPr id="910" name="Rounded Rectangle 197">
            <a:extLst>
              <a:ext uri="{FF2B5EF4-FFF2-40B4-BE49-F238E27FC236}">
                <a16:creationId xmlns:a16="http://schemas.microsoft.com/office/drawing/2014/main" id="{1BC4BCDF-5449-884A-999D-28C7802AAEA6}"/>
              </a:ext>
            </a:extLst>
          </p:cNvPr>
          <p:cNvSpPr>
            <a:spLocks noChangeArrowheads="1"/>
          </p:cNvSpPr>
          <p:nvPr/>
        </p:nvSpPr>
        <p:spPr bwMode="auto">
          <a:xfrm>
            <a:off x="7522935" y="4766887"/>
            <a:ext cx="882650" cy="404813"/>
          </a:xfrm>
          <a:prstGeom prst="roundRect">
            <a:avLst>
              <a:gd name="adj" fmla="val 11542"/>
            </a:avLst>
          </a:prstGeom>
          <a:solidFill>
            <a:srgbClr val="CCFFCC"/>
          </a:solidFill>
          <a:ln w="9525">
            <a:solidFill>
              <a:srgbClr val="1F497D"/>
            </a:solidFill>
            <a:round/>
            <a:headEnd/>
            <a:tailEnd/>
          </a:ln>
        </p:spPr>
        <p:txBody>
          <a:bodyPr lIns="36000" tIns="36000" rIns="36000" bIns="36000" anchor="ctr"/>
          <a:lstStyle/>
          <a:p>
            <a:pPr defTabSz="457200"/>
            <a:r>
              <a:rPr lang="en-GB" sz="800" kern="1200">
                <a:ea typeface="ＭＳ Ｐゴシック"/>
                <a:cs typeface="+mn-cs"/>
              </a:rPr>
              <a:t>Catalog</a:t>
            </a:r>
          </a:p>
          <a:p>
            <a:pPr defTabSz="457200"/>
            <a:r>
              <a:rPr lang="en-GB" sz="800" kern="1200">
                <a:ea typeface="ＭＳ Ｐゴシック"/>
                <a:cs typeface="+mn-cs"/>
              </a:rPr>
              <a:t>Interfaces</a:t>
            </a:r>
          </a:p>
        </p:txBody>
      </p:sp>
      <p:grpSp>
        <p:nvGrpSpPr>
          <p:cNvPr id="911" name="Group 44">
            <a:extLst>
              <a:ext uri="{FF2B5EF4-FFF2-40B4-BE49-F238E27FC236}">
                <a16:creationId xmlns:a16="http://schemas.microsoft.com/office/drawing/2014/main" id="{33806807-2CB3-6449-8449-BCBC125B4CF8}"/>
              </a:ext>
            </a:extLst>
          </p:cNvPr>
          <p:cNvGrpSpPr>
            <a:grpSpLocks/>
          </p:cNvGrpSpPr>
          <p:nvPr/>
        </p:nvGrpSpPr>
        <p:grpSpPr bwMode="auto">
          <a:xfrm>
            <a:off x="8080148" y="4839912"/>
            <a:ext cx="261937" cy="258763"/>
            <a:chOff x="6451600" y="0"/>
            <a:chExt cx="990600" cy="977900"/>
          </a:xfrm>
        </p:grpSpPr>
        <p:sp>
          <p:nvSpPr>
            <p:cNvPr id="912" name="Off-page Connector 911">
              <a:extLst>
                <a:ext uri="{FF2B5EF4-FFF2-40B4-BE49-F238E27FC236}">
                  <a16:creationId xmlns:a16="http://schemas.microsoft.com/office/drawing/2014/main" id="{B761BEC8-BAB4-554F-9860-D6E378B8EB1F}"/>
                </a:ext>
              </a:extLst>
            </p:cNvPr>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sp>
          <p:nvSpPr>
            <p:cNvPr id="913" name="Rounded Rectangle 912">
              <a:extLst>
                <a:ext uri="{FF2B5EF4-FFF2-40B4-BE49-F238E27FC236}">
                  <a16:creationId xmlns:a16="http://schemas.microsoft.com/office/drawing/2014/main" id="{EBF099F6-513B-2F4C-8773-A8B7B79735D9}"/>
                </a:ext>
              </a:extLst>
            </p:cNvPr>
            <p:cNvSpPr>
              <a:spLocks noChangeArrowheads="1"/>
            </p:cNvSpPr>
            <p:nvPr/>
          </p:nvSpPr>
          <p:spPr bwMode="auto">
            <a:xfrm>
              <a:off x="6565667" y="59994"/>
              <a:ext cx="774472" cy="689930"/>
            </a:xfrm>
            <a:prstGeom prst="roundRect">
              <a:avLst>
                <a:gd name="adj" fmla="val 16667"/>
              </a:avLst>
            </a:prstGeom>
            <a:solidFill>
              <a:sysClr val="window" lastClr="FFFFFF"/>
            </a:solidFill>
            <a:ln w="9525">
              <a:solidFill>
                <a:srgbClr val="4A7EBB"/>
              </a:solidFill>
              <a:round/>
              <a:headEnd/>
              <a:tailEnd/>
            </a:ln>
            <a:effectLst>
              <a:outerShdw blurRad="40000" dist="23000" dir="5400000" rotWithShape="0">
                <a:srgbClr val="000000">
                  <a:alpha val="34998"/>
                </a:srgbClr>
              </a:outerShdw>
            </a:effectLst>
          </p:spPr>
          <p:txBody>
            <a:bodyPr anchor="ctr"/>
            <a:lstStyle/>
            <a:p>
              <a:pPr algn="ctr" defTabSz="457200">
                <a:defRPr/>
              </a:pPr>
              <a:endParaRPr lang="en-GB" sz="1800">
                <a:solidFill>
                  <a:prstClr val="white"/>
                </a:solidFill>
                <a:ea typeface="ＭＳ Ｐゴシック"/>
                <a:cs typeface="MS PGothic" charset="0"/>
              </a:endParaRPr>
            </a:p>
          </p:txBody>
        </p:sp>
      </p:grpSp>
      <p:grpSp>
        <p:nvGrpSpPr>
          <p:cNvPr id="914" name="Group 22">
            <a:extLst>
              <a:ext uri="{FF2B5EF4-FFF2-40B4-BE49-F238E27FC236}">
                <a16:creationId xmlns:a16="http://schemas.microsoft.com/office/drawing/2014/main" id="{7446B1EB-48DA-8041-9DC1-2846BFEE459B}"/>
              </a:ext>
            </a:extLst>
          </p:cNvPr>
          <p:cNvGrpSpPr>
            <a:grpSpLocks/>
          </p:cNvGrpSpPr>
          <p:nvPr/>
        </p:nvGrpSpPr>
        <p:grpSpPr bwMode="auto">
          <a:xfrm>
            <a:off x="8526235" y="2287395"/>
            <a:ext cx="569913" cy="279400"/>
            <a:chOff x="4270269" y="212172"/>
            <a:chExt cx="604130" cy="279781"/>
          </a:xfrm>
        </p:grpSpPr>
        <p:sp>
          <p:nvSpPr>
            <p:cNvPr id="915" name="Rectangle 649">
              <a:extLst>
                <a:ext uri="{FF2B5EF4-FFF2-40B4-BE49-F238E27FC236}">
                  <a16:creationId xmlns:a16="http://schemas.microsoft.com/office/drawing/2014/main" id="{4AA301FB-D73A-5847-9CBE-780B517D9D3A}"/>
                </a:ext>
              </a:extLst>
            </p:cNvPr>
            <p:cNvSpPr>
              <a:spLocks noChangeArrowheads="1"/>
            </p:cNvSpPr>
            <p:nvPr/>
          </p:nvSpPr>
          <p:spPr bwMode="auto">
            <a:xfrm>
              <a:off x="4270269" y="212172"/>
              <a:ext cx="604130" cy="279781"/>
            </a:xfrm>
            <a:prstGeom prst="rect">
              <a:avLst/>
            </a:prstGeom>
            <a:solidFill>
              <a:sysClr val="window" lastClr="FFFFFF"/>
            </a:solidFill>
            <a:ln w="19050">
              <a:solidFill>
                <a:srgbClr val="1F497D"/>
              </a:solidFill>
              <a:miter lim="800000"/>
              <a:headEnd/>
              <a:tailEnd/>
            </a:ln>
          </p:spPr>
          <p:txBody>
            <a:bodyPr wrap="none" lIns="36000" tIns="0" rIns="36000" bIns="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700" b="0" i="0" u="none" strike="noStrike" kern="1200" cap="small" spc="0" normalizeH="0" baseline="0" noProof="0" dirty="0">
                <a:ln>
                  <a:noFill/>
                </a:ln>
                <a:solidFill>
                  <a:prstClr val="black"/>
                </a:solidFill>
                <a:effectLst/>
                <a:uLnTx/>
                <a:uFillTx/>
                <a:ea typeface="ＭＳ Ｐゴシック"/>
                <a:cs typeface="MS PGothic" charset="0"/>
              </a:endParaRPr>
            </a:p>
          </p:txBody>
        </p:sp>
        <p:sp>
          <p:nvSpPr>
            <p:cNvPr id="916" name="Can 434">
              <a:extLst>
                <a:ext uri="{FF2B5EF4-FFF2-40B4-BE49-F238E27FC236}">
                  <a16:creationId xmlns:a16="http://schemas.microsoft.com/office/drawing/2014/main" id="{2669CF14-E909-2743-A8DD-5CB52923C144}"/>
                </a:ext>
              </a:extLst>
            </p:cNvPr>
            <p:cNvSpPr>
              <a:spLocks noChangeArrowheads="1"/>
            </p:cNvSpPr>
            <p:nvPr/>
          </p:nvSpPr>
          <p:spPr bwMode="auto">
            <a:xfrm>
              <a:off x="4667413" y="302908"/>
              <a:ext cx="129576" cy="133443"/>
            </a:xfrm>
            <a:prstGeom prst="can">
              <a:avLst>
                <a:gd name="adj" fmla="val 25002"/>
              </a:avLst>
            </a:prstGeom>
            <a:solidFill>
              <a:srgbClr val="9DD7E2"/>
            </a:solidFill>
            <a:ln w="12700">
              <a:solidFill>
                <a:srgbClr val="1F497D"/>
              </a:solidFill>
              <a:round/>
              <a:headEnd/>
              <a:tailEnd/>
            </a:ln>
          </p:spPr>
          <p:txBody>
            <a:bodyPr lIns="36000" tIns="36000" rIns="36000" bIns="3600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ea typeface="ＭＳ Ｐゴシック"/>
                <a:cs typeface="+mn-cs"/>
              </a:endParaRPr>
            </a:p>
          </p:txBody>
        </p:sp>
      </p:grpSp>
      <p:grpSp>
        <p:nvGrpSpPr>
          <p:cNvPr id="917" name="Group 194">
            <a:extLst>
              <a:ext uri="{FF2B5EF4-FFF2-40B4-BE49-F238E27FC236}">
                <a16:creationId xmlns:a16="http://schemas.microsoft.com/office/drawing/2014/main" id="{2FD5A9FB-81B7-B349-9C29-CD919095DAAD}"/>
              </a:ext>
            </a:extLst>
          </p:cNvPr>
          <p:cNvGrpSpPr>
            <a:grpSpLocks/>
          </p:cNvGrpSpPr>
          <p:nvPr/>
        </p:nvGrpSpPr>
        <p:grpSpPr bwMode="auto">
          <a:xfrm>
            <a:off x="8600848" y="2331845"/>
            <a:ext cx="146050" cy="188912"/>
            <a:chOff x="-2001837" y="584200"/>
            <a:chExt cx="355600" cy="546100"/>
          </a:xfrm>
        </p:grpSpPr>
        <p:sp>
          <p:nvSpPr>
            <p:cNvPr id="918" name="Can 917">
              <a:extLst>
                <a:ext uri="{FF2B5EF4-FFF2-40B4-BE49-F238E27FC236}">
                  <a16:creationId xmlns:a16="http://schemas.microsoft.com/office/drawing/2014/main" id="{0913F2F4-36DE-0F41-8B27-C5C5BB02A05E}"/>
                </a:ext>
              </a:extLst>
            </p:cNvPr>
            <p:cNvSpPr/>
            <p:nvPr/>
          </p:nvSpPr>
          <p:spPr bwMode="auto">
            <a:xfrm>
              <a:off x="-2001837" y="951327"/>
              <a:ext cx="355600" cy="178973"/>
            </a:xfrm>
            <a:prstGeom prst="can">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nvGrpSpPr>
            <p:cNvPr id="919" name="Group 188">
              <a:extLst>
                <a:ext uri="{FF2B5EF4-FFF2-40B4-BE49-F238E27FC236}">
                  <a16:creationId xmlns:a16="http://schemas.microsoft.com/office/drawing/2014/main" id="{D1B5FDBC-50B5-704D-B53B-4486411C0CD8}"/>
                </a:ext>
              </a:extLst>
            </p:cNvPr>
            <p:cNvGrpSpPr>
              <a:grpSpLocks/>
            </p:cNvGrpSpPr>
            <p:nvPr/>
          </p:nvGrpSpPr>
          <p:grpSpPr bwMode="auto">
            <a:xfrm>
              <a:off x="-1968500" y="584200"/>
              <a:ext cx="285750" cy="228600"/>
              <a:chOff x="3009900" y="-850900"/>
              <a:chExt cx="539750" cy="431800"/>
            </a:xfrm>
          </p:grpSpPr>
          <p:grpSp>
            <p:nvGrpSpPr>
              <p:cNvPr id="922" name="Group 182">
                <a:extLst>
                  <a:ext uri="{FF2B5EF4-FFF2-40B4-BE49-F238E27FC236}">
                    <a16:creationId xmlns:a16="http://schemas.microsoft.com/office/drawing/2014/main" id="{EE6A2EA7-2C6D-834F-8924-1EA7812FBF5A}"/>
                  </a:ext>
                </a:extLst>
              </p:cNvPr>
              <p:cNvGrpSpPr>
                <a:grpSpLocks/>
              </p:cNvGrpSpPr>
              <p:nvPr/>
            </p:nvGrpSpPr>
            <p:grpSpPr bwMode="auto">
              <a:xfrm>
                <a:off x="3009900" y="-850900"/>
                <a:ext cx="234950" cy="431800"/>
                <a:chOff x="603250" y="4737100"/>
                <a:chExt cx="355600" cy="654050"/>
              </a:xfrm>
            </p:grpSpPr>
            <p:sp>
              <p:nvSpPr>
                <p:cNvPr id="926" name="Delay 925">
                  <a:extLst>
                    <a:ext uri="{FF2B5EF4-FFF2-40B4-BE49-F238E27FC236}">
                      <a16:creationId xmlns:a16="http://schemas.microsoft.com/office/drawing/2014/main" id="{422EE9D4-F2B5-1D49-9027-C310CDC9D78B}"/>
                    </a:ext>
                  </a:extLst>
                </p:cNvPr>
                <p:cNvSpPr/>
                <p:nvPr/>
              </p:nvSpPr>
              <p:spPr>
                <a:xfrm rot="16200000">
                  <a:off x="547853" y="4980458"/>
                  <a:ext cx="472679" cy="35360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927" name="Oval 926">
                  <a:extLst>
                    <a:ext uri="{FF2B5EF4-FFF2-40B4-BE49-F238E27FC236}">
                      <a16:creationId xmlns:a16="http://schemas.microsoft.com/office/drawing/2014/main" id="{37629734-29FE-B749-9DCD-8064AD76D647}"/>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nvGrpSpPr>
              <p:cNvPr id="923" name="Group 43">
                <a:extLst>
                  <a:ext uri="{FF2B5EF4-FFF2-40B4-BE49-F238E27FC236}">
                    <a16:creationId xmlns:a16="http://schemas.microsoft.com/office/drawing/2014/main" id="{6FA25643-8BAE-B242-9253-E29B7606E542}"/>
                  </a:ext>
                </a:extLst>
              </p:cNvPr>
              <p:cNvGrpSpPr>
                <a:grpSpLocks/>
              </p:cNvGrpSpPr>
              <p:nvPr/>
            </p:nvGrpSpPr>
            <p:grpSpPr bwMode="auto">
              <a:xfrm>
                <a:off x="3314700" y="-850900"/>
                <a:ext cx="234950" cy="431800"/>
                <a:chOff x="603250" y="4737100"/>
                <a:chExt cx="355600" cy="654050"/>
              </a:xfrm>
            </p:grpSpPr>
            <p:sp>
              <p:nvSpPr>
                <p:cNvPr id="924" name="Delay 923">
                  <a:extLst>
                    <a:ext uri="{FF2B5EF4-FFF2-40B4-BE49-F238E27FC236}">
                      <a16:creationId xmlns:a16="http://schemas.microsoft.com/office/drawing/2014/main" id="{160F9ABB-08ED-FA4F-B5AD-5FB9ADD04816}"/>
                    </a:ext>
                  </a:extLst>
                </p:cNvPr>
                <p:cNvSpPr/>
                <p:nvPr/>
              </p:nvSpPr>
              <p:spPr>
                <a:xfrm rot="16200000">
                  <a:off x="500918" y="4930730"/>
                  <a:ext cx="472679" cy="453049"/>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925" name="Oval 924">
                  <a:extLst>
                    <a:ext uri="{FF2B5EF4-FFF2-40B4-BE49-F238E27FC236}">
                      <a16:creationId xmlns:a16="http://schemas.microsoft.com/office/drawing/2014/main" id="{C49BF4CB-DA18-094A-8DF7-376C24D4A120}"/>
                    </a:ext>
                  </a:extLst>
                </p:cNvPr>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cxnSp>
          <p:nvCxnSpPr>
            <p:cNvPr id="920" name="Elbow Connector 919">
              <a:extLst>
                <a:ext uri="{FF2B5EF4-FFF2-40B4-BE49-F238E27FC236}">
                  <a16:creationId xmlns:a16="http://schemas.microsoft.com/office/drawing/2014/main" id="{2EC202DC-720C-FB4A-B24A-DA57611BDDC1}"/>
                </a:ext>
              </a:extLst>
            </p:cNvPr>
            <p:cNvCxnSpPr>
              <a:stCxn id="926" idx="1"/>
              <a:endCxn id="918" idx="1"/>
            </p:cNvCxnSpPr>
            <p:nvPr/>
          </p:nvCxnSpPr>
          <p:spPr>
            <a:xfrm rot="16200000" flipH="1">
              <a:off x="-1935391" y="839973"/>
              <a:ext cx="137673" cy="85035"/>
            </a:xfrm>
            <a:prstGeom prst="bentConnector3">
              <a:avLst>
                <a:gd name="adj1" fmla="val 50000"/>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921" name="Elbow Connector 920">
              <a:extLst>
                <a:ext uri="{FF2B5EF4-FFF2-40B4-BE49-F238E27FC236}">
                  <a16:creationId xmlns:a16="http://schemas.microsoft.com/office/drawing/2014/main" id="{EB43535F-4264-6843-8DC2-20568E4FADCC}"/>
                </a:ext>
              </a:extLst>
            </p:cNvPr>
            <p:cNvCxnSpPr>
              <a:stCxn id="924" idx="1"/>
              <a:endCxn id="918" idx="1"/>
            </p:cNvCxnSpPr>
            <p:nvPr/>
          </p:nvCxnSpPr>
          <p:spPr>
            <a:xfrm rot="5400000">
              <a:off x="-1856156" y="841907"/>
              <a:ext cx="137673" cy="81171"/>
            </a:xfrm>
            <a:prstGeom prst="bentConnector3">
              <a:avLst>
                <a:gd name="adj1" fmla="val 50000"/>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sp>
        <p:nvSpPr>
          <p:cNvPr id="928" name="TextBox 389">
            <a:extLst>
              <a:ext uri="{FF2B5EF4-FFF2-40B4-BE49-F238E27FC236}">
                <a16:creationId xmlns:a16="http://schemas.microsoft.com/office/drawing/2014/main" id="{BA834834-1065-3B46-8211-8880067281BC}"/>
              </a:ext>
            </a:extLst>
          </p:cNvPr>
          <p:cNvSpPr txBox="1">
            <a:spLocks noChangeArrowheads="1"/>
          </p:cNvSpPr>
          <p:nvPr/>
        </p:nvSpPr>
        <p:spPr bwMode="auto">
          <a:xfrm>
            <a:off x="8435748" y="1844482"/>
            <a:ext cx="42703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700" kern="1200">
                <a:solidFill>
                  <a:prstClr val="black"/>
                </a:solidFill>
                <a:latin typeface="Calibri" charset="0"/>
              </a:rPr>
              <a:t>Data</a:t>
            </a:r>
          </a:p>
          <a:p>
            <a:pPr algn="ctr" defTabSz="457200"/>
            <a:r>
              <a:rPr lang="en-US" sz="700" kern="1200">
                <a:solidFill>
                  <a:prstClr val="black"/>
                </a:solidFill>
                <a:latin typeface="Calibri" charset="0"/>
              </a:rPr>
              <a:t>Access</a:t>
            </a:r>
          </a:p>
        </p:txBody>
      </p:sp>
      <p:sp>
        <p:nvSpPr>
          <p:cNvPr id="929" name="Up Arrow 928">
            <a:extLst>
              <a:ext uri="{FF2B5EF4-FFF2-40B4-BE49-F238E27FC236}">
                <a16:creationId xmlns:a16="http://schemas.microsoft.com/office/drawing/2014/main" id="{D5F666AB-1E49-6444-AB1C-C90B0E529D5E}"/>
              </a:ext>
            </a:extLst>
          </p:cNvPr>
          <p:cNvSpPr/>
          <p:nvPr/>
        </p:nvSpPr>
        <p:spPr bwMode="auto">
          <a:xfrm>
            <a:off x="8799285" y="1806382"/>
            <a:ext cx="152400" cy="393700"/>
          </a:xfrm>
          <a:prstGeom prst="up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30" name="Rounded Rectangle 197">
            <a:extLst>
              <a:ext uri="{FF2B5EF4-FFF2-40B4-BE49-F238E27FC236}">
                <a16:creationId xmlns:a16="http://schemas.microsoft.com/office/drawing/2014/main" id="{88995B2E-A8D4-634B-AF8D-BAF5144DD109}"/>
              </a:ext>
            </a:extLst>
          </p:cNvPr>
          <p:cNvSpPr>
            <a:spLocks noChangeArrowheads="1"/>
          </p:cNvSpPr>
          <p:nvPr/>
        </p:nvSpPr>
        <p:spPr bwMode="auto">
          <a:xfrm>
            <a:off x="4148249" y="3327400"/>
            <a:ext cx="1183684" cy="1677110"/>
          </a:xfrm>
          <a:prstGeom prst="roundRect">
            <a:avLst>
              <a:gd name="adj" fmla="val 7907"/>
            </a:avLst>
          </a:prstGeom>
          <a:solidFill>
            <a:srgbClr val="CCFFCC"/>
          </a:solidFill>
          <a:ln w="9525">
            <a:solidFill>
              <a:srgbClr val="1F497D"/>
            </a:solidFill>
            <a:round/>
            <a:headEnd/>
            <a:tailEnd/>
          </a:ln>
        </p:spPr>
        <p:txBody>
          <a:bodyPr lIns="36000" tIns="36000" rIns="36000" bIns="36000" anchor="t"/>
          <a:lstStyle/>
          <a:p>
            <a:pPr algn="ctr" defTabSz="457200"/>
            <a:r>
              <a:rPr lang="en-GB" sz="800" kern="1200" dirty="0">
                <a:ea typeface="ＭＳ Ｐゴシック"/>
                <a:cs typeface="+mn-cs"/>
              </a:rPr>
              <a:t>Data Repositories</a:t>
            </a:r>
          </a:p>
        </p:txBody>
      </p:sp>
      <p:sp>
        <p:nvSpPr>
          <p:cNvPr id="931" name="Rectangle 649">
            <a:extLst>
              <a:ext uri="{FF2B5EF4-FFF2-40B4-BE49-F238E27FC236}">
                <a16:creationId xmlns:a16="http://schemas.microsoft.com/office/drawing/2014/main" id="{182759A7-F4A5-014B-9B6B-D5A0534D611D}"/>
              </a:ext>
            </a:extLst>
          </p:cNvPr>
          <p:cNvSpPr>
            <a:spLocks noChangeArrowheads="1"/>
          </p:cNvSpPr>
          <p:nvPr/>
        </p:nvSpPr>
        <p:spPr bwMode="auto">
          <a:xfrm>
            <a:off x="4290591" y="3674261"/>
            <a:ext cx="906293" cy="386489"/>
          </a:xfrm>
          <a:prstGeom prst="rect">
            <a:avLst/>
          </a:prstGeom>
          <a:solidFill>
            <a:sysClr val="window" lastClr="FFFFFF"/>
          </a:solidFill>
          <a:ln w="19050">
            <a:solidFill>
              <a:srgbClr val="1F497D"/>
            </a:solidFill>
            <a:miter lim="800000"/>
            <a:headEnd/>
            <a:tailEnd/>
          </a:ln>
        </p:spPr>
        <p:txBody>
          <a:bodyPr wrap="none" lIns="36000" tIns="0" rIns="36000" bIns="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ea typeface="ＭＳ Ｐゴシック"/>
                <a:cs typeface="MS PGothic" charset="0"/>
              </a:rPr>
              <a:t>Repository</a:t>
            </a:r>
          </a:p>
        </p:txBody>
      </p:sp>
      <p:sp>
        <p:nvSpPr>
          <p:cNvPr id="932" name="Rectangle 649">
            <a:extLst>
              <a:ext uri="{FF2B5EF4-FFF2-40B4-BE49-F238E27FC236}">
                <a16:creationId xmlns:a16="http://schemas.microsoft.com/office/drawing/2014/main" id="{9CC70FC8-B5C4-4B44-9531-501AFC4E6AC9}"/>
              </a:ext>
            </a:extLst>
          </p:cNvPr>
          <p:cNvSpPr>
            <a:spLocks noChangeArrowheads="1"/>
          </p:cNvSpPr>
          <p:nvPr/>
        </p:nvSpPr>
        <p:spPr bwMode="auto">
          <a:xfrm>
            <a:off x="4290591" y="4458561"/>
            <a:ext cx="906293" cy="386489"/>
          </a:xfrm>
          <a:prstGeom prst="rect">
            <a:avLst/>
          </a:prstGeom>
          <a:solidFill>
            <a:sysClr val="window" lastClr="FFFFFF"/>
          </a:solidFill>
          <a:ln w="19050">
            <a:solidFill>
              <a:srgbClr val="1F497D"/>
            </a:solidFill>
            <a:miter lim="800000"/>
            <a:headEnd/>
            <a:tailEnd/>
          </a:ln>
        </p:spPr>
        <p:txBody>
          <a:bodyPr wrap="none" lIns="36000" tIns="0" rIns="36000" bIns="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ea typeface="ＭＳ Ｐゴシック"/>
                <a:cs typeface="MS PGothic" charset="0"/>
              </a:rPr>
              <a:t>Repository</a:t>
            </a:r>
          </a:p>
        </p:txBody>
      </p:sp>
      <p:sp>
        <p:nvSpPr>
          <p:cNvPr id="933" name="TextBox 2">
            <a:extLst>
              <a:ext uri="{FF2B5EF4-FFF2-40B4-BE49-F238E27FC236}">
                <a16:creationId xmlns:a16="http://schemas.microsoft.com/office/drawing/2014/main" id="{55E4C49F-9539-D544-92B0-D6EB88532019}"/>
              </a:ext>
            </a:extLst>
          </p:cNvPr>
          <p:cNvSpPr txBox="1">
            <a:spLocks noChangeArrowheads="1"/>
          </p:cNvSpPr>
          <p:nvPr/>
        </p:nvSpPr>
        <p:spPr bwMode="auto">
          <a:xfrm>
            <a:off x="3836988" y="5092430"/>
            <a:ext cx="175180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1200" kern="1200" dirty="0">
                <a:solidFill>
                  <a:srgbClr val="000000"/>
                </a:solidFill>
                <a:latin typeface="Calibri" charset="0"/>
              </a:rPr>
              <a:t>Data Processing within the data lake</a:t>
            </a:r>
          </a:p>
        </p:txBody>
      </p:sp>
      <p:sp>
        <p:nvSpPr>
          <p:cNvPr id="934" name="Up Arrow 933">
            <a:extLst>
              <a:ext uri="{FF2B5EF4-FFF2-40B4-BE49-F238E27FC236}">
                <a16:creationId xmlns:a16="http://schemas.microsoft.com/office/drawing/2014/main" id="{948F757D-E178-0247-B6A1-9050F53C9D79}"/>
              </a:ext>
            </a:extLst>
          </p:cNvPr>
          <p:cNvSpPr/>
          <p:nvPr/>
        </p:nvSpPr>
        <p:spPr bwMode="auto">
          <a:xfrm flipV="1">
            <a:off x="4657662" y="4143489"/>
            <a:ext cx="172150" cy="246284"/>
          </a:xfrm>
          <a:prstGeom prst="up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nvGrpSpPr>
          <p:cNvPr id="1048" name="Group 1">
            <a:extLst>
              <a:ext uri="{FF2B5EF4-FFF2-40B4-BE49-F238E27FC236}">
                <a16:creationId xmlns:a16="http://schemas.microsoft.com/office/drawing/2014/main" id="{4D2CCA25-1316-D945-AE98-EBE3297D3F05}"/>
              </a:ext>
            </a:extLst>
          </p:cNvPr>
          <p:cNvGrpSpPr>
            <a:grpSpLocks/>
          </p:cNvGrpSpPr>
          <p:nvPr/>
        </p:nvGrpSpPr>
        <p:grpSpPr bwMode="auto">
          <a:xfrm>
            <a:off x="5893648" y="4455347"/>
            <a:ext cx="588962" cy="376238"/>
            <a:chOff x="3521327" y="5529810"/>
            <a:chExt cx="588474" cy="355741"/>
          </a:xfrm>
        </p:grpSpPr>
        <p:sp>
          <p:nvSpPr>
            <p:cNvPr id="1095" name="Rectangle 1094">
              <a:extLst>
                <a:ext uri="{FF2B5EF4-FFF2-40B4-BE49-F238E27FC236}">
                  <a16:creationId xmlns:a16="http://schemas.microsoft.com/office/drawing/2014/main" id="{557FB7CB-9A89-E144-BCC0-F8D01243ED7A}"/>
                </a:ext>
              </a:extLst>
            </p:cNvPr>
            <p:cNvSpPr/>
            <p:nvPr/>
          </p:nvSpPr>
          <p:spPr bwMode="auto">
            <a:xfrm>
              <a:off x="3521327" y="5529810"/>
              <a:ext cx="588474" cy="355741"/>
            </a:xfrm>
            <a:prstGeom prst="rect">
              <a:avLst/>
            </a:prstGeom>
            <a:solidFill>
              <a:sysClr val="window" lastClr="FFFFFF"/>
            </a:solidFill>
            <a:ln w="19050"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wrap="none" lIns="36000" tIns="0" rIns="36000" bIns="0"/>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small" spc="0" normalizeH="0" baseline="0" noProof="0" dirty="0">
                  <a:ln>
                    <a:noFill/>
                  </a:ln>
                  <a:solidFill>
                    <a:prstClr val="black"/>
                  </a:solidFill>
                  <a:effectLst/>
                  <a:uLnTx/>
                  <a:uFillTx/>
                  <a:latin typeface="Arial"/>
                  <a:ea typeface="ＭＳ Ｐゴシック"/>
                  <a:cs typeface="+mn-cs"/>
                </a:rPr>
                <a:t>Information</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1200" cap="small" spc="0" normalizeH="0" baseline="0" noProof="0" dirty="0">
                  <a:ln>
                    <a:noFill/>
                  </a:ln>
                  <a:solidFill>
                    <a:prstClr val="black"/>
                  </a:solidFill>
                  <a:effectLst/>
                  <a:uLnTx/>
                  <a:uFillTx/>
                  <a:latin typeface="Arial"/>
                  <a:ea typeface="ＭＳ Ｐゴシック"/>
                  <a:cs typeface="+mn-cs"/>
                </a:rPr>
                <a:t>Broker</a:t>
              </a:r>
            </a:p>
          </p:txBody>
        </p:sp>
        <p:grpSp>
          <p:nvGrpSpPr>
            <p:cNvPr id="1096" name="Group 13">
              <a:extLst>
                <a:ext uri="{FF2B5EF4-FFF2-40B4-BE49-F238E27FC236}">
                  <a16:creationId xmlns:a16="http://schemas.microsoft.com/office/drawing/2014/main" id="{076B4EB0-D388-E64E-A3C6-8FC08066C410}"/>
                </a:ext>
              </a:extLst>
            </p:cNvPr>
            <p:cNvGrpSpPr>
              <a:grpSpLocks/>
            </p:cNvGrpSpPr>
            <p:nvPr/>
          </p:nvGrpSpPr>
          <p:grpSpPr bwMode="auto">
            <a:xfrm>
              <a:off x="3911907" y="5673080"/>
              <a:ext cx="140802" cy="178264"/>
              <a:chOff x="8324256" y="2233750"/>
              <a:chExt cx="693737" cy="763588"/>
            </a:xfrm>
          </p:grpSpPr>
          <p:sp>
            <p:nvSpPr>
              <p:cNvPr id="1097" name="Rectangle 1096">
                <a:extLst>
                  <a:ext uri="{FF2B5EF4-FFF2-40B4-BE49-F238E27FC236}">
                    <a16:creationId xmlns:a16="http://schemas.microsoft.com/office/drawing/2014/main" id="{6870D412-8EF3-1A4B-B5DB-EDBD50E2F41F}"/>
                  </a:ext>
                </a:extLst>
              </p:cNvPr>
              <p:cNvSpPr/>
              <p:nvPr/>
            </p:nvSpPr>
            <p:spPr bwMode="auto">
              <a:xfrm>
                <a:off x="8322390" y="2230866"/>
                <a:ext cx="695549" cy="765115"/>
              </a:xfrm>
              <a:prstGeom prst="rect">
                <a:avLst/>
              </a:prstGeom>
              <a:solidFill>
                <a:sysClr val="window" lastClr="FFFFFF"/>
              </a:solidFill>
              <a:ln w="19050" cap="flat" cmpd="sng" algn="ctr">
                <a:solidFill>
                  <a:srgbClr val="1F497D"/>
                </a:solidFill>
                <a:prstDash val="solid"/>
                <a:round/>
                <a:headEnd type="none" w="med" len="med"/>
                <a:tailEnd type="none" w="med" len="me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1098" name="Plaque 1097">
                <a:extLst>
                  <a:ext uri="{FF2B5EF4-FFF2-40B4-BE49-F238E27FC236}">
                    <a16:creationId xmlns:a16="http://schemas.microsoft.com/office/drawing/2014/main" id="{5E12678D-75B6-4241-80C1-3874587F7981}"/>
                  </a:ext>
                </a:extLst>
              </p:cNvPr>
              <p:cNvSpPr/>
              <p:nvPr/>
            </p:nvSpPr>
            <p:spPr>
              <a:xfrm>
                <a:off x="8330203" y="2243725"/>
                <a:ext cx="679923" cy="745828"/>
              </a:xfrm>
              <a:prstGeom prst="plaque">
                <a:avLst>
                  <a:gd name="adj" fmla="val 38096"/>
                </a:avLst>
              </a:prstGeom>
              <a:solidFill>
                <a:sysClr val="window" lastClr="FFFFFF"/>
              </a:solidFill>
              <a:ln w="9525" cap="flat" cmpd="sng" algn="ctr">
                <a:solidFill>
                  <a:srgbClr val="1F497D"/>
                </a:solidFill>
                <a:prstDash val="solid"/>
              </a:ln>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prstClr val="white"/>
                  </a:solidFill>
                  <a:effectLst/>
                  <a:uLnTx/>
                  <a:uFillTx/>
                  <a:latin typeface="Arial"/>
                  <a:ea typeface="ＭＳ Ｐゴシック"/>
                  <a:cs typeface="+mn-cs"/>
                </a:endParaRPr>
              </a:p>
            </p:txBody>
          </p:sp>
          <p:sp>
            <p:nvSpPr>
              <p:cNvPr id="1099" name="Snip Same Side Corner Rectangle 1133">
                <a:extLst>
                  <a:ext uri="{FF2B5EF4-FFF2-40B4-BE49-F238E27FC236}">
                    <a16:creationId xmlns:a16="http://schemas.microsoft.com/office/drawing/2014/main" id="{6E8D63C3-2BBA-4447-BB66-DAC26B92FDCC}"/>
                  </a:ext>
                </a:extLst>
              </p:cNvPr>
              <p:cNvSpPr/>
              <p:nvPr/>
            </p:nvSpPr>
            <p:spPr bwMode="auto">
              <a:xfrm>
                <a:off x="8494324" y="2410894"/>
                <a:ext cx="351681" cy="372914"/>
              </a:xfrm>
              <a:prstGeom prst="snip2SameRect">
                <a:avLst>
                  <a:gd name="adj1" fmla="val 22549"/>
                  <a:gd name="adj2" fmla="val 0"/>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prstClr val="white"/>
                  </a:solidFill>
                  <a:effectLst/>
                  <a:uLnTx/>
                  <a:uFillTx/>
                  <a:latin typeface="Arial"/>
                  <a:ea typeface="ＭＳ Ｐゴシック"/>
                  <a:cs typeface="+mn-cs"/>
                </a:endParaRPr>
              </a:p>
            </p:txBody>
          </p:sp>
        </p:grpSp>
      </p:grpSp>
      <p:sp>
        <p:nvSpPr>
          <p:cNvPr id="1100" name="Rounded Rectangle 197">
            <a:extLst>
              <a:ext uri="{FF2B5EF4-FFF2-40B4-BE49-F238E27FC236}">
                <a16:creationId xmlns:a16="http://schemas.microsoft.com/office/drawing/2014/main" id="{BA292163-9219-2C4E-A708-C6D8886E4C4C}"/>
              </a:ext>
            </a:extLst>
          </p:cNvPr>
          <p:cNvSpPr>
            <a:spLocks noChangeArrowheads="1"/>
          </p:cNvSpPr>
          <p:nvPr/>
        </p:nvSpPr>
        <p:spPr bwMode="auto">
          <a:xfrm>
            <a:off x="5730147" y="3722687"/>
            <a:ext cx="885825" cy="428625"/>
          </a:xfrm>
          <a:prstGeom prst="roundRect">
            <a:avLst>
              <a:gd name="adj" fmla="val 7907"/>
            </a:avLst>
          </a:prstGeom>
          <a:solidFill>
            <a:srgbClr val="CCFFCC"/>
          </a:solidFill>
          <a:ln w="9525">
            <a:solidFill>
              <a:srgbClr val="1F497D"/>
            </a:solidFill>
            <a:round/>
            <a:headEnd/>
            <a:tailEnd/>
          </a:ln>
        </p:spPr>
        <p:txBody>
          <a:bodyPr lIns="36000" tIns="36000" rIns="36000" bIns="36000" anchor="ctr"/>
          <a:lstStyle/>
          <a:p>
            <a:pPr algn="ctr" defTabSz="457200"/>
            <a:r>
              <a:rPr lang="en-GB" sz="800" kern="1200" dirty="0">
                <a:ea typeface="ＭＳ Ｐゴシック"/>
                <a:cs typeface="+mn-cs"/>
              </a:rPr>
              <a:t>Data Repositories</a:t>
            </a:r>
          </a:p>
        </p:txBody>
      </p:sp>
      <p:sp>
        <p:nvSpPr>
          <p:cNvPr id="1101" name="Left-Right Arrow 141">
            <a:extLst>
              <a:ext uri="{FF2B5EF4-FFF2-40B4-BE49-F238E27FC236}">
                <a16:creationId xmlns:a16="http://schemas.microsoft.com/office/drawing/2014/main" id="{0B0F2887-A325-5C4F-A8DB-2A6860871C59}"/>
              </a:ext>
            </a:extLst>
          </p:cNvPr>
          <p:cNvSpPr/>
          <p:nvPr/>
        </p:nvSpPr>
        <p:spPr>
          <a:xfrm rot="5400000">
            <a:off x="6092892" y="4253514"/>
            <a:ext cx="207962" cy="130175"/>
          </a:xfrm>
          <a:prstGeom prst="leftRight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02" name="TextBox 409">
            <a:extLst>
              <a:ext uri="{FF2B5EF4-FFF2-40B4-BE49-F238E27FC236}">
                <a16:creationId xmlns:a16="http://schemas.microsoft.com/office/drawing/2014/main" id="{D4349DCF-6B08-E845-8711-3EC63F6B7009}"/>
              </a:ext>
            </a:extLst>
          </p:cNvPr>
          <p:cNvSpPr txBox="1">
            <a:spLocks noChangeArrowheads="1"/>
          </p:cNvSpPr>
          <p:nvPr/>
        </p:nvSpPr>
        <p:spPr bwMode="auto">
          <a:xfrm>
            <a:off x="5541482" y="5095409"/>
            <a:ext cx="127359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r>
              <a:rPr lang="en-US" sz="1200" kern="1200" dirty="0">
                <a:solidFill>
                  <a:srgbClr val="000000"/>
                </a:solidFill>
                <a:latin typeface="Calibri" charset="0"/>
              </a:rPr>
              <a:t>Automated maintenance</a:t>
            </a:r>
          </a:p>
        </p:txBody>
      </p:sp>
      <p:sp>
        <p:nvSpPr>
          <p:cNvPr id="1103" name="Rectangle 649">
            <a:extLst>
              <a:ext uri="{FF2B5EF4-FFF2-40B4-BE49-F238E27FC236}">
                <a16:creationId xmlns:a16="http://schemas.microsoft.com/office/drawing/2014/main" id="{10F281E8-DE5F-AC47-9BC3-796FA5F186BC}"/>
              </a:ext>
            </a:extLst>
          </p:cNvPr>
          <p:cNvSpPr>
            <a:spLocks noChangeArrowheads="1"/>
          </p:cNvSpPr>
          <p:nvPr/>
        </p:nvSpPr>
        <p:spPr bwMode="auto">
          <a:xfrm>
            <a:off x="8242300" y="1333500"/>
            <a:ext cx="152400" cy="215900"/>
          </a:xfrm>
          <a:prstGeom prst="rect">
            <a:avLst/>
          </a:prstGeom>
          <a:solidFill>
            <a:sysClr val="window" lastClr="FFFFFF"/>
          </a:solidFill>
          <a:ln w="19050">
            <a:solidFill>
              <a:srgbClr val="1F497D"/>
            </a:solidFill>
            <a:miter lim="800000"/>
            <a:headEnd/>
            <a:tailEnd/>
          </a:ln>
        </p:spPr>
        <p:txBody>
          <a:bodyPr wrap="none" lIns="36000" tIns="0" rIns="36000" bIns="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1200" cap="small" spc="0" normalizeH="0" baseline="0" noProof="0" dirty="0">
              <a:ln>
                <a:noFill/>
              </a:ln>
              <a:solidFill>
                <a:prstClr val="black"/>
              </a:solidFill>
              <a:effectLst/>
              <a:uLnTx/>
              <a:uFillTx/>
              <a:ea typeface="ＭＳ Ｐゴシック"/>
              <a:cs typeface="MS PGothic" charset="0"/>
            </a:endParaRPr>
          </a:p>
        </p:txBody>
      </p:sp>
      <p:sp>
        <p:nvSpPr>
          <p:cNvPr id="4" name="TextBox 3">
            <a:extLst>
              <a:ext uri="{FF2B5EF4-FFF2-40B4-BE49-F238E27FC236}">
                <a16:creationId xmlns:a16="http://schemas.microsoft.com/office/drawing/2014/main" id="{1EB31E96-2969-A94F-A0E4-168C5F82E41A}"/>
              </a:ext>
            </a:extLst>
          </p:cNvPr>
          <p:cNvSpPr txBox="1"/>
          <p:nvPr/>
        </p:nvSpPr>
        <p:spPr>
          <a:xfrm>
            <a:off x="8089900" y="1562100"/>
            <a:ext cx="748923" cy="230832"/>
          </a:xfrm>
          <a:prstGeom prst="rect">
            <a:avLst/>
          </a:prstGeom>
          <a:noFill/>
        </p:spPr>
        <p:txBody>
          <a:bodyPr wrap="none" rtlCol="0">
            <a:spAutoFit/>
          </a:bodyPr>
          <a:lstStyle/>
          <a:p>
            <a:r>
              <a:rPr lang="en-US" sz="900" dirty="0"/>
              <a:t>Application</a:t>
            </a:r>
          </a:p>
        </p:txBody>
      </p:sp>
    </p:spTree>
    <p:extLst>
      <p:ext uri="{BB962C8B-B14F-4D97-AF65-F5344CB8AC3E}">
        <p14:creationId xmlns:p14="http://schemas.microsoft.com/office/powerpoint/2010/main" val="301116055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C393-7A96-894E-9DA0-7BD9A8E449FE}"/>
              </a:ext>
            </a:extLst>
          </p:cNvPr>
          <p:cNvSpPr>
            <a:spLocks noGrp="1"/>
          </p:cNvSpPr>
          <p:nvPr>
            <p:ph type="title"/>
          </p:nvPr>
        </p:nvSpPr>
        <p:spPr/>
        <p:txBody>
          <a:bodyPr/>
          <a:lstStyle/>
          <a:p>
            <a:r>
              <a:rPr lang="en-US" dirty="0"/>
              <a:t>Data lakes v data warehouses – what has changed?</a:t>
            </a:r>
          </a:p>
        </p:txBody>
      </p:sp>
      <p:sp>
        <p:nvSpPr>
          <p:cNvPr id="3" name="Content Placeholder 2">
            <a:extLst>
              <a:ext uri="{FF2B5EF4-FFF2-40B4-BE49-F238E27FC236}">
                <a16:creationId xmlns:a16="http://schemas.microsoft.com/office/drawing/2014/main" id="{269C5363-B42D-054B-A196-7F0A697F7D3D}"/>
              </a:ext>
            </a:extLst>
          </p:cNvPr>
          <p:cNvSpPr>
            <a:spLocks noGrp="1"/>
          </p:cNvSpPr>
          <p:nvPr>
            <p:ph idx="1"/>
          </p:nvPr>
        </p:nvSpPr>
        <p:spPr/>
        <p:txBody>
          <a:bodyPr/>
          <a:lstStyle/>
          <a:p>
            <a:r>
              <a:rPr lang="en-US" dirty="0"/>
              <a:t>The data lakes are a hub</a:t>
            </a:r>
          </a:p>
          <a:p>
            <a:pPr lvl="1"/>
            <a:r>
              <a:rPr lang="en-US" dirty="0"/>
              <a:t>Receiving information about the current state of the business</a:t>
            </a:r>
          </a:p>
          <a:p>
            <a:pPr lvl="1"/>
            <a:r>
              <a:rPr lang="en-US" dirty="0"/>
              <a:t>Supplying insight to drive the business</a:t>
            </a:r>
          </a:p>
          <a:p>
            <a:pPr lvl="1"/>
            <a:r>
              <a:rPr lang="en-US" dirty="0"/>
              <a:t>Supporting the development of real-time analytics</a:t>
            </a:r>
          </a:p>
          <a:p>
            <a:endParaRPr lang="en-US" dirty="0"/>
          </a:p>
          <a:p>
            <a:r>
              <a:rPr lang="en-US" dirty="0"/>
              <a:t>Warehouse is a flow left to right</a:t>
            </a:r>
          </a:p>
          <a:p>
            <a:pPr lvl="1"/>
            <a:r>
              <a:rPr lang="en-US" dirty="0"/>
              <a:t>Adjusting the truth from the “operational systems”</a:t>
            </a:r>
          </a:p>
          <a:p>
            <a:pPr lvl="1"/>
            <a:r>
              <a:rPr lang="en-US" dirty="0"/>
              <a:t>Creating views of the past for downstream consumption</a:t>
            </a:r>
          </a:p>
        </p:txBody>
      </p:sp>
      <p:sp>
        <p:nvSpPr>
          <p:cNvPr id="4" name="Slide Number Placeholder 3">
            <a:extLst>
              <a:ext uri="{FF2B5EF4-FFF2-40B4-BE49-F238E27FC236}">
                <a16:creationId xmlns:a16="http://schemas.microsoft.com/office/drawing/2014/main" id="{2DCEE9BF-ECF6-3141-B330-B9D68A7D989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a:t>
            </a:fld>
            <a:endParaRPr lang="en-US" sz="1000"/>
          </a:p>
        </p:txBody>
      </p:sp>
      <p:sp>
        <p:nvSpPr>
          <p:cNvPr id="5" name="TextBox 4">
            <a:extLst>
              <a:ext uri="{FF2B5EF4-FFF2-40B4-BE49-F238E27FC236}">
                <a16:creationId xmlns:a16="http://schemas.microsoft.com/office/drawing/2014/main" id="{DD4864AA-DCEB-EA46-894A-BCF0E03AF5C6}"/>
              </a:ext>
            </a:extLst>
          </p:cNvPr>
          <p:cNvSpPr txBox="1"/>
          <p:nvPr/>
        </p:nvSpPr>
        <p:spPr>
          <a:xfrm>
            <a:off x="787401" y="4114800"/>
            <a:ext cx="7404100" cy="523220"/>
          </a:xfrm>
          <a:prstGeom prst="rect">
            <a:avLst/>
          </a:prstGeom>
          <a:noFill/>
        </p:spPr>
        <p:txBody>
          <a:bodyPr wrap="square" rtlCol="0">
            <a:spAutoFit/>
          </a:bodyPr>
          <a:lstStyle/>
          <a:p>
            <a:r>
              <a:rPr lang="en-US" b="1" dirty="0">
                <a:solidFill>
                  <a:srgbClr val="002060"/>
                </a:solidFill>
              </a:rPr>
              <a:t>Note </a:t>
            </a:r>
            <a:r>
              <a:rPr lang="en-US" dirty="0">
                <a:solidFill>
                  <a:srgbClr val="002060"/>
                </a:solidFill>
              </a:rPr>
              <a:t>the data warehouse remains vital for regulatory and other types of reporting and lives inside the data lake</a:t>
            </a:r>
          </a:p>
        </p:txBody>
      </p:sp>
    </p:spTree>
    <p:extLst>
      <p:ext uri="{BB962C8B-B14F-4D97-AF65-F5344CB8AC3E}">
        <p14:creationId xmlns:p14="http://schemas.microsoft.com/office/powerpoint/2010/main" val="177561481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p:txBody>
          <a:bodyPr>
            <a:normAutofit/>
          </a:bodyPr>
          <a:lstStyle/>
          <a:p>
            <a:r>
              <a:rPr lang="en-US" dirty="0">
                <a:latin typeface="Arial" charset="0"/>
                <a:ea typeface="MS PGothic" charset="0"/>
              </a:rPr>
              <a:t>Data lake as a hub</a:t>
            </a:r>
          </a:p>
        </p:txBody>
      </p:sp>
      <p:sp>
        <p:nvSpPr>
          <p:cNvPr id="85" name="Rectangle 84"/>
          <p:cNvSpPr/>
          <p:nvPr/>
        </p:nvSpPr>
        <p:spPr>
          <a:xfrm>
            <a:off x="4344459" y="2786441"/>
            <a:ext cx="238113" cy="21008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algn="ctr" defTabSz="685800">
              <a:defRPr/>
            </a:pPr>
            <a:endParaRPr lang="en-US" sz="1350" dirty="0">
              <a:solidFill>
                <a:srgbClr val="1F497D"/>
              </a:solidFill>
              <a:latin typeface="Calibri"/>
              <a:ea typeface="+mn-ea"/>
              <a:cs typeface="Calibri"/>
            </a:endParaRPr>
          </a:p>
        </p:txBody>
      </p:sp>
      <p:sp>
        <p:nvSpPr>
          <p:cNvPr id="86" name="Rectangle 85"/>
          <p:cNvSpPr/>
          <p:nvPr/>
        </p:nvSpPr>
        <p:spPr>
          <a:xfrm>
            <a:off x="4344459" y="3072308"/>
            <a:ext cx="238113" cy="21008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algn="ctr" defTabSz="685800">
              <a:defRPr/>
            </a:pPr>
            <a:endParaRPr lang="en-US" sz="1350" dirty="0">
              <a:solidFill>
                <a:srgbClr val="1F497D"/>
              </a:solidFill>
              <a:latin typeface="Calibri"/>
              <a:ea typeface="+mn-ea"/>
              <a:cs typeface="Calibri"/>
            </a:endParaRPr>
          </a:p>
        </p:txBody>
      </p:sp>
      <p:sp>
        <p:nvSpPr>
          <p:cNvPr id="87" name="Rectangle 86"/>
          <p:cNvSpPr/>
          <p:nvPr/>
        </p:nvSpPr>
        <p:spPr>
          <a:xfrm>
            <a:off x="4344459" y="3358175"/>
            <a:ext cx="238113" cy="21008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algn="ctr" defTabSz="685800">
              <a:defRPr/>
            </a:pPr>
            <a:endParaRPr lang="en-US" sz="1350" dirty="0">
              <a:solidFill>
                <a:srgbClr val="1F497D"/>
              </a:solidFill>
              <a:latin typeface="Calibri"/>
              <a:ea typeface="+mn-ea"/>
              <a:cs typeface="Calibri"/>
            </a:endParaRPr>
          </a:p>
        </p:txBody>
      </p:sp>
      <p:sp>
        <p:nvSpPr>
          <p:cNvPr id="88" name="Rectangle 87"/>
          <p:cNvSpPr/>
          <p:nvPr/>
        </p:nvSpPr>
        <p:spPr>
          <a:xfrm>
            <a:off x="4344459" y="3644042"/>
            <a:ext cx="238113" cy="21008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algn="ctr" defTabSz="685800">
              <a:defRPr/>
            </a:pPr>
            <a:endParaRPr lang="en-US" sz="1350" dirty="0">
              <a:solidFill>
                <a:srgbClr val="1F497D"/>
              </a:solidFill>
              <a:latin typeface="Calibri"/>
              <a:ea typeface="+mn-ea"/>
              <a:cs typeface="Calibri"/>
            </a:endParaRPr>
          </a:p>
        </p:txBody>
      </p:sp>
      <p:sp>
        <p:nvSpPr>
          <p:cNvPr id="89" name="Rectangle 88"/>
          <p:cNvSpPr/>
          <p:nvPr/>
        </p:nvSpPr>
        <p:spPr>
          <a:xfrm>
            <a:off x="4344459" y="3929908"/>
            <a:ext cx="238113" cy="21008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algn="ctr" defTabSz="685800">
              <a:defRPr/>
            </a:pPr>
            <a:endParaRPr lang="en-US" sz="1350" dirty="0">
              <a:solidFill>
                <a:srgbClr val="1F497D"/>
              </a:solidFill>
              <a:latin typeface="Calibri"/>
              <a:ea typeface="+mn-ea"/>
              <a:cs typeface="Calibri"/>
            </a:endParaRPr>
          </a:p>
        </p:txBody>
      </p:sp>
      <p:sp>
        <p:nvSpPr>
          <p:cNvPr id="90" name="TextBox 25"/>
          <p:cNvSpPr txBox="1">
            <a:spLocks noChangeArrowheads="1"/>
          </p:cNvSpPr>
          <p:nvPr/>
        </p:nvSpPr>
        <p:spPr bwMode="auto">
          <a:xfrm>
            <a:off x="3535444" y="1668736"/>
            <a:ext cx="935831"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50" dirty="0">
                <a:latin typeface="Calibri" charset="0"/>
              </a:rPr>
              <a:t>Exchange of data and insight</a:t>
            </a:r>
          </a:p>
        </p:txBody>
      </p:sp>
      <p:sp>
        <p:nvSpPr>
          <p:cNvPr id="91" name="TextBox 30"/>
          <p:cNvSpPr txBox="1">
            <a:spLocks noChangeArrowheads="1"/>
          </p:cNvSpPr>
          <p:nvPr/>
        </p:nvSpPr>
        <p:spPr bwMode="auto">
          <a:xfrm>
            <a:off x="1436046" y="2326655"/>
            <a:ext cx="1149656"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50" dirty="0">
                <a:latin typeface="Calibri" charset="0"/>
              </a:rPr>
              <a:t>Requests for action and push of status information</a:t>
            </a:r>
          </a:p>
        </p:txBody>
      </p:sp>
      <p:sp>
        <p:nvSpPr>
          <p:cNvPr id="92" name="Rounded Rectangle 359"/>
          <p:cNvSpPr>
            <a:spLocks noChangeArrowheads="1"/>
          </p:cNvSpPr>
          <p:nvPr/>
        </p:nvSpPr>
        <p:spPr bwMode="auto">
          <a:xfrm>
            <a:off x="2638302" y="1820065"/>
            <a:ext cx="842963" cy="2855972"/>
          </a:xfrm>
          <a:prstGeom prst="roundRect">
            <a:avLst>
              <a:gd name="adj" fmla="val 5343"/>
            </a:avLst>
          </a:prstGeom>
          <a:solidFill>
            <a:srgbClr val="C6E9F2"/>
          </a:solidFill>
          <a:ln w="12700">
            <a:solidFill>
              <a:srgbClr val="1F497D"/>
            </a:solidFill>
            <a:round/>
            <a:headEnd/>
            <a:tailEnd/>
          </a:ln>
        </p:spPr>
        <p:txBody>
          <a:bodyPr wrap="none" tIns="0" bIns="0"/>
          <a:lstStyle/>
          <a:p>
            <a:pPr algn="ctr" defTabSz="685800">
              <a:defRPr/>
            </a:pPr>
            <a:r>
              <a:rPr lang="en-GB" sz="750">
                <a:solidFill>
                  <a:sysClr val="windowText" lastClr="000000"/>
                </a:solidFill>
              </a:rPr>
              <a:t>Enterprise IT</a:t>
            </a:r>
          </a:p>
        </p:txBody>
      </p:sp>
      <p:sp>
        <p:nvSpPr>
          <p:cNvPr id="93" name="Rounded Rectangle 60"/>
          <p:cNvSpPr>
            <a:spLocks noChangeArrowheads="1"/>
          </p:cNvSpPr>
          <p:nvPr/>
        </p:nvSpPr>
        <p:spPr bwMode="auto">
          <a:xfrm>
            <a:off x="2683546" y="4209312"/>
            <a:ext cx="738188" cy="402431"/>
          </a:xfrm>
          <a:prstGeom prst="roundRect">
            <a:avLst>
              <a:gd name="adj" fmla="val 13954"/>
            </a:avLst>
          </a:prstGeom>
          <a:solidFill>
            <a:srgbClr val="1F497D"/>
          </a:solidFill>
          <a:ln w="12700">
            <a:solidFill>
              <a:sysClr val="window" lastClr="FFFFFF"/>
            </a:solidFill>
            <a:round/>
            <a:headEnd/>
            <a:tailEnd/>
          </a:ln>
        </p:spPr>
        <p:txBody>
          <a:bodyPr lIns="27000" tIns="27000" rIns="27000" bIns="27000" anchor="ctr"/>
          <a:lstStyle/>
          <a:p>
            <a:pPr algn="ctr" defTabSz="685800">
              <a:defRPr/>
            </a:pPr>
            <a:r>
              <a:rPr lang="en-GB" sz="825" dirty="0">
                <a:solidFill>
                  <a:sysClr val="window" lastClr="FFFFFF"/>
                </a:solidFill>
              </a:rPr>
              <a:t>Other Data Lakes</a:t>
            </a:r>
          </a:p>
        </p:txBody>
      </p:sp>
      <p:sp>
        <p:nvSpPr>
          <p:cNvPr id="94" name="Rounded Rectangle 60"/>
          <p:cNvSpPr>
            <a:spLocks noChangeArrowheads="1"/>
          </p:cNvSpPr>
          <p:nvPr/>
        </p:nvSpPr>
        <p:spPr bwMode="auto">
          <a:xfrm>
            <a:off x="2675211" y="2782943"/>
            <a:ext cx="753666" cy="425053"/>
          </a:xfrm>
          <a:prstGeom prst="roundRect">
            <a:avLst>
              <a:gd name="adj" fmla="val 13476"/>
            </a:avLst>
          </a:prstGeom>
          <a:solidFill>
            <a:sysClr val="window" lastClr="FFFFFF"/>
          </a:solidFill>
          <a:ln w="12700">
            <a:solidFill>
              <a:srgbClr val="1F497D"/>
            </a:solidFill>
            <a:round/>
            <a:headEnd/>
            <a:tailEnd/>
          </a:ln>
        </p:spPr>
        <p:txBody>
          <a:bodyPr lIns="27000" tIns="27000" rIns="27000" bIns="27000" anchor="ctr"/>
          <a:lstStyle/>
          <a:p>
            <a:pPr algn="ctr" defTabSz="685800">
              <a:defRPr/>
            </a:pPr>
            <a:r>
              <a:rPr lang="en-GB" sz="788" dirty="0">
                <a:solidFill>
                  <a:sysClr val="windowText" lastClr="000000"/>
                </a:solidFill>
                <a:latin typeface="Calibri"/>
                <a:ea typeface="+mn-ea"/>
                <a:cs typeface="MS PGothic" charset="0"/>
              </a:rPr>
              <a:t>Systems of Engagement</a:t>
            </a:r>
          </a:p>
        </p:txBody>
      </p:sp>
      <p:sp>
        <p:nvSpPr>
          <p:cNvPr id="95" name="Rounded Rectangle 60"/>
          <p:cNvSpPr>
            <a:spLocks noChangeArrowheads="1"/>
          </p:cNvSpPr>
          <p:nvPr/>
        </p:nvSpPr>
        <p:spPr bwMode="auto">
          <a:xfrm>
            <a:off x="2675211" y="3733062"/>
            <a:ext cx="753666" cy="425053"/>
          </a:xfrm>
          <a:prstGeom prst="roundRect">
            <a:avLst>
              <a:gd name="adj" fmla="val 13476"/>
            </a:avLst>
          </a:prstGeom>
          <a:solidFill>
            <a:sysClr val="window" lastClr="FFFFFF"/>
          </a:solidFill>
          <a:ln w="12700">
            <a:solidFill>
              <a:srgbClr val="1F497D"/>
            </a:solidFill>
            <a:round/>
            <a:headEnd/>
            <a:tailEnd/>
          </a:ln>
        </p:spPr>
        <p:txBody>
          <a:bodyPr lIns="27000" tIns="27000" rIns="27000" bIns="27000" anchor="ctr"/>
          <a:lstStyle/>
          <a:p>
            <a:pPr algn="ctr" defTabSz="685800">
              <a:defRPr/>
            </a:pPr>
            <a:r>
              <a:rPr lang="en-GB" sz="788" dirty="0">
                <a:solidFill>
                  <a:sysClr val="windowText" lastClr="000000"/>
                </a:solidFill>
                <a:latin typeface="Calibri"/>
                <a:ea typeface="+mn-ea"/>
                <a:cs typeface="MS PGothic" charset="0"/>
              </a:rPr>
              <a:t>Systems of Automation</a:t>
            </a:r>
          </a:p>
        </p:txBody>
      </p:sp>
      <p:sp>
        <p:nvSpPr>
          <p:cNvPr id="96" name="Rounded Rectangle 60"/>
          <p:cNvSpPr>
            <a:spLocks noChangeArrowheads="1"/>
          </p:cNvSpPr>
          <p:nvPr/>
        </p:nvSpPr>
        <p:spPr bwMode="auto">
          <a:xfrm>
            <a:off x="2675211" y="2012577"/>
            <a:ext cx="753666" cy="425053"/>
          </a:xfrm>
          <a:prstGeom prst="roundRect">
            <a:avLst>
              <a:gd name="adj" fmla="val 13476"/>
            </a:avLst>
          </a:prstGeom>
          <a:solidFill>
            <a:sysClr val="window" lastClr="FFFFFF"/>
          </a:solidFill>
          <a:ln w="12700">
            <a:solidFill>
              <a:srgbClr val="1F497D"/>
            </a:solidFill>
            <a:round/>
            <a:headEnd/>
            <a:tailEnd/>
          </a:ln>
        </p:spPr>
        <p:txBody>
          <a:bodyPr lIns="27000" tIns="27000" rIns="27000" bIns="27000" anchor="ctr"/>
          <a:lstStyle/>
          <a:p>
            <a:pPr algn="ctr" defTabSz="685800">
              <a:defRPr/>
            </a:pPr>
            <a:r>
              <a:rPr lang="en-GB" sz="788" dirty="0">
                <a:solidFill>
                  <a:sysClr val="windowText" lastClr="000000"/>
                </a:solidFill>
                <a:latin typeface="Calibri"/>
                <a:ea typeface="+mn-ea"/>
                <a:cs typeface="MS PGothic" charset="0"/>
              </a:rPr>
              <a:t>Systems of Record</a:t>
            </a:r>
          </a:p>
        </p:txBody>
      </p:sp>
      <p:sp>
        <p:nvSpPr>
          <p:cNvPr id="97" name="Rounded Rectangle 60"/>
          <p:cNvSpPr>
            <a:spLocks noChangeArrowheads="1"/>
          </p:cNvSpPr>
          <p:nvPr/>
        </p:nvSpPr>
        <p:spPr bwMode="auto">
          <a:xfrm>
            <a:off x="2675211" y="3258001"/>
            <a:ext cx="753666" cy="425054"/>
          </a:xfrm>
          <a:prstGeom prst="roundRect">
            <a:avLst>
              <a:gd name="adj" fmla="val 13476"/>
            </a:avLst>
          </a:prstGeom>
          <a:solidFill>
            <a:sysClr val="window" lastClr="FFFFFF"/>
          </a:solidFill>
          <a:ln w="12700">
            <a:solidFill>
              <a:srgbClr val="1F497D"/>
            </a:solidFill>
            <a:round/>
            <a:headEnd/>
            <a:tailEnd/>
          </a:ln>
        </p:spPr>
        <p:txBody>
          <a:bodyPr lIns="27000" tIns="27000" rIns="27000" bIns="27000" anchor="ctr"/>
          <a:lstStyle/>
          <a:p>
            <a:pPr algn="ctr" defTabSz="685800">
              <a:defRPr/>
            </a:pPr>
            <a:r>
              <a:rPr lang="en-GB" sz="788" dirty="0">
                <a:solidFill>
                  <a:sysClr val="windowText" lastClr="000000"/>
                </a:solidFill>
                <a:latin typeface="Calibri"/>
                <a:ea typeface="+mn-ea"/>
                <a:cs typeface="MS PGothic" charset="0"/>
              </a:rPr>
              <a:t>New Sources</a:t>
            </a:r>
          </a:p>
        </p:txBody>
      </p:sp>
      <p:sp>
        <p:nvSpPr>
          <p:cNvPr id="98" name="Up-Down Arrow 97"/>
          <p:cNvSpPr/>
          <p:nvPr/>
        </p:nvSpPr>
        <p:spPr>
          <a:xfrm>
            <a:off x="2977885" y="2478321"/>
            <a:ext cx="168080" cy="294115"/>
          </a:xfrm>
          <a:prstGeom prst="upDownArrow">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algn="ctr" defTabSz="685800">
              <a:defRPr/>
            </a:pPr>
            <a:endParaRPr lang="en-US" sz="1350" dirty="0">
              <a:solidFill>
                <a:srgbClr val="1F497D"/>
              </a:solidFill>
              <a:latin typeface="Calibri"/>
              <a:ea typeface="+mn-ea"/>
              <a:cs typeface="Calibri"/>
            </a:endParaRPr>
          </a:p>
        </p:txBody>
      </p:sp>
      <p:cxnSp>
        <p:nvCxnSpPr>
          <p:cNvPr id="99" name="Straight Connector 98"/>
          <p:cNvCxnSpPr>
            <a:stCxn id="89" idx="1"/>
            <a:endCxn id="93" idx="3"/>
          </p:cNvCxnSpPr>
          <p:nvPr/>
        </p:nvCxnSpPr>
        <p:spPr bwMode="auto">
          <a:xfrm flipH="1">
            <a:off x="3421734" y="4034950"/>
            <a:ext cx="922726" cy="375578"/>
          </a:xfrm>
          <a:prstGeom prst="line">
            <a:avLst/>
          </a:prstGeom>
          <a:solidFill>
            <a:srgbClr val="CC99FF"/>
          </a:solidFill>
          <a:ln w="76200" cap="flat" cmpd="tri" algn="ctr">
            <a:solidFill>
              <a:srgbClr val="1F497D"/>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p:cNvCxnSpPr>
            <a:stCxn id="86" idx="1"/>
            <a:endCxn id="94" idx="3"/>
          </p:cNvCxnSpPr>
          <p:nvPr/>
        </p:nvCxnSpPr>
        <p:spPr bwMode="auto">
          <a:xfrm flipH="1" flipV="1">
            <a:off x="3428877" y="2995469"/>
            <a:ext cx="915582" cy="181880"/>
          </a:xfrm>
          <a:prstGeom prst="line">
            <a:avLst/>
          </a:prstGeom>
          <a:solidFill>
            <a:srgbClr val="CC99FF"/>
          </a:solidFill>
          <a:ln w="76200" cap="flat" cmpd="tri" algn="ctr">
            <a:solidFill>
              <a:srgbClr val="1F497D"/>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p:cNvCxnSpPr>
            <a:stCxn id="88" idx="1"/>
            <a:endCxn id="95" idx="3"/>
          </p:cNvCxnSpPr>
          <p:nvPr/>
        </p:nvCxnSpPr>
        <p:spPr bwMode="auto">
          <a:xfrm flipH="1">
            <a:off x="3428877" y="3749083"/>
            <a:ext cx="915582" cy="196505"/>
          </a:xfrm>
          <a:prstGeom prst="line">
            <a:avLst/>
          </a:prstGeom>
          <a:solidFill>
            <a:srgbClr val="CC99FF"/>
          </a:solidFill>
          <a:ln w="76200" cap="flat" cmpd="tri" algn="ctr">
            <a:solidFill>
              <a:srgbClr val="1F497D"/>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p:cNvCxnSpPr>
            <a:stCxn id="87" idx="1"/>
            <a:endCxn id="97" idx="3"/>
          </p:cNvCxnSpPr>
          <p:nvPr/>
        </p:nvCxnSpPr>
        <p:spPr bwMode="auto">
          <a:xfrm flipH="1">
            <a:off x="3428877" y="3463216"/>
            <a:ext cx="915582" cy="7313"/>
          </a:xfrm>
          <a:prstGeom prst="line">
            <a:avLst/>
          </a:prstGeom>
          <a:solidFill>
            <a:srgbClr val="CC99FF"/>
          </a:solidFill>
          <a:ln w="76200" cap="flat" cmpd="tri" algn="ctr">
            <a:solidFill>
              <a:srgbClr val="1F497D"/>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3" name="Straight Connector 102"/>
          <p:cNvCxnSpPr>
            <a:stCxn id="96" idx="3"/>
            <a:endCxn id="85" idx="1"/>
          </p:cNvCxnSpPr>
          <p:nvPr/>
        </p:nvCxnSpPr>
        <p:spPr bwMode="auto">
          <a:xfrm>
            <a:off x="3428877" y="2225104"/>
            <a:ext cx="915582" cy="666378"/>
          </a:xfrm>
          <a:prstGeom prst="line">
            <a:avLst/>
          </a:prstGeom>
          <a:solidFill>
            <a:srgbClr val="CC99FF"/>
          </a:solidFill>
          <a:ln w="76200" cap="flat" cmpd="tri" algn="ctr">
            <a:solidFill>
              <a:srgbClr val="1F497D"/>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4" name="Rounded Rectangle 103"/>
          <p:cNvSpPr/>
          <p:nvPr/>
        </p:nvSpPr>
        <p:spPr>
          <a:xfrm>
            <a:off x="4304832" y="2369905"/>
            <a:ext cx="1771650" cy="2056235"/>
          </a:xfrm>
          <a:prstGeom prst="roundRect">
            <a:avLst>
              <a:gd name="adj" fmla="val 4940"/>
            </a:avLst>
          </a:prstGeom>
          <a:solidFill>
            <a:srgbClr val="1F497D"/>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t"/>
          <a:lstStyle/>
          <a:p>
            <a:pPr algn="ctr" defTabSz="685800">
              <a:defRPr/>
            </a:pPr>
            <a:r>
              <a:rPr lang="en-US" sz="1350" dirty="0">
                <a:solidFill>
                  <a:sysClr val="window" lastClr="FFFFFF"/>
                </a:solidFill>
                <a:latin typeface="Calibri"/>
                <a:ea typeface="+mn-ea"/>
                <a:cs typeface="+mn-cs"/>
              </a:rPr>
              <a:t>Data Lake</a:t>
            </a:r>
          </a:p>
        </p:txBody>
      </p:sp>
      <p:grpSp>
        <p:nvGrpSpPr>
          <p:cNvPr id="105" name="Group 104"/>
          <p:cNvGrpSpPr/>
          <p:nvPr/>
        </p:nvGrpSpPr>
        <p:grpSpPr>
          <a:xfrm>
            <a:off x="4208870" y="2788127"/>
            <a:ext cx="1953260" cy="1440529"/>
            <a:chOff x="1299886" y="1371600"/>
            <a:chExt cx="6096000" cy="4495800"/>
          </a:xfrm>
        </p:grpSpPr>
        <p:sp>
          <p:nvSpPr>
            <p:cNvPr id="106" name="Oval 105"/>
            <p:cNvSpPr/>
            <p:nvPr/>
          </p:nvSpPr>
          <p:spPr>
            <a:xfrm>
              <a:off x="2135710" y="1371600"/>
              <a:ext cx="4495800" cy="4495800"/>
            </a:xfrm>
            <a:prstGeom prst="ellipse">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endParaRPr lang="en-US" sz="675">
                <a:solidFill>
                  <a:sysClr val="window" lastClr="FFFFFF"/>
                </a:solidFill>
                <a:latin typeface="Calibri"/>
                <a:ea typeface="+mn-ea"/>
                <a:cs typeface="+mn-cs"/>
              </a:endParaRPr>
            </a:p>
          </p:txBody>
        </p:sp>
        <p:grpSp>
          <p:nvGrpSpPr>
            <p:cNvPr id="107" name="Group 106"/>
            <p:cNvGrpSpPr/>
            <p:nvPr/>
          </p:nvGrpSpPr>
          <p:grpSpPr>
            <a:xfrm>
              <a:off x="1299886" y="1658436"/>
              <a:ext cx="6096000" cy="4117917"/>
              <a:chOff x="1598702" y="1695784"/>
              <a:chExt cx="6096000" cy="4117917"/>
            </a:xfrm>
          </p:grpSpPr>
          <p:graphicFrame>
            <p:nvGraphicFramePr>
              <p:cNvPr id="108" name="Diagram 107"/>
              <p:cNvGraphicFramePr/>
              <p:nvPr/>
            </p:nvGraphicFramePr>
            <p:xfrm>
              <a:off x="1598702" y="169578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9" name="TextBox 108"/>
              <p:cNvSpPr txBox="1"/>
              <p:nvPr/>
            </p:nvSpPr>
            <p:spPr bwMode="auto">
              <a:xfrm>
                <a:off x="2714880" y="3025178"/>
                <a:ext cx="1456834" cy="504290"/>
              </a:xfrm>
              <a:prstGeom prst="rect">
                <a:avLst/>
              </a:prstGeom>
              <a:noFill/>
              <a:ln w="9525">
                <a:noFill/>
                <a:miter lim="800000"/>
                <a:headEnd/>
                <a:tailEnd/>
              </a:ln>
            </p:spPr>
            <p:txBody>
              <a:bodyPr wrap="none" rtlCol="0">
                <a:prstTxWarp prst="textNoShape">
                  <a:avLst/>
                </a:prstTxWarp>
                <a:spAutoFit/>
              </a:bodyPr>
              <a:lstStyle/>
              <a:p>
                <a:pPr defTabSz="685800">
                  <a:defRPr/>
                </a:pPr>
                <a:r>
                  <a:rPr lang="en-US" sz="450" b="1" dirty="0">
                    <a:solidFill>
                      <a:srgbClr val="4F81BD"/>
                    </a:solidFill>
                    <a:latin typeface="Calibri" pitchFamily="-1" charset="0"/>
                  </a:rPr>
                  <a:t>Locate Data</a:t>
                </a:r>
              </a:p>
            </p:txBody>
          </p:sp>
          <p:sp>
            <p:nvSpPr>
              <p:cNvPr id="110" name="TextBox 109"/>
              <p:cNvSpPr txBox="1"/>
              <p:nvPr/>
            </p:nvSpPr>
            <p:spPr bwMode="auto">
              <a:xfrm>
                <a:off x="4973024" y="3046860"/>
                <a:ext cx="2192258" cy="504290"/>
              </a:xfrm>
              <a:prstGeom prst="rect">
                <a:avLst/>
              </a:prstGeom>
              <a:noFill/>
              <a:ln w="9525">
                <a:noFill/>
                <a:miter lim="800000"/>
                <a:headEnd/>
                <a:tailEnd/>
              </a:ln>
            </p:spPr>
            <p:txBody>
              <a:bodyPr wrap="none" rtlCol="0">
                <a:prstTxWarp prst="textNoShape">
                  <a:avLst/>
                </a:prstTxWarp>
                <a:spAutoFit/>
              </a:bodyPr>
              <a:lstStyle/>
              <a:p>
                <a:pPr defTabSz="685800">
                  <a:defRPr/>
                </a:pPr>
                <a:r>
                  <a:rPr lang="en-US" sz="450" b="1" dirty="0">
                    <a:solidFill>
                      <a:srgbClr val="4F81BD"/>
                    </a:solidFill>
                    <a:latin typeface="Calibri" pitchFamily="-1" charset="0"/>
                  </a:rPr>
                  <a:t>Build Analytic Models</a:t>
                </a:r>
              </a:p>
            </p:txBody>
          </p:sp>
          <p:sp>
            <p:nvSpPr>
              <p:cNvPr id="111" name="TextBox 110"/>
              <p:cNvSpPr txBox="1"/>
              <p:nvPr/>
            </p:nvSpPr>
            <p:spPr bwMode="auto">
              <a:xfrm>
                <a:off x="3729337" y="5309411"/>
                <a:ext cx="2102207" cy="504290"/>
              </a:xfrm>
              <a:prstGeom prst="rect">
                <a:avLst/>
              </a:prstGeom>
              <a:noFill/>
              <a:ln w="9525">
                <a:noFill/>
                <a:miter lim="800000"/>
                <a:headEnd/>
                <a:tailEnd/>
              </a:ln>
            </p:spPr>
            <p:txBody>
              <a:bodyPr wrap="none" rtlCol="0">
                <a:prstTxWarp prst="textNoShape">
                  <a:avLst/>
                </a:prstTxWarp>
                <a:spAutoFit/>
              </a:bodyPr>
              <a:lstStyle/>
              <a:p>
                <a:pPr defTabSz="685800">
                  <a:defRPr/>
                </a:pPr>
                <a:r>
                  <a:rPr lang="en-US" sz="450" b="1" dirty="0">
                    <a:solidFill>
                      <a:srgbClr val="4F81BD"/>
                    </a:solidFill>
                    <a:latin typeface="Calibri" pitchFamily="-1" charset="0"/>
                  </a:rPr>
                  <a:t>Run Analytic Models</a:t>
                </a:r>
              </a:p>
            </p:txBody>
          </p:sp>
        </p:grpSp>
      </p:grpSp>
      <p:sp>
        <p:nvSpPr>
          <p:cNvPr id="112" name="Rounded Rectangular Callout 111"/>
          <p:cNvSpPr/>
          <p:nvPr/>
        </p:nvSpPr>
        <p:spPr>
          <a:xfrm>
            <a:off x="6223070" y="1417336"/>
            <a:ext cx="1565063" cy="818510"/>
          </a:xfrm>
          <a:prstGeom prst="wedgeRoundRectCallout">
            <a:avLst>
              <a:gd name="adj1" fmla="val -72613"/>
              <a:gd name="adj2" fmla="val 104725"/>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en-US" sz="1350" b="1" dirty="0">
                <a:solidFill>
                  <a:srgbClr val="1D3649"/>
                </a:solidFill>
                <a:latin typeface="Calibri"/>
                <a:ea typeface="+mn-ea"/>
                <a:cs typeface="+mn-cs"/>
              </a:rPr>
              <a:t>Big data and warehouse environment</a:t>
            </a:r>
          </a:p>
        </p:txBody>
      </p:sp>
      <p:sp>
        <p:nvSpPr>
          <p:cNvPr id="113" name="Rounded Rectangular Callout 112"/>
          <p:cNvSpPr/>
          <p:nvPr/>
        </p:nvSpPr>
        <p:spPr>
          <a:xfrm>
            <a:off x="6219463" y="3041534"/>
            <a:ext cx="1565063" cy="675668"/>
          </a:xfrm>
          <a:prstGeom prst="wedgeRoundRectCallout">
            <a:avLst>
              <a:gd name="adj1" fmla="val -73045"/>
              <a:gd name="adj2" fmla="val 13947"/>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en-US" sz="1350" b="1" dirty="0">
                <a:solidFill>
                  <a:srgbClr val="1D3649"/>
                </a:solidFill>
                <a:latin typeface="Calibri"/>
                <a:ea typeface="+mn-ea"/>
                <a:cs typeface="+mn-cs"/>
              </a:rPr>
              <a:t>Agile analytics development</a:t>
            </a:r>
          </a:p>
        </p:txBody>
      </p:sp>
      <p:sp>
        <p:nvSpPr>
          <p:cNvPr id="114" name="Rounded Rectangular Callout 113"/>
          <p:cNvSpPr/>
          <p:nvPr/>
        </p:nvSpPr>
        <p:spPr>
          <a:xfrm>
            <a:off x="6242576" y="2304008"/>
            <a:ext cx="1565063" cy="677543"/>
          </a:xfrm>
          <a:prstGeom prst="wedgeRoundRectCallout">
            <a:avLst>
              <a:gd name="adj1" fmla="val -127227"/>
              <a:gd name="adj2" fmla="val 87742"/>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en-US" sz="1350" b="1" dirty="0">
                <a:solidFill>
                  <a:srgbClr val="1D3649"/>
                </a:solidFill>
                <a:latin typeface="Calibri"/>
                <a:ea typeface="+mn-ea"/>
                <a:cs typeface="+mn-cs"/>
              </a:rPr>
              <a:t>Self-service for </a:t>
            </a:r>
            <a:br>
              <a:rPr lang="en-US" sz="1350" b="1" dirty="0">
                <a:solidFill>
                  <a:srgbClr val="1D3649"/>
                </a:solidFill>
                <a:latin typeface="Calibri"/>
                <a:ea typeface="+mn-ea"/>
                <a:cs typeface="+mn-cs"/>
              </a:rPr>
            </a:br>
            <a:r>
              <a:rPr lang="en-US" sz="1350" b="1" dirty="0">
                <a:solidFill>
                  <a:srgbClr val="1D3649"/>
                </a:solidFill>
                <a:latin typeface="Calibri"/>
                <a:ea typeface="+mn-ea"/>
                <a:cs typeface="+mn-cs"/>
              </a:rPr>
              <a:t>ad hoc analytics</a:t>
            </a:r>
          </a:p>
        </p:txBody>
      </p:sp>
      <p:sp>
        <p:nvSpPr>
          <p:cNvPr id="115" name="Rounded Rectangular Callout 114"/>
          <p:cNvSpPr/>
          <p:nvPr/>
        </p:nvSpPr>
        <p:spPr>
          <a:xfrm>
            <a:off x="1294013" y="1324361"/>
            <a:ext cx="1294344" cy="642380"/>
          </a:xfrm>
          <a:prstGeom prst="wedgeRoundRectCallout">
            <a:avLst>
              <a:gd name="adj1" fmla="val 60213"/>
              <a:gd name="adj2" fmla="val 76338"/>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en-US" sz="1350" b="1" dirty="0">
                <a:solidFill>
                  <a:srgbClr val="1D3649"/>
                </a:solidFill>
                <a:latin typeface="Calibri"/>
                <a:ea typeface="+mn-ea"/>
                <a:cs typeface="+mn-cs"/>
              </a:rPr>
              <a:t>Core Business Systems</a:t>
            </a:r>
          </a:p>
        </p:txBody>
      </p:sp>
      <p:sp>
        <p:nvSpPr>
          <p:cNvPr id="116" name="Rounded Rectangular Callout 115"/>
          <p:cNvSpPr/>
          <p:nvPr/>
        </p:nvSpPr>
        <p:spPr>
          <a:xfrm>
            <a:off x="1280532" y="2993489"/>
            <a:ext cx="1294344" cy="818510"/>
          </a:xfrm>
          <a:prstGeom prst="wedgeRoundRectCallout">
            <a:avLst>
              <a:gd name="adj1" fmla="val 62008"/>
              <a:gd name="adj2" fmla="val -38626"/>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en-US" sz="1350" b="1" dirty="0">
                <a:solidFill>
                  <a:srgbClr val="1D3649"/>
                </a:solidFill>
                <a:latin typeface="Calibri"/>
                <a:ea typeface="+mn-ea"/>
                <a:cs typeface="+mn-cs"/>
              </a:rPr>
              <a:t>Digital Channels</a:t>
            </a:r>
          </a:p>
        </p:txBody>
      </p:sp>
      <p:sp>
        <p:nvSpPr>
          <p:cNvPr id="117" name="Rounded Rectangular Callout 116"/>
          <p:cNvSpPr/>
          <p:nvPr/>
        </p:nvSpPr>
        <p:spPr>
          <a:xfrm>
            <a:off x="6221206" y="3798811"/>
            <a:ext cx="1565063" cy="967661"/>
          </a:xfrm>
          <a:prstGeom prst="wedgeRoundRectCallout">
            <a:avLst>
              <a:gd name="adj1" fmla="val -94880"/>
              <a:gd name="adj2" fmla="val -24933"/>
              <a:gd name="adj3" fmla="val 16667"/>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rtlCol="0" anchor="ctr"/>
          <a:lstStyle/>
          <a:p>
            <a:pPr algn="ctr" defTabSz="685800">
              <a:defRPr/>
            </a:pPr>
            <a:r>
              <a:rPr lang="en-US" sz="1350" b="1" dirty="0">
                <a:solidFill>
                  <a:srgbClr val="1D3649"/>
                </a:solidFill>
                <a:latin typeface="Calibri"/>
                <a:ea typeface="+mn-ea"/>
                <a:cs typeface="+mn-cs"/>
              </a:rPr>
              <a:t>Analytics deployed</a:t>
            </a:r>
          </a:p>
          <a:p>
            <a:pPr algn="ctr" defTabSz="685800">
              <a:defRPr/>
            </a:pPr>
            <a:r>
              <a:rPr lang="en-US" sz="1350" b="1" dirty="0">
                <a:solidFill>
                  <a:srgbClr val="1D3649"/>
                </a:solidFill>
                <a:latin typeface="Calibri"/>
                <a:ea typeface="+mn-ea"/>
                <a:cs typeface="+mn-cs"/>
              </a:rPr>
              <a:t>providing deep</a:t>
            </a:r>
          </a:p>
          <a:p>
            <a:pPr algn="ctr" defTabSz="685800">
              <a:defRPr/>
            </a:pPr>
            <a:r>
              <a:rPr lang="en-US" sz="1350" b="1" dirty="0">
                <a:solidFill>
                  <a:srgbClr val="1D3649"/>
                </a:solidFill>
                <a:latin typeface="Calibri"/>
                <a:ea typeface="+mn-ea"/>
                <a:cs typeface="+mn-cs"/>
              </a:rPr>
              <a:t>Understanding</a:t>
            </a:r>
          </a:p>
          <a:p>
            <a:pPr algn="ctr" defTabSz="685800">
              <a:defRPr/>
            </a:pPr>
            <a:r>
              <a:rPr lang="en-US" sz="1350" b="1" dirty="0">
                <a:solidFill>
                  <a:srgbClr val="1D3649"/>
                </a:solidFill>
                <a:latin typeface="Calibri"/>
                <a:ea typeface="+mn-ea"/>
                <a:cs typeface="+mn-cs"/>
              </a:rPr>
              <a:t>of customer </a:t>
            </a:r>
          </a:p>
        </p:txBody>
      </p:sp>
    </p:spTree>
    <p:extLst>
      <p:ext uri="{BB962C8B-B14F-4D97-AF65-F5344CB8AC3E}">
        <p14:creationId xmlns:p14="http://schemas.microsoft.com/office/powerpoint/2010/main" val="343312490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normAutofit/>
          </a:bodyPr>
          <a:lstStyle/>
          <a:p>
            <a:r>
              <a:rPr lang="en-US" dirty="0">
                <a:latin typeface="Arial" charset="0"/>
                <a:ea typeface="MS PGothic" charset="0"/>
              </a:rPr>
              <a:t>How does the data lake support analytics development?</a:t>
            </a:r>
          </a:p>
        </p:txBody>
      </p:sp>
      <p:sp>
        <p:nvSpPr>
          <p:cNvPr id="4" name="Rounded Rectangle 3"/>
          <p:cNvSpPr/>
          <p:nvPr/>
        </p:nvSpPr>
        <p:spPr>
          <a:xfrm>
            <a:off x="1691879" y="2472929"/>
            <a:ext cx="1031081" cy="548878"/>
          </a:xfrm>
          <a:prstGeom prst="roundRect">
            <a:avLst/>
          </a:prstGeom>
          <a:solidFill>
            <a:srgbClr val="FFB7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rgbClr val="1F497D"/>
                </a:solidFill>
                <a:latin typeface="Calibri"/>
                <a:cs typeface="Calibri"/>
              </a:rPr>
              <a:t>Advertise</a:t>
            </a:r>
          </a:p>
        </p:txBody>
      </p:sp>
      <p:sp>
        <p:nvSpPr>
          <p:cNvPr id="11" name="Rounded Rectangle 10"/>
          <p:cNvSpPr/>
          <p:nvPr/>
        </p:nvSpPr>
        <p:spPr>
          <a:xfrm>
            <a:off x="3820717" y="2868217"/>
            <a:ext cx="3631406" cy="1401365"/>
          </a:xfrm>
          <a:prstGeom prst="roundRect">
            <a:avLst/>
          </a:prstGeom>
          <a:solidFill>
            <a:srgbClr val="00206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solidFill>
                  <a:schemeClr val="bg1"/>
                </a:solidFill>
                <a:latin typeface="Calibri"/>
                <a:cs typeface="Calibri"/>
              </a:rPr>
              <a:t>Data Lake</a:t>
            </a:r>
          </a:p>
        </p:txBody>
      </p:sp>
      <p:sp>
        <p:nvSpPr>
          <p:cNvPr id="12" name="Folded Corner 11"/>
          <p:cNvSpPr/>
          <p:nvPr/>
        </p:nvSpPr>
        <p:spPr>
          <a:xfrm>
            <a:off x="3350419" y="23872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3" name="Folded Corner 12"/>
          <p:cNvSpPr/>
          <p:nvPr/>
        </p:nvSpPr>
        <p:spPr>
          <a:xfrm>
            <a:off x="3464719" y="25015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4" name="Folded Corner 13"/>
          <p:cNvSpPr/>
          <p:nvPr/>
        </p:nvSpPr>
        <p:spPr>
          <a:xfrm>
            <a:off x="3579019" y="2615804"/>
            <a:ext cx="548879" cy="650081"/>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19463" name="TextBox 14"/>
          <p:cNvSpPr txBox="1">
            <a:spLocks noChangeArrowheads="1"/>
          </p:cNvSpPr>
          <p:nvPr/>
        </p:nvSpPr>
        <p:spPr bwMode="auto">
          <a:xfrm>
            <a:off x="3574257" y="2745581"/>
            <a:ext cx="595035"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Calibri" charset="0"/>
              </a:rPr>
              <a:t>Catalog</a:t>
            </a:r>
          </a:p>
        </p:txBody>
      </p:sp>
      <p:sp>
        <p:nvSpPr>
          <p:cNvPr id="16" name="Right Arrow 15"/>
          <p:cNvSpPr/>
          <p:nvPr/>
        </p:nvSpPr>
        <p:spPr>
          <a:xfrm>
            <a:off x="2817019" y="2632472"/>
            <a:ext cx="426244" cy="213122"/>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rgbClr val="1F497D"/>
              </a:solidFill>
              <a:latin typeface="Calibri"/>
              <a:cs typeface="Calibri"/>
            </a:endParaRPr>
          </a:p>
        </p:txBody>
      </p:sp>
      <p:sp>
        <p:nvSpPr>
          <p:cNvPr id="28" name="Oval 27"/>
          <p:cNvSpPr/>
          <p:nvPr/>
        </p:nvSpPr>
        <p:spPr>
          <a:xfrm>
            <a:off x="1569244" y="2308622"/>
            <a:ext cx="246460" cy="22383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1</a:t>
            </a:r>
          </a:p>
        </p:txBody>
      </p:sp>
      <p:sp>
        <p:nvSpPr>
          <p:cNvPr id="29" name="Oval 28"/>
          <p:cNvSpPr/>
          <p:nvPr/>
        </p:nvSpPr>
        <p:spPr>
          <a:xfrm>
            <a:off x="3195638" y="2265760"/>
            <a:ext cx="246460" cy="225028"/>
          </a:xfrm>
          <a:prstGeom prst="ellipse">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2"/>
                </a:solidFill>
                <a:latin typeface="Calibri"/>
                <a:cs typeface="Calibri"/>
              </a:rPr>
              <a:t>2</a:t>
            </a:r>
          </a:p>
        </p:txBody>
      </p:sp>
    </p:spTree>
    <p:extLst>
      <p:ext uri="{BB962C8B-B14F-4D97-AF65-F5344CB8AC3E}">
        <p14:creationId xmlns:p14="http://schemas.microsoft.com/office/powerpoint/2010/main" val="897649590"/>
      </p:ext>
    </p:extLst>
  </p:cSld>
  <p:clrMapOvr>
    <a:masterClrMapping/>
  </p:clrMapOvr>
  <p:transition spd="med">
    <p:fade/>
  </p:transition>
</p:sld>
</file>

<file path=ppt/theme/theme1.xml><?xml version="1.0" encoding="utf-8"?>
<a:theme xmlns:a="http://schemas.openxmlformats.org/drawingml/2006/main" name="1_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CDE"/>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n w="0"/>
            <a:solidFill>
              <a:schemeClr val="accent6">
                <a:lumMod val="50000"/>
              </a:schemeClr>
            </a:solidFill>
            <a:effectLst>
              <a:outerShdw blurRad="38100" dist="19050" dir="2700000" algn="tl" rotWithShape="0">
                <a:schemeClr val="dk1">
                  <a:alpha val="40000"/>
                </a:scheme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54513</TotalTime>
  <Words>3289</Words>
  <Application>Microsoft Macintosh PowerPoint</Application>
  <PresentationFormat>On-screen Show (16:9)</PresentationFormat>
  <Paragraphs>859</Paragraphs>
  <Slides>65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Amaze</vt:lpstr>
      <vt:lpstr>Arial</vt:lpstr>
      <vt:lpstr>Calibri</vt:lpstr>
      <vt:lpstr>Lucida Sans Unicode</vt:lpstr>
      <vt:lpstr>Times New Roman</vt:lpstr>
      <vt:lpstr>Wingdings</vt:lpstr>
      <vt:lpstr>1_simple-light-2</vt:lpstr>
      <vt:lpstr>Building a Data Lake with Egeria</vt:lpstr>
      <vt:lpstr>Big Data Lakes or Swamps?</vt:lpstr>
      <vt:lpstr>Data lake anti-patterns</vt:lpstr>
      <vt:lpstr>Architecture necessary for business agility and cost reduction</vt:lpstr>
      <vt:lpstr>Data Lake – expanding the scope of data processed</vt:lpstr>
      <vt:lpstr>The subsystems inside IBM’s Data Lake</vt:lpstr>
      <vt:lpstr>Data lakes v data warehouses – what has changed?</vt:lpstr>
      <vt:lpstr>Data lake as a hub</vt:lpstr>
      <vt:lpstr>How does the data lake support analytics development?</vt:lpstr>
      <vt:lpstr>How does the data lake support analytics development?</vt:lpstr>
      <vt:lpstr>How does the data lake support analytics development?</vt:lpstr>
      <vt:lpstr>How does the data lake support analytics development?</vt:lpstr>
      <vt:lpstr>How does the data lake support data distribution?</vt:lpstr>
      <vt:lpstr>Considerations for a well-managed and governed data lake</vt:lpstr>
      <vt:lpstr>The Journey Continues …</vt:lpstr>
      <vt:lpstr>Data Lake use cases with ODPi Egeria</vt:lpstr>
      <vt:lpstr>Key Data Interactions</vt:lpstr>
      <vt:lpstr>Key Data Interactions</vt:lpstr>
      <vt:lpstr>Key Data Interactions</vt:lpstr>
      <vt:lpstr>Key Data Interactions</vt:lpstr>
      <vt:lpstr>Key Data Interactions</vt:lpstr>
      <vt:lpstr>Key Data Interactions</vt:lpstr>
      <vt:lpstr>Key Data Interactions</vt:lpstr>
      <vt:lpstr>Key Data Interactions</vt:lpstr>
      <vt:lpstr>System context diagram</vt:lpstr>
      <vt:lpstr>System context diagram</vt:lpstr>
      <vt:lpstr>Current Open Metadata Access Services (OMASs)</vt:lpstr>
      <vt:lpstr>Event-driven governance</vt:lpstr>
      <vt:lpstr>Connected OMAG Servers</vt:lpstr>
      <vt:lpstr>Key Data Interactions</vt:lpstr>
      <vt:lpstr>Data onboarding</vt:lpstr>
      <vt:lpstr>Key Data Interactions</vt:lpstr>
      <vt:lpstr>Ad hoc data search and use</vt:lpstr>
      <vt:lpstr>Reporting and analytics applications</vt:lpstr>
      <vt:lpstr>Key Data Interactions</vt:lpstr>
      <vt:lpstr>Analytics Lifecycle</vt:lpstr>
      <vt:lpstr>Key Data Interactions</vt:lpstr>
      <vt:lpstr>Repositories</vt:lpstr>
      <vt:lpstr>Key Data Interactions</vt:lpstr>
      <vt:lpstr>Archiving and related maintenance</vt:lpstr>
      <vt:lpstr>Key Data Interactions</vt:lpstr>
      <vt:lpstr>Interfaces for the governance teams</vt:lpstr>
      <vt:lpstr>Key Data Interactions</vt:lpstr>
      <vt:lpstr>Deploying new function in data lake</vt:lpstr>
      <vt:lpstr>Layers</vt:lpstr>
      <vt:lpstr>Summary</vt:lpstr>
      <vt:lpstr>Open forum</vt:lpstr>
      <vt:lpstr>Further Data Lake pictures</vt:lpstr>
      <vt:lpstr>Forrester – The system of insight will power digital business</vt:lpstr>
      <vt:lpstr>The Data Lake</vt:lpstr>
      <vt:lpstr>Users supported by IBM’s Data Lake</vt:lpstr>
      <vt:lpstr>The subsystems inside IBM’s Data Lake</vt:lpstr>
      <vt:lpstr>Secure access to the data lake’s data</vt:lpstr>
      <vt:lpstr>Two-layer defense – The Inner and Outer Ring</vt:lpstr>
      <vt:lpstr>Well-defined Access Points</vt:lpstr>
      <vt:lpstr>Data-centric security access</vt:lpstr>
      <vt:lpstr>Self-service access</vt:lpstr>
      <vt:lpstr>Governing and managing Big Data for Analytics and Decision Makers</vt:lpstr>
      <vt:lpstr>Designing and Operating a Data Reservoir</vt:lpstr>
      <vt:lpstr>Patterns of Information Management</vt:lpstr>
      <vt:lpstr>Ethics for Big Data and Analytics</vt:lpstr>
      <vt:lpstr>Common Information Models for an Open, Analytical and Agile World</vt:lpstr>
      <vt:lpstr>Links</vt:lpstr>
      <vt:lpstr>Open forum</vt:lpstr>
      <vt:lpstr>Key data lake use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Mandy Chessell</cp:lastModifiedBy>
  <cp:revision>789</cp:revision>
  <cp:lastPrinted>2019-02-08T18:53:05Z</cp:lastPrinted>
  <dcterms:modified xsi:type="dcterms:W3CDTF">2020-06-02T11:02:27Z</dcterms:modified>
</cp:coreProperties>
</file>